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 id="2147483795" r:id="rId2"/>
  </p:sldMasterIdLst>
  <p:notesMasterIdLst>
    <p:notesMasterId r:id="rId75"/>
  </p:notesMasterIdLst>
  <p:handoutMasterIdLst>
    <p:handoutMasterId r:id="rId76"/>
  </p:handoutMasterIdLst>
  <p:sldIdLst>
    <p:sldId id="1162" r:id="rId3"/>
    <p:sldId id="1163" r:id="rId4"/>
    <p:sldId id="1164" r:id="rId5"/>
    <p:sldId id="1165" r:id="rId6"/>
    <p:sldId id="1166" r:id="rId7"/>
    <p:sldId id="426" r:id="rId8"/>
    <p:sldId id="722" r:id="rId9"/>
    <p:sldId id="376" r:id="rId10"/>
    <p:sldId id="913" r:id="rId11"/>
    <p:sldId id="793" r:id="rId12"/>
    <p:sldId id="377" r:id="rId13"/>
    <p:sldId id="1146" r:id="rId14"/>
    <p:sldId id="527" r:id="rId15"/>
    <p:sldId id="378" r:id="rId16"/>
    <p:sldId id="1168" r:id="rId17"/>
    <p:sldId id="1169" r:id="rId18"/>
    <p:sldId id="1170" r:id="rId19"/>
    <p:sldId id="1171" r:id="rId20"/>
    <p:sldId id="1172" r:id="rId21"/>
    <p:sldId id="1173" r:id="rId22"/>
    <p:sldId id="1175" r:id="rId23"/>
    <p:sldId id="1176" r:id="rId24"/>
    <p:sldId id="1177" r:id="rId25"/>
    <p:sldId id="1178" r:id="rId26"/>
    <p:sldId id="1179" r:id="rId27"/>
    <p:sldId id="551" r:id="rId28"/>
    <p:sldId id="552" r:id="rId29"/>
    <p:sldId id="553" r:id="rId30"/>
    <p:sldId id="1150" r:id="rId31"/>
    <p:sldId id="588" r:id="rId32"/>
    <p:sldId id="560" r:id="rId33"/>
    <p:sldId id="589" r:id="rId34"/>
    <p:sldId id="590" r:id="rId35"/>
    <p:sldId id="591" r:id="rId36"/>
    <p:sldId id="592" r:id="rId37"/>
    <p:sldId id="593" r:id="rId38"/>
    <p:sldId id="1180" r:id="rId39"/>
    <p:sldId id="1181" r:id="rId40"/>
    <p:sldId id="1182" r:id="rId41"/>
    <p:sldId id="1183" r:id="rId42"/>
    <p:sldId id="1184" r:id="rId43"/>
    <p:sldId id="1185" r:id="rId44"/>
    <p:sldId id="555" r:id="rId45"/>
    <p:sldId id="587" r:id="rId46"/>
    <p:sldId id="293" r:id="rId47"/>
    <p:sldId id="299" r:id="rId48"/>
    <p:sldId id="297" r:id="rId49"/>
    <p:sldId id="298" r:id="rId50"/>
    <p:sldId id="1153" r:id="rId51"/>
    <p:sldId id="1154" r:id="rId52"/>
    <p:sldId id="1155" r:id="rId53"/>
    <p:sldId id="1156" r:id="rId54"/>
    <p:sldId id="304" r:id="rId55"/>
    <p:sldId id="305" r:id="rId56"/>
    <p:sldId id="306" r:id="rId57"/>
    <p:sldId id="309" r:id="rId58"/>
    <p:sldId id="1206" r:id="rId59"/>
    <p:sldId id="307" r:id="rId60"/>
    <p:sldId id="635" r:id="rId61"/>
    <p:sldId id="604" r:id="rId62"/>
    <p:sldId id="1187" r:id="rId63"/>
    <p:sldId id="1191" r:id="rId64"/>
    <p:sldId id="1192" r:id="rId65"/>
    <p:sldId id="1193" r:id="rId66"/>
    <p:sldId id="1194" r:id="rId67"/>
    <p:sldId id="1195" r:id="rId68"/>
    <p:sldId id="1196" r:id="rId69"/>
    <p:sldId id="1197" r:id="rId70"/>
    <p:sldId id="1199" r:id="rId71"/>
    <p:sldId id="1200" r:id="rId72"/>
    <p:sldId id="1201" r:id="rId73"/>
    <p:sldId id="1202" r:id="rId74"/>
  </p:sldIdLst>
  <p:sldSz cx="9144000" cy="6858000" type="screen4x3"/>
  <p:notesSz cx="6794500" cy="99314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nert, Anna" initials="DA" lastIdx="1" clrIdx="0">
    <p:extLst>
      <p:ext uri="{19B8F6BF-5375-455C-9EA6-DF929625EA0E}">
        <p15:presenceInfo xmlns:p15="http://schemas.microsoft.com/office/powerpoint/2012/main" userId="S::anna.davnert@regionblekinge.se::e77f0ea6-bdd6-49da-8383-bf088489f10b" providerId="AD"/>
      </p:ext>
    </p:extLst>
  </p:cmAuthor>
  <p:cmAuthor id="2" name="Wickström, Hanna" initials="WH" lastIdx="1" clrIdx="1">
    <p:extLst>
      <p:ext uri="{19B8F6BF-5375-455C-9EA6-DF929625EA0E}">
        <p15:presenceInfo xmlns:p15="http://schemas.microsoft.com/office/powerpoint/2012/main" userId="S::hanna.wickstrom@regionblekinge.se::0879f2a3-85b0-4101-ba60-b73af6db319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15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14" autoAdjust="0"/>
    <p:restoredTop sz="87662" autoAdjust="0"/>
  </p:normalViewPr>
  <p:slideViewPr>
    <p:cSldViewPr>
      <p:cViewPr varScale="1">
        <p:scale>
          <a:sx n="66" d="100"/>
          <a:sy n="66" d="100"/>
        </p:scale>
        <p:origin x="1788"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587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commentAuthors" Target="commentAuthor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1BDB3ED9-42FC-4910-9028-DD4A111E3B23}" type="datetimeFigureOut">
              <a:rPr lang="sv-SE" smtClean="0"/>
              <a:t>2024-05-02</a:t>
            </a:fld>
            <a:endParaRPr lang="sv-SE"/>
          </a:p>
        </p:txBody>
      </p:sp>
      <p:sp>
        <p:nvSpPr>
          <p:cNvPr id="4" name="Platshållare för sidfot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a:defRPr sz="1200"/>
            </a:lvl1pPr>
          </a:lstStyle>
          <a:p>
            <a:fld id="{C717641A-41EF-4744-8F4D-4C1DCE0C4F25}" type="slidenum">
              <a:rPr lang="sv-SE" smtClean="0"/>
              <a:t>‹#›</a:t>
            </a:fld>
            <a:endParaRPr lang="sv-SE"/>
          </a:p>
        </p:txBody>
      </p:sp>
    </p:spTree>
    <p:extLst>
      <p:ext uri="{BB962C8B-B14F-4D97-AF65-F5344CB8AC3E}">
        <p14:creationId xmlns:p14="http://schemas.microsoft.com/office/powerpoint/2010/main" val="1470185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206CB23E-F2A2-4A3D-AA9C-DA22A1B25754}" type="datetimeFigureOut">
              <a:rPr lang="sv-SE" smtClean="0"/>
              <a:pPr/>
              <a:t>2024-05-02</a:t>
            </a:fld>
            <a:endParaRPr lang="sv-SE"/>
          </a:p>
        </p:txBody>
      </p:sp>
      <p:sp>
        <p:nvSpPr>
          <p:cNvPr id="4" name="Platshållare för bildobjekt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EE5D476F-858B-4C9B-8488-0995B206F639}" type="slidenum">
              <a:rPr lang="sv-SE" smtClean="0"/>
              <a:pPr/>
              <a:t>‹#›</a:t>
            </a:fld>
            <a:endParaRPr lang="sv-SE"/>
          </a:p>
        </p:txBody>
      </p:sp>
    </p:spTree>
    <p:extLst>
      <p:ext uri="{BB962C8B-B14F-4D97-AF65-F5344CB8AC3E}">
        <p14:creationId xmlns:p14="http://schemas.microsoft.com/office/powerpoint/2010/main" val="4175458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Från nästa vecka kommer denna utbildning att ligga på den externa webben, Sårcentrum Blekinge</a:t>
            </a:r>
          </a:p>
          <a:p>
            <a:r>
              <a:rPr lang="sv-SE" dirty="0" err="1"/>
              <a:t>Blädderex</a:t>
            </a:r>
            <a:r>
              <a:rPr lang="sv-SE" dirty="0"/>
              <a:t> av det nya framtagna vårdprogram Svårläkta sår- utbildningen baserad på</a:t>
            </a:r>
          </a:p>
          <a:p>
            <a:r>
              <a:rPr lang="sv-SE" dirty="0"/>
              <a:t>Folder i fickformat där informationen är komprimerad, diagnos, lättöverskådligt gällande basbedömning och behandling.</a:t>
            </a:r>
          </a:p>
          <a:p>
            <a:r>
              <a:rPr lang="sv-SE" dirty="0"/>
              <a:t>I slutet kommer det finnas länkar där ytterligare information finns att hämta.</a:t>
            </a:r>
          </a:p>
        </p:txBody>
      </p:sp>
      <p:sp>
        <p:nvSpPr>
          <p:cNvPr id="4" name="Platshållare för bildnummer 3"/>
          <p:cNvSpPr>
            <a:spLocks noGrp="1"/>
          </p:cNvSpPr>
          <p:nvPr>
            <p:ph type="sldNum" sz="quarter" idx="5"/>
          </p:nvPr>
        </p:nvSpPr>
        <p:spPr/>
        <p:txBody>
          <a:bodyPr/>
          <a:lstStyle/>
          <a:p>
            <a:fld id="{EE5D476F-858B-4C9B-8488-0995B206F639}" type="slidenum">
              <a:rPr lang="sv-SE" smtClean="0"/>
              <a:pPr/>
              <a:t>2</a:t>
            </a:fld>
            <a:endParaRPr lang="sv-SE"/>
          </a:p>
        </p:txBody>
      </p:sp>
    </p:spTree>
    <p:extLst>
      <p:ext uri="{BB962C8B-B14F-4D97-AF65-F5344CB8AC3E}">
        <p14:creationId xmlns:p14="http://schemas.microsoft.com/office/powerpoint/2010/main" val="1913371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Nu har vi pratat</a:t>
            </a:r>
            <a:r>
              <a:rPr lang="sv-SE" baseline="0" dirty="0"/>
              <a:t> om anamnes med mediciner och andra sjukdomar. Vi har pratat om såranamnes, skattat sårsmärtan och om kärlanamnes och gjort ett kärlstatus – nu vet vi tillräckligt mycket för att ställa en diagnos på såret. Därefter återstår åtgärder och behandling. Samverkan där olika personalkategorier krävs.</a:t>
            </a:r>
            <a:endParaRPr lang="sv-SE" dirty="0"/>
          </a:p>
        </p:txBody>
      </p:sp>
      <p:sp>
        <p:nvSpPr>
          <p:cNvPr id="4" name="Platshållare för bildnummer 3"/>
          <p:cNvSpPr>
            <a:spLocks noGrp="1"/>
          </p:cNvSpPr>
          <p:nvPr>
            <p:ph type="sldNum" sz="quarter" idx="10"/>
          </p:nvPr>
        </p:nvSpPr>
        <p:spPr/>
        <p:txBody>
          <a:bodyPr/>
          <a:lstStyle/>
          <a:p>
            <a:fld id="{EE5D476F-858B-4C9B-8488-0995B206F639}" type="slidenum">
              <a:rPr lang="sv-SE" smtClean="0"/>
              <a:pPr/>
              <a:t>14</a:t>
            </a:fld>
            <a:endParaRPr lang="sv-SE"/>
          </a:p>
        </p:txBody>
      </p:sp>
    </p:spTree>
    <p:extLst>
      <p:ext uri="{BB962C8B-B14F-4D97-AF65-F5344CB8AC3E}">
        <p14:creationId xmlns:p14="http://schemas.microsoft.com/office/powerpoint/2010/main" val="3347003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EE5D476F-858B-4C9B-8488-0995B206F639}" type="slidenum">
              <a:rPr lang="sv-SE" smtClean="0"/>
              <a:pPr/>
              <a:t>15</a:t>
            </a:fld>
            <a:endParaRPr lang="sv-S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Blodförtunnande, blodfettsänkande, diabeteskontroll</a:t>
            </a:r>
          </a:p>
        </p:txBody>
      </p:sp>
      <p:sp>
        <p:nvSpPr>
          <p:cNvPr id="4" name="Platshållare för bildnummer 3"/>
          <p:cNvSpPr>
            <a:spLocks noGrp="1"/>
          </p:cNvSpPr>
          <p:nvPr>
            <p:ph type="sldNum" sz="quarter" idx="5"/>
          </p:nvPr>
        </p:nvSpPr>
        <p:spPr/>
        <p:txBody>
          <a:bodyPr/>
          <a:lstStyle/>
          <a:p>
            <a:fld id="{EE5D476F-858B-4C9B-8488-0995B206F639}" type="slidenum">
              <a:rPr lang="sv-SE" smtClean="0"/>
              <a:pPr/>
              <a:t>17</a:t>
            </a:fld>
            <a:endParaRPr lang="sv-SE"/>
          </a:p>
        </p:txBody>
      </p:sp>
    </p:spTree>
    <p:extLst>
      <p:ext uri="{BB962C8B-B14F-4D97-AF65-F5344CB8AC3E}">
        <p14:creationId xmlns:p14="http://schemas.microsoft.com/office/powerpoint/2010/main" val="31756866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dirty="0"/>
              <a:t>Glöm</a:t>
            </a:r>
            <a:r>
              <a:rPr lang="sv-SE" baseline="0" dirty="0"/>
              <a:t> ej att avlasta dessa såren också. Ta hjälp av arbetsterapeuter och OTA.</a:t>
            </a:r>
            <a:endParaRPr lang="sv-SE" dirty="0"/>
          </a:p>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5D476F-858B-4C9B-8488-0995B206F639}"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64925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Vanligt på sommaren, kallas ibland för sommarsår. Vätskar ofta rikligt och sätts igen med fibrin. Kan vara smärtsamma då de satts igen med fibrin,</a:t>
            </a:r>
            <a:r>
              <a:rPr lang="sv-SE" baseline="0" dirty="0"/>
              <a:t> vilket </a:t>
            </a:r>
            <a:r>
              <a:rPr lang="sv-SE" baseline="0" dirty="0" err="1"/>
              <a:t>iblad</a:t>
            </a:r>
            <a:r>
              <a:rPr lang="sv-SE" baseline="0" dirty="0"/>
              <a:t> försvårar </a:t>
            </a:r>
            <a:r>
              <a:rPr lang="sv-SE" baseline="0" dirty="0" err="1"/>
              <a:t>compliance</a:t>
            </a:r>
            <a:r>
              <a:rPr lang="sv-SE" baseline="0" dirty="0"/>
              <a:t> till kompression.</a:t>
            </a:r>
            <a:r>
              <a:rPr lang="sv-SE" dirty="0"/>
              <a:t> Kompression i hög</a:t>
            </a:r>
            <a:r>
              <a:rPr lang="sv-SE" baseline="0" dirty="0"/>
              <a:t> dos så läker de snabbt. </a:t>
            </a:r>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5D476F-858B-4C9B-8488-0995B206F639}"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490506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Nytt trycksårskort framtaget, se exempel</a:t>
            </a:r>
          </a:p>
        </p:txBody>
      </p:sp>
      <p:sp>
        <p:nvSpPr>
          <p:cNvPr id="4" name="Platshållare för bildnummer 3"/>
          <p:cNvSpPr>
            <a:spLocks noGrp="1"/>
          </p:cNvSpPr>
          <p:nvPr>
            <p:ph type="sldNum" sz="quarter" idx="5"/>
          </p:nvPr>
        </p:nvSpPr>
        <p:spPr/>
        <p:txBody>
          <a:bodyPr/>
          <a:lstStyle/>
          <a:p>
            <a:fld id="{EE5D476F-858B-4C9B-8488-0995B206F639}" type="slidenum">
              <a:rPr lang="sv-SE" smtClean="0"/>
              <a:pPr/>
              <a:t>22</a:t>
            </a:fld>
            <a:endParaRPr lang="sv-SE"/>
          </a:p>
        </p:txBody>
      </p:sp>
    </p:spTree>
    <p:extLst>
      <p:ext uri="{BB962C8B-B14F-4D97-AF65-F5344CB8AC3E}">
        <p14:creationId xmlns:p14="http://schemas.microsoft.com/office/powerpoint/2010/main" val="24447439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dirty="0"/>
              <a:t>Tidigare</a:t>
            </a:r>
            <a:r>
              <a:rPr lang="sv-SE" baseline="0" dirty="0"/>
              <a:t> klassificerades hudskador orsakade av inkontinens som trycksår. Idag klassas dessa hudskador som MASD. På bilden syns att huden är drabbad av IAD (inkontinensrelaterad </a:t>
            </a:r>
            <a:r>
              <a:rPr lang="sv-SE" baseline="0" dirty="0" err="1"/>
              <a:t>dermatit</a:t>
            </a:r>
            <a:r>
              <a:rPr lang="sv-SE" baseline="0" dirty="0"/>
              <a:t>(eksem))Trycksår kan lätt uppkomma i dessa hudskador.</a:t>
            </a:r>
            <a:endParaRPr lang="sv-SE" dirty="0"/>
          </a:p>
          <a:p>
            <a:endParaRPr lang="sv-SE" dirty="0"/>
          </a:p>
        </p:txBody>
      </p:sp>
      <p:sp>
        <p:nvSpPr>
          <p:cNvPr id="4" name="Platshållare för bildnumm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50F054B-763F-4D21-ADAD-01DBBDE23C3C}"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701253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50F054B-763F-4D21-ADAD-01DBBDE23C3C}"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679474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Tänka på att svampbakterier kan växa till sig och orsaka rodnad, utslag, klåda-ta ställning till behandling.</a:t>
            </a:r>
          </a:p>
        </p:txBody>
      </p:sp>
      <p:sp>
        <p:nvSpPr>
          <p:cNvPr id="4" name="Platshållare för bildnummer 3"/>
          <p:cNvSpPr>
            <a:spLocks noGrp="1"/>
          </p:cNvSpPr>
          <p:nvPr>
            <p:ph type="sldNum" sz="quarter" idx="5"/>
          </p:nvPr>
        </p:nvSpPr>
        <p:spPr/>
        <p:txBody>
          <a:bodyPr/>
          <a:lstStyle/>
          <a:p>
            <a:fld id="{EE5D476F-858B-4C9B-8488-0995B206F639}" type="slidenum">
              <a:rPr lang="sv-SE" smtClean="0"/>
              <a:pPr/>
              <a:t>25</a:t>
            </a:fld>
            <a:endParaRPr lang="sv-SE"/>
          </a:p>
        </p:txBody>
      </p:sp>
    </p:spTree>
    <p:extLst>
      <p:ext uri="{BB962C8B-B14F-4D97-AF65-F5344CB8AC3E}">
        <p14:creationId xmlns:p14="http://schemas.microsoft.com/office/powerpoint/2010/main" val="29841018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EE5D476F-858B-4C9B-8488-0995B206F639}" type="slidenum">
              <a:rPr lang="sv-SE" smtClean="0"/>
              <a:pPr/>
              <a:t>26</a:t>
            </a:fld>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0" i="0" dirty="0">
                <a:solidFill>
                  <a:srgbClr val="404040"/>
                </a:solidFill>
                <a:effectLst/>
                <a:latin typeface="open sans" panose="020B0606030504020204" pitchFamily="34" charset="0"/>
              </a:rPr>
              <a:t>Mottagningen är en deltidsöppen resurs .</a:t>
            </a:r>
            <a:endParaRPr lang="sv-SE" dirty="0"/>
          </a:p>
          <a:p>
            <a:r>
              <a:rPr lang="sv-SE" b="0" i="0" dirty="0">
                <a:solidFill>
                  <a:srgbClr val="404040"/>
                </a:solidFill>
                <a:effectLst/>
                <a:latin typeface="open sans" panose="020B0606030504020204" pitchFamily="34" charset="0"/>
              </a:rPr>
              <a:t>Läkarmottagning måndag och torsdag och fredag. Onsdag  sköterskemott.</a:t>
            </a:r>
          </a:p>
          <a:p>
            <a:r>
              <a:rPr lang="sv-SE" b="0" i="0" dirty="0">
                <a:solidFill>
                  <a:srgbClr val="404040"/>
                </a:solidFill>
                <a:effectLst/>
                <a:latin typeface="open sans" panose="020B0606030504020204" pitchFamily="34" charset="0"/>
              </a:rPr>
              <a:t>Arbetar i TEAM= läkare, </a:t>
            </a:r>
            <a:r>
              <a:rPr lang="sv-SE" b="0" i="0" dirty="0" err="1">
                <a:solidFill>
                  <a:srgbClr val="404040"/>
                </a:solidFill>
                <a:effectLst/>
                <a:latin typeface="open sans" panose="020B0606030504020204" pitchFamily="34" charset="0"/>
              </a:rPr>
              <a:t>usk</a:t>
            </a:r>
            <a:r>
              <a:rPr lang="sv-SE" b="0" i="0" dirty="0">
                <a:solidFill>
                  <a:srgbClr val="404040"/>
                </a:solidFill>
                <a:effectLst/>
                <a:latin typeface="open sans" panose="020B0606030504020204" pitchFamily="34" charset="0"/>
              </a:rPr>
              <a:t>, </a:t>
            </a:r>
            <a:r>
              <a:rPr lang="sv-SE" b="0" i="0" dirty="0" err="1">
                <a:solidFill>
                  <a:srgbClr val="404040"/>
                </a:solidFill>
                <a:effectLst/>
                <a:latin typeface="open sans" panose="020B0606030504020204" pitchFamily="34" charset="0"/>
              </a:rPr>
              <a:t>dsk</a:t>
            </a:r>
            <a:endParaRPr lang="sv-SE" b="0" i="0" dirty="0">
              <a:solidFill>
                <a:srgbClr val="404040"/>
              </a:solidFill>
              <a:effectLst/>
              <a:latin typeface="open sans" panose="020B0606030504020204" pitchFamily="34" charset="0"/>
            </a:endParaRPr>
          </a:p>
          <a:p>
            <a:r>
              <a:rPr lang="sv-SE" b="0" i="0" dirty="0">
                <a:solidFill>
                  <a:srgbClr val="404040"/>
                </a:solidFill>
                <a:effectLst/>
                <a:latin typeface="open sans" panose="020B0606030504020204" pitchFamily="34" charset="0"/>
              </a:rPr>
              <a:t>Tillhör Nära Vård</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0F054B-763F-4D21-ADAD-01DBBDE23C3C}"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305475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Blodsocker, hjärtsvikt.</a:t>
            </a:r>
          </a:p>
        </p:txBody>
      </p:sp>
      <p:sp>
        <p:nvSpPr>
          <p:cNvPr id="4" name="Platshållare för bildnummer 3"/>
          <p:cNvSpPr>
            <a:spLocks noGrp="1"/>
          </p:cNvSpPr>
          <p:nvPr>
            <p:ph type="sldNum" sz="quarter" idx="10"/>
          </p:nvPr>
        </p:nvSpPr>
        <p:spPr/>
        <p:txBody>
          <a:bodyPr/>
          <a:lstStyle/>
          <a:p>
            <a:fld id="{EE5D476F-858B-4C9B-8488-0995B206F639}" type="slidenum">
              <a:rPr lang="sv-SE" smtClean="0"/>
              <a:pPr/>
              <a:t>27</a:t>
            </a:fld>
            <a:endParaRPr lang="sv-SE"/>
          </a:p>
        </p:txBody>
      </p:sp>
    </p:spTree>
    <p:extLst>
      <p:ext uri="{BB962C8B-B14F-4D97-AF65-F5344CB8AC3E}">
        <p14:creationId xmlns:p14="http://schemas.microsoft.com/office/powerpoint/2010/main" val="39445506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Egenbrunn-fungerar bra om pat. dricker vattnet o dusch utan att bli sjuk. Tvättställ o duschslangar som stått still över helg eller inte används regelbundet bör spolas 3 varmt o 3min kallt för att minimera risken för </a:t>
            </a:r>
            <a:r>
              <a:rPr lang="sv-SE" dirty="0" err="1"/>
              <a:t>legionella</a:t>
            </a:r>
            <a:r>
              <a:rPr lang="sv-SE" dirty="0"/>
              <a:t> tillväxt.</a:t>
            </a:r>
          </a:p>
        </p:txBody>
      </p:sp>
      <p:sp>
        <p:nvSpPr>
          <p:cNvPr id="4" name="Platshållare för bildnummer 3"/>
          <p:cNvSpPr>
            <a:spLocks noGrp="1"/>
          </p:cNvSpPr>
          <p:nvPr>
            <p:ph type="sldNum" sz="quarter" idx="5"/>
          </p:nvPr>
        </p:nvSpPr>
        <p:spPr/>
        <p:txBody>
          <a:bodyPr/>
          <a:lstStyle/>
          <a:p>
            <a:fld id="{EE5D476F-858B-4C9B-8488-0995B206F639}" type="slidenum">
              <a:rPr lang="sv-SE" smtClean="0"/>
              <a:pPr/>
              <a:t>28</a:t>
            </a:fld>
            <a:endParaRPr lang="sv-SE"/>
          </a:p>
        </p:txBody>
      </p:sp>
    </p:spTree>
    <p:extLst>
      <p:ext uri="{BB962C8B-B14F-4D97-AF65-F5344CB8AC3E}">
        <p14:creationId xmlns:p14="http://schemas.microsoft.com/office/powerpoint/2010/main" val="41388893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EE5D476F-858B-4C9B-8488-0995B206F639}" type="slidenum">
              <a:rPr lang="sv-SE" smtClean="0"/>
              <a:pPr/>
              <a:t>30</a:t>
            </a:fld>
            <a:endParaRPr lang="sv-SE"/>
          </a:p>
        </p:txBody>
      </p:sp>
    </p:spTree>
    <p:extLst>
      <p:ext uri="{BB962C8B-B14F-4D97-AF65-F5344CB8AC3E}">
        <p14:creationId xmlns:p14="http://schemas.microsoft.com/office/powerpoint/2010/main" val="39883944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914400" y="744538"/>
            <a:ext cx="4965700" cy="3724275"/>
          </a:xfrm>
        </p:spPr>
      </p:sp>
      <p:sp>
        <p:nvSpPr>
          <p:cNvPr id="3" name="Platshållare för anteckningar 2"/>
          <p:cNvSpPr>
            <a:spLocks noGrp="1"/>
          </p:cNvSpPr>
          <p:nvPr>
            <p:ph type="body" idx="1"/>
          </p:nvPr>
        </p:nvSpPr>
        <p:spPr/>
        <p:txBody>
          <a:bodyPr>
            <a:normAutofit/>
          </a:bodyPr>
          <a:lstStyle/>
          <a:p>
            <a:endParaRPr lang="sv-SE" baseline="0" dirty="0"/>
          </a:p>
        </p:txBody>
      </p:sp>
      <p:sp>
        <p:nvSpPr>
          <p:cNvPr id="4" name="Platshållare för bildnummer 3"/>
          <p:cNvSpPr>
            <a:spLocks noGrp="1"/>
          </p:cNvSpPr>
          <p:nvPr>
            <p:ph type="sldNum" sz="quarter" idx="10"/>
          </p:nvPr>
        </p:nvSpPr>
        <p:spPr/>
        <p:txBody>
          <a:bodyPr/>
          <a:lstStyle/>
          <a:p>
            <a:fld id="{EE5D476F-858B-4C9B-8488-0995B206F639}" type="slidenum">
              <a:rPr lang="sv-SE" smtClean="0"/>
              <a:pPr/>
              <a:t>34</a:t>
            </a:fld>
            <a:endParaRPr lang="sv-SE"/>
          </a:p>
        </p:txBody>
      </p:sp>
    </p:spTree>
    <p:extLst>
      <p:ext uri="{BB962C8B-B14F-4D97-AF65-F5344CB8AC3E}">
        <p14:creationId xmlns:p14="http://schemas.microsoft.com/office/powerpoint/2010/main" val="14643932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Platshållare för bildobjekt 1"/>
          <p:cNvSpPr>
            <a:spLocks noGrp="1" noRot="1" noChangeAspect="1"/>
          </p:cNvSpPr>
          <p:nvPr>
            <p:ph type="sldImg"/>
          </p:nvPr>
        </p:nvSpPr>
        <p:spPr bwMode="auto">
          <a:noFill/>
          <a:ln>
            <a:solidFill>
              <a:srgbClr val="000000"/>
            </a:solidFill>
            <a:miter lim="800000"/>
            <a:headEnd/>
            <a:tailEnd/>
          </a:ln>
        </p:spPr>
      </p:sp>
      <p:sp>
        <p:nvSpPr>
          <p:cNvPr id="115714"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sv-SE" dirty="0" err="1"/>
              <a:t>Cutimed</a:t>
            </a:r>
            <a:r>
              <a:rPr lang="sv-SE" dirty="0"/>
              <a:t> </a:t>
            </a:r>
            <a:r>
              <a:rPr lang="sv-SE" dirty="0" err="1"/>
              <a:t>hydrocontroll</a:t>
            </a:r>
            <a:r>
              <a:rPr lang="sv-SE" dirty="0"/>
              <a:t>, skapar balans intrasitegel 8+15g, </a:t>
            </a:r>
            <a:r>
              <a:rPr lang="sv-SE" dirty="0" err="1"/>
              <a:t>hydroclean</a:t>
            </a:r>
            <a:r>
              <a:rPr lang="sv-SE" dirty="0"/>
              <a:t> </a:t>
            </a:r>
            <a:r>
              <a:rPr lang="sv-SE" dirty="0" err="1"/>
              <a:t>advance</a:t>
            </a:r>
            <a:r>
              <a:rPr lang="sv-SE" dirty="0"/>
              <a:t> </a:t>
            </a:r>
            <a:r>
              <a:rPr lang="sv-SE" dirty="0" err="1"/>
              <a:t>ringerlösning</a:t>
            </a:r>
            <a:r>
              <a:rPr lang="sv-SE" dirty="0"/>
              <a:t> </a:t>
            </a:r>
            <a:r>
              <a:rPr lang="sv-SE" dirty="0" err="1"/>
              <a:t>cavity</a:t>
            </a:r>
            <a:r>
              <a:rPr lang="sv-SE" dirty="0"/>
              <a:t> upprensande. </a:t>
            </a:r>
            <a:r>
              <a:rPr lang="sv-SE" b="1" dirty="0"/>
              <a:t>Hydro </a:t>
            </a:r>
            <a:r>
              <a:rPr lang="sv-SE" b="1" dirty="0" err="1"/>
              <a:t>Celan</a:t>
            </a:r>
            <a:r>
              <a:rPr lang="sv-SE" b="1" dirty="0"/>
              <a:t> </a:t>
            </a:r>
            <a:r>
              <a:rPr lang="sv-SE" b="1" dirty="0" err="1"/>
              <a:t>advance</a:t>
            </a:r>
            <a:r>
              <a:rPr lang="sv-SE" b="1" dirty="0"/>
              <a:t> </a:t>
            </a:r>
            <a:r>
              <a:rPr lang="sv-SE" dirty="0"/>
              <a:t>är en fuktig </a:t>
            </a:r>
            <a:r>
              <a:rPr lang="sv-SE" dirty="0" err="1"/>
              <a:t>sårdyna</a:t>
            </a:r>
            <a:r>
              <a:rPr lang="sv-SE" dirty="0"/>
              <a:t> med superabsorberande polymerer(SAP).Försörjer såret med ringer lösning som spola rent såret samtidigt som </a:t>
            </a:r>
            <a:r>
              <a:rPr lang="sv-SE" dirty="0" err="1"/>
              <a:t>SAP:n</a:t>
            </a:r>
            <a:r>
              <a:rPr lang="sv-SE" dirty="0"/>
              <a:t> i sårdynan absorberar och kapslar in </a:t>
            </a:r>
            <a:r>
              <a:rPr lang="sv-SE" dirty="0" err="1"/>
              <a:t>sårexudat</a:t>
            </a:r>
            <a:r>
              <a:rPr lang="sv-SE" dirty="0"/>
              <a:t>. Kan sitta 72 </a:t>
            </a:r>
            <a:r>
              <a:rPr lang="sv-SE" dirty="0" err="1"/>
              <a:t>tim</a:t>
            </a:r>
            <a:endParaRPr lang="sv-SE" dirty="0"/>
          </a:p>
        </p:txBody>
      </p:sp>
      <p:sp>
        <p:nvSpPr>
          <p:cNvPr id="115715"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C93B705-37D4-4F06-8C8F-39259A422FC2}" type="slidenum">
              <a:rPr lang="sv-SE">
                <a:cs typeface="Arial" charset="0"/>
              </a:rPr>
              <a:pPr fontAlgn="base">
                <a:spcBef>
                  <a:spcPct val="0"/>
                </a:spcBef>
                <a:spcAft>
                  <a:spcPct val="0"/>
                </a:spcAft>
              </a:pPr>
              <a:t>35</a:t>
            </a:fld>
            <a:endParaRPr lang="sv-SE">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algn="l" eaLnBrk="1" fontAlgn="auto" hangingPunct="1">
              <a:lnSpc>
                <a:spcPct val="100000"/>
              </a:lnSpc>
              <a:spcBef>
                <a:spcPct val="0"/>
              </a:spcBef>
              <a:spcAft>
                <a:spcPts val="0"/>
              </a:spcAft>
              <a:buFontTx/>
              <a:buNone/>
              <a:defRPr/>
            </a:pPr>
            <a:r>
              <a:rPr lang="sv-SE" altLang="sv-SE" sz="1200" kern="1200" dirty="0" err="1">
                <a:solidFill>
                  <a:schemeClr val="tx1"/>
                </a:solidFill>
                <a:latin typeface="+mn-lt"/>
                <a:ea typeface="+mn-ea"/>
                <a:cs typeface="+mn-cs"/>
              </a:rPr>
              <a:t>Esenta</a:t>
            </a:r>
            <a:r>
              <a:rPr lang="sv-SE" altLang="sv-SE" sz="1200" kern="1200" dirty="0">
                <a:solidFill>
                  <a:schemeClr val="tx1"/>
                </a:solidFill>
                <a:latin typeface="+mn-lt"/>
                <a:ea typeface="+mn-ea"/>
                <a:cs typeface="+mn-cs"/>
              </a:rPr>
              <a:t> 1+3ml+28ml. </a:t>
            </a:r>
            <a:r>
              <a:rPr lang="sv-SE" altLang="sv-SE" sz="1200" kern="1200" dirty="0" err="1">
                <a:solidFill>
                  <a:schemeClr val="tx1"/>
                </a:solidFill>
                <a:latin typeface="+mn-lt"/>
                <a:ea typeface="+mn-ea"/>
                <a:cs typeface="+mn-cs"/>
              </a:rPr>
              <a:t>Cavilon</a:t>
            </a:r>
            <a:r>
              <a:rPr lang="sv-SE" altLang="sv-SE" sz="1200" kern="1200" dirty="0">
                <a:solidFill>
                  <a:schemeClr val="tx1"/>
                </a:solidFill>
                <a:latin typeface="+mn-lt"/>
                <a:ea typeface="+mn-ea"/>
                <a:cs typeface="+mn-cs"/>
              </a:rPr>
              <a:t> hudbarriär kräm 28gr ny. Fri från kemikalier och parfym</a:t>
            </a:r>
          </a:p>
        </p:txBody>
      </p:sp>
      <p:sp>
        <p:nvSpPr>
          <p:cNvPr id="4" name="Platshållare för bildnummer 3"/>
          <p:cNvSpPr>
            <a:spLocks noGrp="1"/>
          </p:cNvSpPr>
          <p:nvPr>
            <p:ph type="sldNum" sz="quarter" idx="10"/>
          </p:nvPr>
        </p:nvSpPr>
        <p:spPr/>
        <p:txBody>
          <a:bodyPr/>
          <a:lstStyle/>
          <a:p>
            <a:fld id="{75753E7C-A7CB-4893-BBB1-8868EFBE1FF1}" type="slidenum">
              <a:rPr lang="sv-SE" smtClean="0"/>
              <a:pPr/>
              <a:t>36</a:t>
            </a:fld>
            <a:endParaRPr lang="sv-SE"/>
          </a:p>
        </p:txBody>
      </p:sp>
    </p:spTree>
    <p:extLst>
      <p:ext uri="{BB962C8B-B14F-4D97-AF65-F5344CB8AC3E}">
        <p14:creationId xmlns:p14="http://schemas.microsoft.com/office/powerpoint/2010/main" val="23352021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045256-51A0-4B92-9415-8AC053AD29C5}"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75613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5D476F-858B-4C9B-8488-0995B206F639}"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56234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0" dirty="0"/>
              <a:t>Vad har ni för sår framför er, ha kunskap om förbandens funktioner, följa upphandlingen</a:t>
            </a:r>
          </a:p>
        </p:txBody>
      </p:sp>
      <p:sp>
        <p:nvSpPr>
          <p:cNvPr id="4" name="Platshållare för bildnummer 3"/>
          <p:cNvSpPr>
            <a:spLocks noGrp="1"/>
          </p:cNvSpPr>
          <p:nvPr>
            <p:ph type="sldNum" sz="quarter" idx="10"/>
          </p:nvPr>
        </p:nvSpPr>
        <p:spPr/>
        <p:txBody>
          <a:bodyPr/>
          <a:lstStyle/>
          <a:p>
            <a:fld id="{EE5D476F-858B-4C9B-8488-0995B206F639}" type="slidenum">
              <a:rPr lang="sv-SE" smtClean="0"/>
              <a:pPr/>
              <a:t>43</a:t>
            </a:fld>
            <a:endParaRPr lang="sv-SE"/>
          </a:p>
        </p:txBody>
      </p:sp>
    </p:spTree>
    <p:extLst>
      <p:ext uri="{BB962C8B-B14F-4D97-AF65-F5344CB8AC3E}">
        <p14:creationId xmlns:p14="http://schemas.microsoft.com/office/powerpoint/2010/main" val="9643225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Här är de vanligaste produktgrupperna.</a:t>
            </a:r>
          </a:p>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5D476F-858B-4C9B-8488-0995B206F639}"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87503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EE5D476F-858B-4C9B-8488-0995B206F639}" type="slidenum">
              <a:rPr lang="sv-SE" smtClean="0"/>
              <a:pPr/>
              <a:t>6</a:t>
            </a:fld>
            <a:endParaRPr lang="sv-S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b="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Kliniderm</a:t>
            </a:r>
            <a:r>
              <a:rPr lang="sv-SE" sz="1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sv-SE" sz="1800" b="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foam</a:t>
            </a:r>
            <a:r>
              <a:rPr lang="sv-SE" sz="1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sv-SE" sz="1800" b="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heel</a:t>
            </a:r>
            <a:r>
              <a:rPr lang="sv-SE" sz="1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ny. </a:t>
            </a:r>
            <a:r>
              <a:rPr lang="sv-SE" sz="1800" b="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sv-SE" sz="1800" b="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askina</a:t>
            </a:r>
            <a:r>
              <a:rPr lang="sv-SE" sz="1800" b="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sv-SE" sz="1800" b="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heel</a:t>
            </a:r>
            <a:r>
              <a:rPr lang="sv-SE" sz="1800" b="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sv-SE" sz="1800" b="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Mepilex</a:t>
            </a:r>
            <a:r>
              <a:rPr lang="sv-SE" sz="1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sv-SE" sz="1800" b="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border</a:t>
            </a:r>
            <a:r>
              <a:rPr lang="sv-SE" sz="1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sv-SE" sz="1800" b="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flex</a:t>
            </a:r>
            <a:r>
              <a:rPr lang="sv-SE" sz="1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ny. </a:t>
            </a:r>
            <a:r>
              <a:rPr lang="sv-SE" sz="1800" b="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Mediplast</a:t>
            </a:r>
            <a:r>
              <a:rPr lang="sv-SE" sz="1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skumförband-</a:t>
            </a:r>
            <a:r>
              <a:rPr lang="sv-SE" sz="1800" b="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ickevidhäftande</a:t>
            </a:r>
            <a:r>
              <a:rPr lang="sv-SE" sz="1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sv-SE" sz="1800" b="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sv-SE" sz="1800" b="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kliniderm</a:t>
            </a:r>
            <a:r>
              <a:rPr lang="sv-SE" sz="1800" b="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sv-SE" sz="1800" b="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foam</a:t>
            </a:r>
            <a:r>
              <a:rPr lang="sv-SE" sz="1800" b="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sv-SE" sz="1800" b="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Mepilex</a:t>
            </a:r>
            <a:r>
              <a:rPr lang="sv-SE" sz="1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sv-SE" sz="1800" b="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border</a:t>
            </a:r>
            <a:r>
              <a:rPr lang="sv-SE" sz="1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sv-SE" sz="1800" b="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flex</a:t>
            </a:r>
            <a:r>
              <a:rPr lang="sv-SE" sz="1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lite Ny </a:t>
            </a:r>
            <a:r>
              <a:rPr lang="sv-SE" sz="1800" b="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sv-SE" sz="1800" b="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kliniderm</a:t>
            </a:r>
            <a:r>
              <a:rPr lang="sv-SE" sz="1800" b="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sv-SE" sz="1800" b="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foam</a:t>
            </a:r>
            <a:r>
              <a:rPr lang="sv-SE" sz="1800" b="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sv-SE" sz="1800" b="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silicon</a:t>
            </a:r>
            <a:r>
              <a:rPr lang="sv-SE" sz="1800" b="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lite </a:t>
            </a:r>
            <a:r>
              <a:rPr lang="sv-SE" sz="1800" b="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border</a:t>
            </a:r>
            <a:r>
              <a:rPr lang="sv-SE" sz="1800" b="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b="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Mepilex</a:t>
            </a:r>
            <a:r>
              <a:rPr lang="sv-SE" sz="1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sv-SE" sz="1800" b="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XT</a:t>
            </a:r>
            <a:r>
              <a:rPr lang="sv-SE" sz="180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har</a:t>
            </a:r>
            <a:r>
              <a:rPr lang="sv-S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tex vertikal uppsugning </a:t>
            </a:r>
            <a:r>
              <a:rPr lang="sv-SE" sz="180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pga</a:t>
            </a:r>
            <a:r>
              <a:rPr lang="sv-S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kanalsystem. Tjockare </a:t>
            </a:r>
            <a:r>
              <a:rPr lang="sv-SE" sz="180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exudat</a:t>
            </a:r>
            <a:r>
              <a:rPr lang="sv-S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sv-SE" sz="180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Safetac</a:t>
            </a:r>
            <a:endParaRPr lang="sv-S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Times New Roman" panose="02020603050405020304" pitchFamily="18" charset="0"/>
              <a:ea typeface="Times New Roman" panose="02020603050405020304" pitchFamily="18" charset="0"/>
            </a:endParaRPr>
          </a:p>
          <a:p>
            <a:endParaRPr lang="sv-SE" dirty="0"/>
          </a:p>
          <a:p>
            <a:r>
              <a:rPr lang="sv-SE" b="1" dirty="0" err="1"/>
              <a:t>Biatain</a:t>
            </a:r>
            <a:r>
              <a:rPr lang="sv-SE" b="1" dirty="0"/>
              <a:t> adhesive Border              </a:t>
            </a:r>
            <a:r>
              <a:rPr lang="sv-SE" b="1" dirty="0" err="1"/>
              <a:t>Allevyn</a:t>
            </a:r>
            <a:r>
              <a:rPr lang="sv-SE" b="1" dirty="0"/>
              <a:t> Gentle Border            </a:t>
            </a:r>
            <a:r>
              <a:rPr lang="sv-SE" b="1" dirty="0" err="1"/>
              <a:t>Klinion</a:t>
            </a:r>
            <a:r>
              <a:rPr lang="sv-SE" b="1" dirty="0"/>
              <a:t>/</a:t>
            </a:r>
            <a:r>
              <a:rPr lang="sv-SE" b="1" dirty="0" err="1"/>
              <a:t>kliniderm</a:t>
            </a:r>
            <a:r>
              <a:rPr lang="sv-SE" b="1" dirty="0"/>
              <a:t> </a:t>
            </a:r>
            <a:r>
              <a:rPr lang="sv-SE" b="1" dirty="0" err="1"/>
              <a:t>foam</a:t>
            </a:r>
            <a:r>
              <a:rPr lang="sv-SE" b="1" dirty="0"/>
              <a:t> non adhesive             </a:t>
            </a:r>
            <a:r>
              <a:rPr lang="sv-SE" b="1" dirty="0" err="1"/>
              <a:t>Mepilex</a:t>
            </a:r>
            <a:r>
              <a:rPr lang="sv-SE" b="1" dirty="0"/>
              <a:t> XT                       A</a:t>
            </a:r>
            <a:r>
              <a:rPr lang="sv-SE" dirty="0"/>
              <a:t>                                </a:t>
            </a:r>
            <a:r>
              <a:rPr lang="sv-SE" b="1" dirty="0" err="1"/>
              <a:t>Mepilex</a:t>
            </a:r>
            <a:r>
              <a:rPr lang="sv-SE" b="1" dirty="0"/>
              <a:t> Border </a:t>
            </a:r>
            <a:r>
              <a:rPr lang="sv-SE" b="1" dirty="0" err="1"/>
              <a:t>Sacrum</a:t>
            </a:r>
            <a:r>
              <a:rPr lang="sv-SE" b="1" dirty="0"/>
              <a:t> </a:t>
            </a:r>
            <a:r>
              <a:rPr lang="sv-SE" dirty="0"/>
              <a:t>3strl, 16x20=55kr,</a:t>
            </a:r>
          </a:p>
          <a:p>
            <a:r>
              <a:rPr lang="sv-SE" dirty="0"/>
              <a:t>4strl                                             6strl                                         10x18=15kr                                                     15x15=52kr                      </a:t>
            </a:r>
            <a:r>
              <a:rPr lang="sv-SE" b="1" dirty="0" err="1"/>
              <a:t>Allevyn</a:t>
            </a:r>
            <a:r>
              <a:rPr lang="sv-SE" b="1" dirty="0"/>
              <a:t> Gentle </a:t>
            </a:r>
            <a:r>
              <a:rPr lang="sv-SE" b="1" dirty="0" err="1"/>
              <a:t>border</a:t>
            </a:r>
            <a:r>
              <a:rPr lang="sv-SE" b="1" dirty="0"/>
              <a:t> </a:t>
            </a:r>
            <a:r>
              <a:rPr lang="sv-SE" b="1" dirty="0" err="1"/>
              <a:t>heel</a:t>
            </a:r>
            <a:r>
              <a:rPr lang="sv-SE" b="1" dirty="0"/>
              <a:t> </a:t>
            </a:r>
            <a:r>
              <a:rPr lang="sv-SE" dirty="0"/>
              <a:t>55kr                                                        22x25=82kr</a:t>
            </a:r>
          </a:p>
          <a:p>
            <a:r>
              <a:rPr lang="sv-SE" dirty="0"/>
              <a:t>7,5x7,5=15kr                               7,5x7,5=11kr                             10x10= 10kr                                                    20x20=80kr                     </a:t>
            </a:r>
            <a:r>
              <a:rPr lang="sv-SE" b="1" dirty="0" err="1"/>
              <a:t>Mepilx</a:t>
            </a:r>
            <a:r>
              <a:rPr lang="sv-SE" b="1" dirty="0"/>
              <a:t> </a:t>
            </a:r>
            <a:r>
              <a:rPr lang="sv-SE" b="1" dirty="0" err="1"/>
              <a:t>heel</a:t>
            </a:r>
            <a:r>
              <a:rPr lang="sv-SE" b="1" dirty="0"/>
              <a:t>=</a:t>
            </a:r>
            <a:r>
              <a:rPr lang="sv-SE" dirty="0"/>
              <a:t>52                                  </a:t>
            </a:r>
            <a:r>
              <a:rPr lang="sv-SE" b="1" dirty="0" err="1"/>
              <a:t>Tegaderm</a:t>
            </a:r>
            <a:r>
              <a:rPr lang="sv-SE" b="1" dirty="0"/>
              <a:t> </a:t>
            </a:r>
            <a:r>
              <a:rPr lang="sv-SE" b="1" dirty="0" err="1"/>
              <a:t>Foam</a:t>
            </a:r>
            <a:r>
              <a:rPr lang="sv-SE" b="1" dirty="0"/>
              <a:t>, </a:t>
            </a:r>
            <a:r>
              <a:rPr lang="sv-SE" dirty="0"/>
              <a:t>rulle 132kr</a:t>
            </a:r>
          </a:p>
          <a:p>
            <a:r>
              <a:rPr lang="sv-SE" dirty="0"/>
              <a:t>12,5x12,5=20kr                           10x10=13kr                              </a:t>
            </a:r>
            <a:r>
              <a:rPr lang="sv-SE" b="1" dirty="0" err="1"/>
              <a:t>Klinoi</a:t>
            </a:r>
            <a:r>
              <a:rPr lang="sv-SE" b="1" dirty="0"/>
              <a:t>/</a:t>
            </a:r>
            <a:r>
              <a:rPr lang="sv-SE" b="1" dirty="0" err="1"/>
              <a:t>kliniderm</a:t>
            </a:r>
            <a:r>
              <a:rPr lang="sv-SE" b="1" dirty="0"/>
              <a:t> </a:t>
            </a:r>
            <a:r>
              <a:rPr lang="sv-SE" b="1" dirty="0" err="1"/>
              <a:t>Foam</a:t>
            </a:r>
            <a:r>
              <a:rPr lang="sv-SE" b="1" dirty="0"/>
              <a:t> </a:t>
            </a:r>
            <a:r>
              <a:rPr lang="sv-SE" b="1" dirty="0" err="1"/>
              <a:t>Silicone</a:t>
            </a:r>
            <a:r>
              <a:rPr lang="sv-SE" b="1" dirty="0"/>
              <a:t> lite </a:t>
            </a:r>
            <a:r>
              <a:rPr lang="sv-SE" b="1" dirty="0" err="1"/>
              <a:t>border</a:t>
            </a:r>
            <a:r>
              <a:rPr lang="sv-SE" b="1" dirty="0"/>
              <a:t> </a:t>
            </a:r>
          </a:p>
          <a:p>
            <a:r>
              <a:rPr lang="sv-SE" dirty="0"/>
              <a:t>15x15=32kr                                 15x15=42kr                            4x5cm=3kr                                                                                   </a:t>
            </a:r>
            <a:r>
              <a:rPr lang="sv-SE" b="1" dirty="0" err="1"/>
              <a:t>Mepilex</a:t>
            </a:r>
            <a:r>
              <a:rPr lang="sv-SE" b="1" dirty="0"/>
              <a:t> </a:t>
            </a:r>
            <a:r>
              <a:rPr lang="sv-SE" b="1" dirty="0" err="1"/>
              <a:t>border</a:t>
            </a:r>
            <a:r>
              <a:rPr lang="sv-SE" b="1" dirty="0"/>
              <a:t> Post-OP</a:t>
            </a:r>
          </a:p>
          <a:p>
            <a:r>
              <a:rPr lang="sv-SE" dirty="0"/>
              <a:t>1, 10x308x128=50kr      10x30=65kr                                                     4x12.5=9kr                                                                                    5strl 10x20=70, 10x30=80</a:t>
            </a:r>
          </a:p>
        </p:txBody>
      </p:sp>
      <p:sp>
        <p:nvSpPr>
          <p:cNvPr id="4" name="Platshållare för bildnummer 3"/>
          <p:cNvSpPr>
            <a:spLocks noGrp="1"/>
          </p:cNvSpPr>
          <p:nvPr>
            <p:ph type="sldNum" sz="quarter" idx="5"/>
          </p:nvPr>
        </p:nvSpPr>
        <p:spPr/>
        <p:txBody>
          <a:bodyPr/>
          <a:lstStyle/>
          <a:p>
            <a:fld id="{650F054B-763F-4D21-ADAD-01DBBDE23C3C}" type="slidenum">
              <a:rPr lang="sv-SE" smtClean="0"/>
              <a:t>45</a:t>
            </a:fld>
            <a:endParaRPr lang="sv-SE"/>
          </a:p>
        </p:txBody>
      </p:sp>
    </p:spTree>
    <p:extLst>
      <p:ext uri="{BB962C8B-B14F-4D97-AF65-F5344CB8AC3E}">
        <p14:creationId xmlns:p14="http://schemas.microsoft.com/office/powerpoint/2010/main" val="26237226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err="1"/>
              <a:t>Mepilx</a:t>
            </a:r>
            <a:r>
              <a:rPr lang="sv-SE" dirty="0"/>
              <a:t> transfer=Vätsketransporterande </a:t>
            </a:r>
            <a:r>
              <a:rPr lang="sv-SE" dirty="0" err="1"/>
              <a:t>skumkotaktlager</a:t>
            </a:r>
            <a:r>
              <a:rPr lang="sv-SE" dirty="0"/>
              <a:t> med </a:t>
            </a:r>
            <a:r>
              <a:rPr lang="sv-SE" dirty="0" err="1"/>
              <a:t>safetac</a:t>
            </a:r>
            <a:r>
              <a:rPr lang="sv-SE" dirty="0"/>
              <a:t>. Fastnar inte</a:t>
            </a:r>
          </a:p>
          <a:p>
            <a:r>
              <a:rPr lang="sv-SE" dirty="0" err="1"/>
              <a:t>Mepilex</a:t>
            </a:r>
            <a:r>
              <a:rPr lang="sv-SE" dirty="0"/>
              <a:t> lite-spärrskit</a:t>
            </a:r>
          </a:p>
          <a:p>
            <a:endParaRPr lang="sv-SE" dirty="0"/>
          </a:p>
          <a:p>
            <a:r>
              <a:rPr lang="sv-SE" dirty="0" err="1"/>
              <a:t>Mepilex</a:t>
            </a:r>
            <a:r>
              <a:rPr lang="sv-SE" dirty="0"/>
              <a:t> lite                      </a:t>
            </a:r>
          </a:p>
          <a:p>
            <a:r>
              <a:rPr lang="sv-SE" dirty="0"/>
              <a:t>6x8,5=16,50kr                        </a:t>
            </a:r>
          </a:p>
          <a:p>
            <a:r>
              <a:rPr lang="sv-SE" dirty="0"/>
              <a:t>10x10=19kr                           </a:t>
            </a:r>
          </a:p>
          <a:p>
            <a:r>
              <a:rPr lang="sv-SE" dirty="0"/>
              <a:t>15x15=52Kr</a:t>
            </a:r>
          </a:p>
          <a:p>
            <a:endParaRPr lang="sv-SE" dirty="0"/>
          </a:p>
          <a:p>
            <a:r>
              <a:rPr lang="sv-SE" dirty="0" err="1"/>
              <a:t>Mepilex</a:t>
            </a:r>
            <a:r>
              <a:rPr lang="sv-SE" dirty="0"/>
              <a:t> transfer-</a:t>
            </a:r>
            <a:r>
              <a:rPr lang="sv-SE" dirty="0" err="1"/>
              <a:t>Vätske</a:t>
            </a:r>
            <a:r>
              <a:rPr lang="sv-SE" dirty="0"/>
              <a:t> </a:t>
            </a:r>
            <a:r>
              <a:rPr lang="sv-SE" dirty="0" err="1"/>
              <a:t>transpoterande</a:t>
            </a:r>
            <a:endParaRPr lang="sv-SE" dirty="0"/>
          </a:p>
          <a:p>
            <a:r>
              <a:rPr lang="sv-SE" dirty="0"/>
              <a:t>10x12=40kr</a:t>
            </a:r>
          </a:p>
          <a:p>
            <a:r>
              <a:rPr lang="sv-SE" dirty="0"/>
              <a:t>15x20=100kr</a:t>
            </a:r>
          </a:p>
          <a:p>
            <a:r>
              <a:rPr lang="sv-SE" dirty="0"/>
              <a:t>20x50=270</a:t>
            </a:r>
          </a:p>
          <a:p>
            <a:endParaRPr lang="sv-SE" dirty="0"/>
          </a:p>
          <a:p>
            <a:endParaRPr lang="sv-SE" dirty="0"/>
          </a:p>
          <a:p>
            <a:endParaRPr lang="sv-SE"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46</a:t>
            </a:fld>
            <a:endParaRPr lang="sv-SE"/>
          </a:p>
        </p:txBody>
      </p:sp>
    </p:spTree>
    <p:extLst>
      <p:ext uri="{BB962C8B-B14F-4D97-AF65-F5344CB8AC3E}">
        <p14:creationId xmlns:p14="http://schemas.microsoft.com/office/powerpoint/2010/main" val="32392679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err="1"/>
              <a:t>Mepilex</a:t>
            </a:r>
            <a:r>
              <a:rPr lang="sv-SE" dirty="0"/>
              <a:t>: </a:t>
            </a:r>
            <a:r>
              <a:rPr lang="sv-SE" dirty="0" err="1"/>
              <a:t>safetaclagret</a:t>
            </a:r>
            <a:r>
              <a:rPr lang="sv-SE" dirty="0"/>
              <a:t> </a:t>
            </a:r>
            <a:r>
              <a:rPr lang="sv-SE" dirty="0" err="1"/>
              <a:t>superabsorbenter.måttligt</a:t>
            </a:r>
            <a:r>
              <a:rPr lang="sv-SE" dirty="0"/>
              <a:t> till rikligt vätskande. skall minska risken för blåsbildning. formbar över leder som knä, höfter. Ej Sträckas.</a:t>
            </a:r>
          </a:p>
          <a:p>
            <a:r>
              <a:rPr lang="sv-SE" dirty="0" err="1"/>
              <a:t>Opsite</a:t>
            </a:r>
            <a:r>
              <a:rPr lang="sv-SE" dirty="0"/>
              <a:t>: Nätformat polyuretan tillåter inspektion av såret. hanterar stora mängder av sårsekret. </a:t>
            </a:r>
            <a:r>
              <a:rPr lang="sv-SE" b="1" dirty="0"/>
              <a:t>Latexfri</a:t>
            </a:r>
          </a:p>
          <a:p>
            <a:r>
              <a:rPr lang="sv-SE" b="1" dirty="0" err="1"/>
              <a:t>Opsite:nätkonstruktion</a:t>
            </a:r>
            <a:r>
              <a:rPr lang="sv-SE" b="1" dirty="0"/>
              <a:t>. </a:t>
            </a:r>
            <a:r>
              <a:rPr lang="sv-SE" b="0" dirty="0"/>
              <a:t>Inspektera.</a:t>
            </a:r>
          </a:p>
          <a:p>
            <a:endParaRPr lang="sv-SE" dirty="0"/>
          </a:p>
          <a:p>
            <a:r>
              <a:rPr lang="sv-SE" b="1" dirty="0" err="1"/>
              <a:t>Mepilex</a:t>
            </a:r>
            <a:r>
              <a:rPr lang="sv-SE" b="1" dirty="0"/>
              <a:t> </a:t>
            </a:r>
            <a:r>
              <a:rPr lang="sv-SE" b="1" dirty="0" err="1"/>
              <a:t>border</a:t>
            </a:r>
            <a:r>
              <a:rPr lang="sv-SE" b="1" dirty="0"/>
              <a:t> Post-</a:t>
            </a:r>
            <a:r>
              <a:rPr lang="sv-SE" b="1" dirty="0" err="1"/>
              <a:t>Op</a:t>
            </a:r>
            <a:r>
              <a:rPr lang="sv-SE" b="1" dirty="0"/>
              <a:t>            </a:t>
            </a:r>
            <a:r>
              <a:rPr lang="sv-SE" b="1" dirty="0" err="1"/>
              <a:t>Opsite</a:t>
            </a:r>
            <a:r>
              <a:rPr lang="sv-SE" b="1" dirty="0"/>
              <a:t> Post-</a:t>
            </a:r>
            <a:r>
              <a:rPr lang="sv-SE" b="1" dirty="0" err="1"/>
              <a:t>op</a:t>
            </a:r>
            <a:r>
              <a:rPr lang="sv-SE" b="1" dirty="0"/>
              <a:t> </a:t>
            </a:r>
            <a:r>
              <a:rPr lang="sv-SE" b="1" dirty="0" err="1"/>
              <a:t>Visible</a:t>
            </a:r>
            <a:endParaRPr lang="sv-SE" b="1" dirty="0"/>
          </a:p>
          <a:p>
            <a:r>
              <a:rPr lang="sv-SE" dirty="0"/>
              <a:t>5strl.                                               10x20=24kr</a:t>
            </a:r>
          </a:p>
          <a:p>
            <a:r>
              <a:rPr lang="sv-SE" dirty="0"/>
              <a:t>6x8=21kr                                        10x25=27kr</a:t>
            </a:r>
          </a:p>
          <a:p>
            <a:r>
              <a:rPr lang="sv-SE" dirty="0"/>
              <a:t>10x15=43kr                                     10x30=33kr</a:t>
            </a:r>
          </a:p>
          <a:p>
            <a:r>
              <a:rPr lang="sv-SE" dirty="0"/>
              <a:t>10x20=70kr</a:t>
            </a:r>
          </a:p>
          <a:p>
            <a:r>
              <a:rPr lang="sv-SE" dirty="0"/>
              <a:t>10x25=75kr</a:t>
            </a:r>
          </a:p>
          <a:p>
            <a:r>
              <a:rPr lang="sv-SE" dirty="0"/>
              <a:t>10x30=80kr</a:t>
            </a:r>
          </a:p>
          <a:p>
            <a:endParaRPr lang="sv-SE"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47</a:t>
            </a:fld>
            <a:endParaRPr lang="sv-SE"/>
          </a:p>
        </p:txBody>
      </p:sp>
    </p:spTree>
    <p:extLst>
      <p:ext uri="{BB962C8B-B14F-4D97-AF65-F5344CB8AC3E}">
        <p14:creationId xmlns:p14="http://schemas.microsoft.com/office/powerpoint/2010/main" val="8021976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Vertikalt upp i förbandet och fuktar inte /massakrerar inte huden. Billiga. </a:t>
            </a:r>
            <a:r>
              <a:rPr lang="sv-SE" dirty="0" err="1"/>
              <a:t>Cutimed</a:t>
            </a:r>
            <a:r>
              <a:rPr lang="sv-SE" dirty="0"/>
              <a:t> </a:t>
            </a:r>
            <a:r>
              <a:rPr lang="sv-SE" dirty="0" err="1"/>
              <a:t>sorbion</a:t>
            </a:r>
            <a:r>
              <a:rPr lang="sv-SE" dirty="0"/>
              <a:t>  </a:t>
            </a:r>
            <a:r>
              <a:rPr lang="sv-SE" dirty="0" err="1"/>
              <a:t>multistar</a:t>
            </a:r>
            <a:r>
              <a:rPr lang="sv-SE" dirty="0"/>
              <a:t> 8+14cm, </a:t>
            </a:r>
            <a:r>
              <a:rPr lang="sv-SE" dirty="0" err="1"/>
              <a:t>drainage</a:t>
            </a:r>
            <a:r>
              <a:rPr lang="sv-SE" dirty="0"/>
              <a:t> 10x10</a:t>
            </a:r>
          </a:p>
          <a:p>
            <a:endParaRPr lang="sv-SE" dirty="0"/>
          </a:p>
          <a:p>
            <a:r>
              <a:rPr lang="sv-SE" dirty="0" err="1"/>
              <a:t>Klinion</a:t>
            </a:r>
            <a:r>
              <a:rPr lang="sv-SE" dirty="0"/>
              <a:t>/</a:t>
            </a:r>
            <a:r>
              <a:rPr lang="sv-SE" dirty="0" err="1"/>
              <a:t>kliniderm</a:t>
            </a:r>
            <a:r>
              <a:rPr lang="sv-SE" dirty="0"/>
              <a:t> Superabsorbent Dressing</a:t>
            </a:r>
          </a:p>
          <a:p>
            <a:r>
              <a:rPr lang="sv-SE" dirty="0"/>
              <a:t>10x10=1,70kr</a:t>
            </a:r>
          </a:p>
          <a:p>
            <a:r>
              <a:rPr lang="sv-SE" dirty="0"/>
              <a:t>10x20=3,05kr</a:t>
            </a:r>
          </a:p>
          <a:p>
            <a:r>
              <a:rPr lang="sv-SE" dirty="0"/>
              <a:t>20x30=9,30kr</a:t>
            </a:r>
          </a:p>
          <a:p>
            <a:endParaRPr lang="sv-SE" dirty="0"/>
          </a:p>
          <a:p>
            <a:r>
              <a:rPr lang="sv-SE" dirty="0" err="1"/>
              <a:t>Dry</a:t>
            </a:r>
            <a:r>
              <a:rPr lang="sv-SE" dirty="0"/>
              <a:t> Max Extra Soft</a:t>
            </a:r>
          </a:p>
          <a:p>
            <a:r>
              <a:rPr lang="sv-SE" dirty="0"/>
              <a:t>37x50=89kr</a:t>
            </a:r>
          </a:p>
        </p:txBody>
      </p:sp>
      <p:sp>
        <p:nvSpPr>
          <p:cNvPr id="4" name="Platshållare för bildnummer 3"/>
          <p:cNvSpPr>
            <a:spLocks noGrp="1"/>
          </p:cNvSpPr>
          <p:nvPr>
            <p:ph type="sldNum" sz="quarter" idx="5"/>
          </p:nvPr>
        </p:nvSpPr>
        <p:spPr/>
        <p:txBody>
          <a:bodyPr/>
          <a:lstStyle/>
          <a:p>
            <a:fld id="{650F054B-763F-4D21-ADAD-01DBBDE23C3C}" type="slidenum">
              <a:rPr lang="sv-SE" smtClean="0"/>
              <a:t>48</a:t>
            </a:fld>
            <a:endParaRPr lang="sv-SE"/>
          </a:p>
        </p:txBody>
      </p:sp>
    </p:spTree>
    <p:extLst>
      <p:ext uri="{BB962C8B-B14F-4D97-AF65-F5344CB8AC3E}">
        <p14:creationId xmlns:p14="http://schemas.microsoft.com/office/powerpoint/2010/main" val="42230594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lnSpcReduction="10000"/>
          </a:bodyPr>
          <a:lstStyle/>
          <a:p>
            <a:r>
              <a:rPr lang="sv-SE" sz="180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Duoderm</a:t>
            </a:r>
            <a:r>
              <a:rPr lang="sv-S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E-behandlande, </a:t>
            </a:r>
            <a:r>
              <a:rPr lang="sv-SE" sz="180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thin</a:t>
            </a:r>
            <a:r>
              <a:rPr lang="sv-S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-hud skydd,</a:t>
            </a:r>
            <a:endParaRPr lang="sv-SE" sz="1800" dirty="0">
              <a:effectLst/>
              <a:latin typeface="Times New Roman" panose="02020603050405020304" pitchFamily="18" charset="0"/>
              <a:ea typeface="Times New Roman" panose="02020603050405020304" pitchFamily="18" charset="0"/>
            </a:endParaRPr>
          </a:p>
          <a:p>
            <a:r>
              <a:rPr lang="sv-S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Border Självhäftande. </a:t>
            </a:r>
            <a:r>
              <a:rPr lang="sv-SE" sz="1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Plattans största egenskap är att suga upp fukt från såret </a:t>
            </a:r>
            <a:r>
              <a:rPr lang="sv-S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-förhindra fukt att </a:t>
            </a:r>
            <a:r>
              <a:rPr lang="sv-SE" sz="180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pasera</a:t>
            </a:r>
            <a:r>
              <a:rPr lang="sv-S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ut, vilket tillsammans med materialet </a:t>
            </a:r>
            <a:r>
              <a:rPr lang="sv-SE" sz="1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bildar en </a:t>
            </a:r>
            <a:r>
              <a:rPr lang="sv-SE" sz="1800" b="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gelliknande</a:t>
            </a:r>
            <a:r>
              <a:rPr lang="sv-SE" sz="1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massa på såret och löser upp nekrosen</a:t>
            </a:r>
            <a:r>
              <a:rPr lang="sv-S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Med hjälp av dessa förband </a:t>
            </a:r>
            <a:r>
              <a:rPr lang="sv-SE" sz="1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Aktiverar kroppens egna enzymsystem. Hjälper </a:t>
            </a:r>
            <a:r>
              <a:rPr lang="sv-S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kroppen att rensa sig med fukt </a:t>
            </a:r>
            <a:r>
              <a:rPr lang="sv-SE" sz="180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Autolytiskt</a:t>
            </a:r>
            <a:r>
              <a:rPr lang="sv-S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sv-SE" sz="180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debridering</a:t>
            </a:r>
            <a:r>
              <a:rPr lang="sv-S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Tätslutande –</a:t>
            </a:r>
            <a:r>
              <a:rPr lang="sv-SE" sz="1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ocklusivt</a:t>
            </a:r>
            <a:r>
              <a:rPr lang="sv-S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Till mindre eller måttligt vätskande sår. Försiktighet för </a:t>
            </a:r>
            <a:r>
              <a:rPr lang="sv-SE" sz="180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fotsår</a:t>
            </a:r>
            <a:r>
              <a:rPr lang="sv-S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på </a:t>
            </a:r>
            <a:r>
              <a:rPr lang="sv-SE" sz="180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diab</a:t>
            </a:r>
            <a:r>
              <a:rPr lang="sv-S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arteriella, </a:t>
            </a:r>
            <a:r>
              <a:rPr lang="sv-SE" sz="180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neuropatiskasår</a:t>
            </a:r>
            <a:r>
              <a:rPr lang="sv-S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på fötter</a:t>
            </a:r>
          </a:p>
          <a:p>
            <a:r>
              <a:rPr lang="sv-SE" sz="1800" dirty="0"/>
              <a:t>Skillnaden på </a:t>
            </a:r>
            <a:r>
              <a:rPr lang="sv-SE" sz="1800" dirty="0" err="1"/>
              <a:t>Deuoderm</a:t>
            </a:r>
            <a:r>
              <a:rPr lang="sv-SE" sz="1800" dirty="0"/>
              <a:t> E och standard är att </a:t>
            </a:r>
            <a:r>
              <a:rPr lang="sv-SE" sz="1800" b="1" dirty="0"/>
              <a:t>materialet i E inte ombildas till en gel i samma utsträckning</a:t>
            </a:r>
            <a:r>
              <a:rPr lang="sv-SE" sz="1800" dirty="0"/>
              <a:t>. Mindre gel</a:t>
            </a:r>
            <a:endParaRPr lang="sv-SE" sz="1800" dirty="0">
              <a:effectLst/>
              <a:latin typeface="Times New Roman" panose="02020603050405020304" pitchFamily="18" charset="0"/>
              <a:ea typeface="Times New Roman" panose="02020603050405020304" pitchFamily="18" charset="0"/>
            </a:endParaRPr>
          </a:p>
          <a:p>
            <a:endParaRPr lang="sv-SE" dirty="0"/>
          </a:p>
          <a:p>
            <a:r>
              <a:rPr lang="sv-SE" dirty="0" err="1"/>
              <a:t>Duoderm</a:t>
            </a:r>
            <a:r>
              <a:rPr lang="sv-SE" dirty="0"/>
              <a:t> Mini 5x5 6,36kr</a:t>
            </a:r>
          </a:p>
          <a:p>
            <a:r>
              <a:rPr lang="sv-SE" dirty="0" err="1"/>
              <a:t>Duoderm</a:t>
            </a:r>
            <a:r>
              <a:rPr lang="sv-SE" dirty="0"/>
              <a:t> Border 10x10=28kr</a:t>
            </a:r>
          </a:p>
          <a:p>
            <a:r>
              <a:rPr lang="sv-SE" dirty="0" err="1"/>
              <a:t>Duoderm</a:t>
            </a:r>
            <a:r>
              <a:rPr lang="sv-SE" dirty="0"/>
              <a:t> E 20x30=98kr</a:t>
            </a:r>
          </a:p>
          <a:p>
            <a:r>
              <a:rPr lang="sv-SE" dirty="0" err="1"/>
              <a:t>Duoderm</a:t>
            </a:r>
            <a:r>
              <a:rPr lang="sv-SE" dirty="0"/>
              <a:t> Standard 20x20=55kr</a:t>
            </a:r>
          </a:p>
          <a:p>
            <a:endParaRPr lang="sv-SE"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49</a:t>
            </a:fld>
            <a:endParaRPr lang="sv-SE"/>
          </a:p>
        </p:txBody>
      </p:sp>
    </p:spTree>
    <p:extLst>
      <p:ext uri="{BB962C8B-B14F-4D97-AF65-F5344CB8AC3E}">
        <p14:creationId xmlns:p14="http://schemas.microsoft.com/office/powerpoint/2010/main" val="434574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Intrasitegel</a:t>
            </a:r>
            <a:r>
              <a:rPr lang="sv-S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a:t>
            </a:r>
            <a:r>
              <a:rPr lang="sv-SE" sz="180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cellulosa,vatten</a:t>
            </a:r>
            <a:r>
              <a:rPr lang="sv-S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sv-SE" sz="180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Propylenglukol</a:t>
            </a:r>
            <a:r>
              <a:rPr lang="sv-S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)avsedd att </a:t>
            </a:r>
            <a:r>
              <a:rPr lang="sv-SE" sz="1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skapa en fuktig miljö </a:t>
            </a:r>
            <a:r>
              <a:rPr lang="sv-S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 torra såret. När gelen placeras på nekrosen fungerar den som en </a:t>
            </a:r>
            <a:r>
              <a:rPr lang="sv-SE" sz="1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barriär som förhindrar fukten att passera ut i luften </a:t>
            </a:r>
            <a:r>
              <a:rPr lang="sv-S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och på så sätt lösa upp nekrosen. </a:t>
            </a:r>
            <a:r>
              <a:rPr lang="sv-SE" sz="180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Hydrogelelrna</a:t>
            </a:r>
            <a:r>
              <a:rPr lang="sv-S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måste täckas av ett ytterförband som bevarar fuktigheten i såret.</a:t>
            </a:r>
          </a:p>
          <a:p>
            <a:endParaRPr lang="sv-SE" dirty="0"/>
          </a:p>
          <a:p>
            <a:r>
              <a:rPr lang="sv-SE" dirty="0"/>
              <a:t>Intra Site Gel</a:t>
            </a:r>
          </a:p>
          <a:p>
            <a:r>
              <a:rPr lang="sv-SE" dirty="0"/>
              <a:t>8gr=10kr</a:t>
            </a:r>
          </a:p>
          <a:p>
            <a:r>
              <a:rPr lang="sv-SE" dirty="0"/>
              <a:t>15gr=14kr</a:t>
            </a:r>
          </a:p>
          <a:p>
            <a:endParaRPr lang="sv-SE" dirty="0"/>
          </a:p>
          <a:p>
            <a:r>
              <a:rPr lang="sv-SE" dirty="0" err="1"/>
              <a:t>Pronosan</a:t>
            </a:r>
            <a:r>
              <a:rPr lang="sv-SE" dirty="0"/>
              <a:t> Gel</a:t>
            </a:r>
          </a:p>
          <a:p>
            <a:r>
              <a:rPr lang="sv-SE" dirty="0"/>
              <a:t>50gr=195kr</a:t>
            </a:r>
          </a:p>
          <a:p>
            <a:endParaRPr lang="sv-SE" dirty="0"/>
          </a:p>
          <a:p>
            <a:endParaRPr lang="sv-SE"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50</a:t>
            </a:fld>
            <a:endParaRPr lang="sv-SE"/>
          </a:p>
        </p:txBody>
      </p:sp>
    </p:spTree>
    <p:extLst>
      <p:ext uri="{BB962C8B-B14F-4D97-AF65-F5344CB8AC3E}">
        <p14:creationId xmlns:p14="http://schemas.microsoft.com/office/powerpoint/2010/main" val="18223789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92500" lnSpcReduction="20000"/>
          </a:bodyPr>
          <a:lstStyle/>
          <a:p>
            <a:r>
              <a:rPr lang="sv-SE" sz="1800" b="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Aquacel</a:t>
            </a:r>
            <a:r>
              <a:rPr lang="sv-SE" sz="1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extra</a:t>
            </a:r>
            <a:endParaRPr lang="sv-SE" sz="1800" b="1" dirty="0">
              <a:effectLst/>
              <a:latin typeface="Times New Roman" panose="02020603050405020304" pitchFamily="18" charset="0"/>
              <a:ea typeface="Times New Roman" panose="02020603050405020304" pitchFamily="18" charset="0"/>
            </a:endParaRPr>
          </a:p>
          <a:p>
            <a:pPr algn="l">
              <a:buFont typeface="Arial" panose="020B0604020202020204" pitchFamily="34" charset="0"/>
              <a:buNone/>
            </a:pPr>
            <a:r>
              <a:rPr lang="sv-S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vid </a:t>
            </a:r>
            <a:r>
              <a:rPr lang="sv-SE" sz="1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måttligt –kraftigt vätskande  </a:t>
            </a:r>
            <a:r>
              <a:rPr lang="sv-S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och djupa såren. Bildar gel i kontakt med vätska och fastnar inte .</a:t>
            </a:r>
            <a:r>
              <a:rPr lang="sv-SE" sz="2800" b="0" i="0" dirty="0">
                <a:solidFill>
                  <a:srgbClr val="494746"/>
                </a:solidFill>
                <a:effectLst/>
                <a:latin typeface="PT Serif" panose="020B0604020202020204" pitchFamily="18" charset="0"/>
              </a:rPr>
              <a:t> Högabsorberande och gelbildande förband.</a:t>
            </a:r>
          </a:p>
          <a:p>
            <a:pPr algn="l">
              <a:buFont typeface="Arial" panose="020B0604020202020204" pitchFamily="34" charset="0"/>
              <a:buNone/>
            </a:pPr>
            <a:r>
              <a:rPr lang="sv-SE" sz="2800" b="0" i="0" dirty="0">
                <a:solidFill>
                  <a:srgbClr val="494746"/>
                </a:solidFill>
                <a:effectLst/>
                <a:latin typeface="PT Serif" panose="020B0604020202020204" pitchFamily="18" charset="0"/>
              </a:rPr>
              <a:t>Minskar risk för </a:t>
            </a:r>
            <a:r>
              <a:rPr lang="sv-SE" sz="2800" b="0" i="0" dirty="0" err="1">
                <a:solidFill>
                  <a:srgbClr val="494746"/>
                </a:solidFill>
                <a:effectLst/>
                <a:latin typeface="PT Serif" panose="020B0604020202020204" pitchFamily="18" charset="0"/>
              </a:rPr>
              <a:t>maceration</a:t>
            </a:r>
            <a:r>
              <a:rPr lang="sv-SE" sz="2800" b="0" i="0" dirty="0">
                <a:solidFill>
                  <a:srgbClr val="494746"/>
                </a:solidFill>
                <a:effectLst/>
                <a:latin typeface="PT Serif" panose="020B0604020202020204" pitchFamily="18" charset="0"/>
              </a:rPr>
              <a:t> p.g.a. vertikal uppsugning.</a:t>
            </a:r>
          </a:p>
          <a:p>
            <a:r>
              <a:rPr lang="sv-SE" sz="1800" b="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Kaltostat</a:t>
            </a:r>
            <a:endParaRPr lang="sv-SE" sz="1800" b="1" dirty="0">
              <a:effectLst/>
              <a:latin typeface="Times New Roman" panose="02020603050405020304" pitchFamily="18" charset="0"/>
              <a:ea typeface="Times New Roman" panose="02020603050405020304" pitchFamily="18" charset="0"/>
            </a:endParaRPr>
          </a:p>
          <a:p>
            <a:r>
              <a:rPr lang="sv-SE" b="0" i="0" dirty="0">
                <a:solidFill>
                  <a:srgbClr val="0D374E"/>
                </a:solidFill>
                <a:effectLst/>
                <a:latin typeface="Arial regular"/>
              </a:rPr>
              <a:t>KALTOSTAT® består av </a:t>
            </a:r>
            <a:r>
              <a:rPr lang="sv-SE" b="1" i="0" dirty="0">
                <a:solidFill>
                  <a:srgbClr val="0D374E"/>
                </a:solidFill>
                <a:effectLst/>
                <a:latin typeface="Arial regular"/>
              </a:rPr>
              <a:t>80 % </a:t>
            </a:r>
            <a:r>
              <a:rPr lang="sv-SE" b="1" i="0" dirty="0" err="1">
                <a:solidFill>
                  <a:srgbClr val="0D374E"/>
                </a:solidFill>
                <a:effectLst/>
                <a:latin typeface="Arial regular"/>
              </a:rPr>
              <a:t>kalciumalginat</a:t>
            </a:r>
            <a:r>
              <a:rPr lang="sv-SE" b="1" i="0" dirty="0">
                <a:solidFill>
                  <a:srgbClr val="0D374E"/>
                </a:solidFill>
                <a:effectLst/>
                <a:latin typeface="Arial regular"/>
              </a:rPr>
              <a:t> och 20 % </a:t>
            </a:r>
            <a:r>
              <a:rPr lang="sv-SE" b="1" i="0" dirty="0" err="1">
                <a:solidFill>
                  <a:srgbClr val="0D374E"/>
                </a:solidFill>
                <a:effectLst/>
                <a:latin typeface="Arial regular"/>
              </a:rPr>
              <a:t>natriumalginat</a:t>
            </a:r>
            <a:r>
              <a:rPr lang="sv-SE" b="1" i="0" dirty="0">
                <a:solidFill>
                  <a:srgbClr val="0D374E"/>
                </a:solidFill>
                <a:effectLst/>
                <a:latin typeface="Arial regular"/>
              </a:rPr>
              <a:t> </a:t>
            </a:r>
            <a:r>
              <a:rPr lang="sv-SE" b="0" i="0" dirty="0">
                <a:solidFill>
                  <a:srgbClr val="0D374E"/>
                </a:solidFill>
                <a:effectLst/>
                <a:latin typeface="Arial regular"/>
              </a:rPr>
              <a:t>och </a:t>
            </a:r>
            <a:r>
              <a:rPr lang="sv-SE" b="1" i="0" dirty="0">
                <a:solidFill>
                  <a:srgbClr val="0D374E"/>
                </a:solidFill>
                <a:effectLst/>
                <a:latin typeface="Arial regular"/>
              </a:rPr>
              <a:t>är en ren naturprodukt</a:t>
            </a:r>
            <a:r>
              <a:rPr lang="sv-SE" b="0" i="0" dirty="0">
                <a:solidFill>
                  <a:srgbClr val="0D374E"/>
                </a:solidFill>
                <a:effectLst/>
                <a:latin typeface="Arial regular"/>
              </a:rPr>
              <a:t>. När KALTOSTAT®-materialet kommer i kontakt med sårsekret eller blod omvandlas </a:t>
            </a:r>
            <a:r>
              <a:rPr lang="sv-SE" b="1" i="0" dirty="0" err="1">
                <a:solidFill>
                  <a:srgbClr val="0D374E"/>
                </a:solidFill>
                <a:effectLst/>
                <a:latin typeface="Arial regular"/>
              </a:rPr>
              <a:t>alginatet</a:t>
            </a:r>
            <a:r>
              <a:rPr lang="sv-SE" b="1" i="0" dirty="0">
                <a:solidFill>
                  <a:srgbClr val="0D374E"/>
                </a:solidFill>
                <a:effectLst/>
                <a:latin typeface="Arial regular"/>
              </a:rPr>
              <a:t> till en mjuk gel</a:t>
            </a:r>
            <a:r>
              <a:rPr lang="sv-SE" b="0" i="0" dirty="0">
                <a:solidFill>
                  <a:srgbClr val="0D374E"/>
                </a:solidFill>
                <a:effectLst/>
                <a:latin typeface="Arial regular"/>
              </a:rPr>
              <a:t>. I denna process binder materialet stora mängder vätska.</a:t>
            </a:r>
          </a:p>
          <a:p>
            <a:endParaRPr lang="sv-SE" dirty="0"/>
          </a:p>
          <a:p>
            <a:r>
              <a:rPr lang="sv-SE" dirty="0" err="1"/>
              <a:t>Kaltostat</a:t>
            </a:r>
            <a:r>
              <a:rPr lang="sv-SE" dirty="0"/>
              <a:t> 7,5x12=9kr</a:t>
            </a:r>
          </a:p>
          <a:p>
            <a:r>
              <a:rPr lang="sv-SE" dirty="0"/>
              <a:t>5x5 4,17kr</a:t>
            </a:r>
          </a:p>
          <a:p>
            <a:endParaRPr lang="sv-SE" dirty="0"/>
          </a:p>
          <a:p>
            <a:r>
              <a:rPr lang="sv-SE" dirty="0" err="1"/>
              <a:t>Aquacel</a:t>
            </a:r>
            <a:r>
              <a:rPr lang="sv-SE" dirty="0"/>
              <a:t> Extra</a:t>
            </a:r>
          </a:p>
          <a:p>
            <a:r>
              <a:rPr lang="sv-SE" dirty="0"/>
              <a:t>4strl</a:t>
            </a:r>
          </a:p>
          <a:p>
            <a:r>
              <a:rPr lang="sv-SE" dirty="0"/>
              <a:t>10x10=20,50kr</a:t>
            </a:r>
          </a:p>
          <a:p>
            <a:r>
              <a:rPr lang="sv-SE" dirty="0"/>
              <a:t>15x15=50kr</a:t>
            </a:r>
          </a:p>
          <a:p>
            <a:r>
              <a:rPr lang="sv-SE" dirty="0"/>
              <a:t>2st tamponader 1+2cm</a:t>
            </a:r>
          </a:p>
        </p:txBody>
      </p:sp>
      <p:sp>
        <p:nvSpPr>
          <p:cNvPr id="4" name="Platshållare för bildnummer 3"/>
          <p:cNvSpPr>
            <a:spLocks noGrp="1"/>
          </p:cNvSpPr>
          <p:nvPr>
            <p:ph type="sldNum" sz="quarter" idx="5"/>
          </p:nvPr>
        </p:nvSpPr>
        <p:spPr/>
        <p:txBody>
          <a:bodyPr/>
          <a:lstStyle/>
          <a:p>
            <a:fld id="{650F054B-763F-4D21-ADAD-01DBBDE23C3C}" type="slidenum">
              <a:rPr lang="sv-SE" smtClean="0"/>
              <a:t>51</a:t>
            </a:fld>
            <a:endParaRPr lang="sv-SE"/>
          </a:p>
        </p:txBody>
      </p:sp>
    </p:spTree>
    <p:extLst>
      <p:ext uri="{BB962C8B-B14F-4D97-AF65-F5344CB8AC3E}">
        <p14:creationId xmlns:p14="http://schemas.microsoft.com/office/powerpoint/2010/main" val="5320991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92500"/>
          </a:bodyPr>
          <a:lstStyle/>
          <a:p>
            <a:r>
              <a:rPr lang="sv-SE" b="1" dirty="0" err="1"/>
              <a:t>Iodosorbcadexomer</a:t>
            </a:r>
            <a:r>
              <a:rPr lang="sv-SE" b="1" dirty="0"/>
              <a:t> –produkt . Infekterade och då ofta vätskande så. Upprensande effekt. Ej användas till pat. Med </a:t>
            </a:r>
            <a:r>
              <a:rPr lang="sv-SE" b="1" dirty="0" err="1"/>
              <a:t>hypertyreos</a:t>
            </a:r>
            <a:r>
              <a:rPr lang="sv-SE" b="0" dirty="0"/>
              <a:t>(underfunktion av sköldkörtel) Överkänslig mot jod, </a:t>
            </a:r>
            <a:r>
              <a:rPr lang="sv-SE" b="1" dirty="0"/>
              <a:t>. </a:t>
            </a:r>
            <a:r>
              <a:rPr lang="sv-SE" b="0" dirty="0"/>
              <a:t>Effektiv mott brett spektrum av bakterier</a:t>
            </a:r>
            <a:r>
              <a:rPr lang="sv-SE" b="1" dirty="0"/>
              <a:t>. </a:t>
            </a:r>
            <a:r>
              <a:rPr lang="sv-SE" b="1" dirty="0" err="1"/>
              <a:t>Pseudomonas</a:t>
            </a:r>
            <a:r>
              <a:rPr lang="sv-SE" b="1" dirty="0"/>
              <a:t> och MRSA.</a:t>
            </a:r>
          </a:p>
          <a:p>
            <a:r>
              <a:rPr lang="sv-SE" b="1" dirty="0" err="1"/>
              <a:t>Pseud</a:t>
            </a:r>
            <a:r>
              <a:rPr lang="sv-SE" b="1" dirty="0"/>
              <a:t>, </a:t>
            </a:r>
            <a:r>
              <a:rPr lang="sv-SE" b="1" dirty="0" err="1"/>
              <a:t>vattenlvande</a:t>
            </a:r>
            <a:r>
              <a:rPr lang="sv-SE" b="1" dirty="0"/>
              <a:t> bakterie.</a:t>
            </a:r>
            <a:r>
              <a:rPr lang="sv-SE" b="0" dirty="0"/>
              <a:t> Växer inte i torr miljö. .</a:t>
            </a:r>
          </a:p>
          <a:p>
            <a:r>
              <a:rPr lang="sv-SE" b="1" dirty="0" err="1"/>
              <a:t>Activon</a:t>
            </a:r>
            <a:r>
              <a:rPr lang="sv-SE" b="0" dirty="0"/>
              <a:t>. </a:t>
            </a:r>
            <a:r>
              <a:rPr lang="sv-SE" b="1" dirty="0"/>
              <a:t>Australien. </a:t>
            </a:r>
            <a:r>
              <a:rPr lang="sv-SE" b="1" dirty="0" err="1"/>
              <a:t>Manucahonung</a:t>
            </a:r>
            <a:r>
              <a:rPr lang="sv-SE" b="1" dirty="0"/>
              <a:t>. tub ca 3mm </a:t>
            </a:r>
            <a:r>
              <a:rPr lang="sv-SE" b="1" dirty="0" err="1"/>
              <a:t>lagerActivon</a:t>
            </a:r>
            <a:r>
              <a:rPr lang="sv-SE" b="1" dirty="0"/>
              <a:t> </a:t>
            </a:r>
            <a:r>
              <a:rPr lang="sv-SE" b="1" dirty="0" err="1"/>
              <a:t>tulle</a:t>
            </a:r>
            <a:r>
              <a:rPr lang="sv-SE" b="1" dirty="0"/>
              <a:t>  100% </a:t>
            </a:r>
            <a:r>
              <a:rPr lang="sv-SE" b="1" dirty="0" err="1"/>
              <a:t>Actilite</a:t>
            </a:r>
            <a:r>
              <a:rPr lang="sv-SE" b="1" dirty="0"/>
              <a:t>  tunt viskosnät 99%manuka honung 1% </a:t>
            </a:r>
            <a:r>
              <a:rPr lang="sv-SE" b="1" dirty="0" err="1"/>
              <a:t>manukaolja</a:t>
            </a:r>
            <a:r>
              <a:rPr lang="sv-SE" b="1" dirty="0"/>
              <a:t>. </a:t>
            </a:r>
            <a:r>
              <a:rPr lang="sv-SE" b="1" dirty="0" err="1"/>
              <a:t>Activon</a:t>
            </a:r>
            <a:r>
              <a:rPr lang="sv-SE" b="1" dirty="0"/>
              <a:t> </a:t>
            </a:r>
            <a:r>
              <a:rPr lang="sv-SE" b="1" dirty="0" err="1"/>
              <a:t>Tube</a:t>
            </a:r>
            <a:r>
              <a:rPr lang="sv-SE" b="1" dirty="0"/>
              <a:t>  100% </a:t>
            </a:r>
            <a:r>
              <a:rPr lang="sv-SE" b="1" dirty="0" err="1"/>
              <a:t>manuka</a:t>
            </a:r>
            <a:r>
              <a:rPr lang="sv-SE" b="1" dirty="0"/>
              <a:t> honung </a:t>
            </a:r>
            <a:r>
              <a:rPr lang="sv-SE" b="1" dirty="0" err="1"/>
              <a:t>Prontosan</a:t>
            </a:r>
            <a:r>
              <a:rPr lang="sv-SE" b="1" dirty="0"/>
              <a:t>. </a:t>
            </a:r>
            <a:r>
              <a:rPr lang="sv-SE" b="0" dirty="0" err="1"/>
              <a:t>Polihexanid</a:t>
            </a:r>
            <a:r>
              <a:rPr lang="sv-SE" b="0" dirty="0"/>
              <a:t>(är en polymer-kemisk förening  som används som desinfektionsmedel och antiseptisk). </a:t>
            </a:r>
            <a:r>
              <a:rPr lang="sv-SE" b="1" dirty="0"/>
              <a:t>Vid kraftig biobörda/</a:t>
            </a:r>
            <a:r>
              <a:rPr lang="sv-SE" b="1" dirty="0" err="1"/>
              <a:t>sårinfektionVisar</a:t>
            </a:r>
            <a:r>
              <a:rPr lang="sv-SE" b="1" dirty="0"/>
              <a:t> </a:t>
            </a:r>
            <a:r>
              <a:rPr lang="sv-SE" b="0" dirty="0"/>
              <a:t>ingen resistensutveckling. Inaktiverar inte silver.40ml engångsbruk, övriga 8v efter öppnande. Kan användas på senor o ben. Ej  på ledbrosk(förstör)</a:t>
            </a:r>
          </a:p>
          <a:p>
            <a:r>
              <a:rPr lang="sv-SE" b="1" dirty="0" err="1"/>
              <a:t>Aquacel</a:t>
            </a:r>
            <a:r>
              <a:rPr lang="sv-SE" b="1" dirty="0"/>
              <a:t> Ag extra+ </a:t>
            </a:r>
            <a:r>
              <a:rPr lang="sv-SE" b="0" dirty="0"/>
              <a:t>Bryter biofilm, dödar  bakterier och förhindrar återbildning av biofilm.</a:t>
            </a:r>
          </a:p>
          <a:p>
            <a:endParaRPr lang="sv-SE" dirty="0"/>
          </a:p>
          <a:p>
            <a:r>
              <a:rPr lang="sv-SE" dirty="0"/>
              <a:t>Intrasitegel                                                          </a:t>
            </a:r>
            <a:r>
              <a:rPr lang="sv-SE" dirty="0" err="1"/>
              <a:t>Aquacel</a:t>
            </a:r>
            <a:r>
              <a:rPr lang="sv-SE" dirty="0"/>
              <a:t> Ag </a:t>
            </a:r>
            <a:r>
              <a:rPr lang="sv-SE" dirty="0" err="1"/>
              <a:t>Extr</a:t>
            </a:r>
            <a:r>
              <a:rPr lang="sv-SE" dirty="0"/>
              <a:t> +, 3strl           </a:t>
            </a:r>
            <a:r>
              <a:rPr lang="sv-SE" dirty="0" err="1"/>
              <a:t>Mepilx</a:t>
            </a:r>
            <a:r>
              <a:rPr lang="sv-SE" dirty="0"/>
              <a:t> AG 3strl</a:t>
            </a:r>
          </a:p>
          <a:p>
            <a:r>
              <a:rPr lang="sv-SE" dirty="0"/>
              <a:t>8g=10                                   </a:t>
            </a:r>
            <a:r>
              <a:rPr lang="sv-SE" dirty="0" err="1"/>
              <a:t>Iodosorb</a:t>
            </a:r>
            <a:r>
              <a:rPr lang="sv-SE" dirty="0"/>
              <a:t>                                     10x10=44kr                10x10=53kr</a:t>
            </a:r>
          </a:p>
          <a:p>
            <a:r>
              <a:rPr lang="sv-SE" dirty="0"/>
              <a:t>15g=14                                 kompress 6x4=52kr                     15x15=96kr                20x20=115kr</a:t>
            </a:r>
          </a:p>
          <a:p>
            <a:r>
              <a:rPr lang="sv-SE" dirty="0"/>
              <a:t>                                               5x10= 80kr, Tub=75kr                +1x45=50kr,2cm tamp=53</a:t>
            </a:r>
          </a:p>
          <a:p>
            <a:r>
              <a:rPr lang="sv-SE" dirty="0" err="1"/>
              <a:t>Prontosangel</a:t>
            </a:r>
            <a:r>
              <a:rPr lang="sv-SE" dirty="0"/>
              <a:t> 50gr=195kr</a:t>
            </a:r>
          </a:p>
          <a:p>
            <a:r>
              <a:rPr lang="sv-SE" dirty="0" err="1"/>
              <a:t>Prontosan</a:t>
            </a:r>
            <a:r>
              <a:rPr lang="sv-SE" dirty="0"/>
              <a:t> sårspollösning 40ml=15.50Flaska 350ml=78kr</a:t>
            </a:r>
          </a:p>
          <a:p>
            <a:endParaRPr lang="sv-SE" dirty="0"/>
          </a:p>
          <a:p>
            <a:endParaRPr lang="sv-SE" dirty="0"/>
          </a:p>
          <a:p>
            <a:r>
              <a:rPr lang="sv-SE" dirty="0" err="1"/>
              <a:t>Medihoney</a:t>
            </a:r>
            <a:endParaRPr lang="sv-SE" dirty="0"/>
          </a:p>
          <a:p>
            <a:r>
              <a:rPr lang="sv-SE" dirty="0"/>
              <a:t>Tub 20gr=35kr</a:t>
            </a:r>
          </a:p>
          <a:p>
            <a:r>
              <a:rPr lang="sv-SE" dirty="0"/>
              <a:t>Kompress=50kr</a:t>
            </a:r>
          </a:p>
          <a:p>
            <a:endParaRPr lang="sv-SE" dirty="0"/>
          </a:p>
          <a:p>
            <a:endParaRPr lang="sv-SE"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52</a:t>
            </a:fld>
            <a:endParaRPr lang="sv-SE"/>
          </a:p>
        </p:txBody>
      </p:sp>
    </p:spTree>
    <p:extLst>
      <p:ext uri="{BB962C8B-B14F-4D97-AF65-F5344CB8AC3E}">
        <p14:creationId xmlns:p14="http://schemas.microsoft.com/office/powerpoint/2010/main" val="366009974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Tambonad 1x50cm ny</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Sorbact</a:t>
            </a:r>
            <a:r>
              <a:rPr lang="sv-SE" sz="1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Vattenavvisande grön väv som binder bakterier och svamp i förbandet</a:t>
            </a:r>
            <a:r>
              <a:rPr lang="sv-S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Används ofta mellan tår och </a:t>
            </a:r>
            <a:r>
              <a:rPr lang="sv-SE" sz="180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ljumaskar</a:t>
            </a:r>
            <a:r>
              <a:rPr lang="sv-S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under bröst för att behandla svamp. Ej kombineras med kräm </a:t>
            </a:r>
            <a:r>
              <a:rPr lang="sv-SE" sz="180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beh</a:t>
            </a:r>
            <a:r>
              <a:rPr lang="sv-S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Gelkompresser och polyuretan med </a:t>
            </a:r>
            <a:r>
              <a:rPr lang="sv-SE" sz="1800"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sorbact</a:t>
            </a:r>
            <a:r>
              <a:rPr lang="sv-S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finns också. Räcker med ett lager, förutom gel kompressen.</a:t>
            </a:r>
            <a:endParaRPr lang="sv-SE" sz="1800" dirty="0">
              <a:effectLst/>
              <a:latin typeface="Times New Roman" panose="02020603050405020304" pitchFamily="18" charset="0"/>
              <a:ea typeface="Times New Roman" panose="02020603050405020304" pitchFamily="18" charset="0"/>
            </a:endParaRPr>
          </a:p>
          <a:p>
            <a:endParaRPr lang="sv-SE" dirty="0"/>
          </a:p>
          <a:p>
            <a:r>
              <a:rPr lang="sv-SE" dirty="0" err="1"/>
              <a:t>Sorbact</a:t>
            </a:r>
            <a:r>
              <a:rPr lang="sv-SE" dirty="0"/>
              <a:t>-hydrofobt förband</a:t>
            </a:r>
          </a:p>
          <a:p>
            <a:r>
              <a:rPr lang="sv-SE" dirty="0"/>
              <a:t>Svamp och bakteriebindande.</a:t>
            </a:r>
          </a:p>
          <a:p>
            <a:r>
              <a:rPr lang="sv-SE" dirty="0"/>
              <a:t>Gasvävkomp, </a:t>
            </a:r>
            <a:r>
              <a:rPr lang="sv-SE" dirty="0" err="1"/>
              <a:t>foam</a:t>
            </a:r>
            <a:r>
              <a:rPr lang="sv-SE" dirty="0"/>
              <a:t>, </a:t>
            </a:r>
            <a:r>
              <a:rPr lang="sv-SE" dirty="0" err="1"/>
              <a:t>pad</a:t>
            </a:r>
            <a:r>
              <a:rPr lang="sv-SE" dirty="0"/>
              <a:t>, tamponad2,5,10, gelkompress</a:t>
            </a:r>
          </a:p>
        </p:txBody>
      </p:sp>
      <p:sp>
        <p:nvSpPr>
          <p:cNvPr id="4" name="Platshållare för bildnummer 3"/>
          <p:cNvSpPr>
            <a:spLocks noGrp="1"/>
          </p:cNvSpPr>
          <p:nvPr>
            <p:ph type="sldNum" sz="quarter" idx="5"/>
          </p:nvPr>
        </p:nvSpPr>
        <p:spPr/>
        <p:txBody>
          <a:bodyPr/>
          <a:lstStyle/>
          <a:p>
            <a:fld id="{650F054B-763F-4D21-ADAD-01DBBDE23C3C}" type="slidenum">
              <a:rPr lang="sv-SE" smtClean="0"/>
              <a:t>53</a:t>
            </a:fld>
            <a:endParaRPr lang="sv-SE"/>
          </a:p>
        </p:txBody>
      </p:sp>
    </p:spTree>
    <p:extLst>
      <p:ext uri="{BB962C8B-B14F-4D97-AF65-F5344CB8AC3E}">
        <p14:creationId xmlns:p14="http://schemas.microsoft.com/office/powerpoint/2010/main" val="390854780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Hydro </a:t>
            </a:r>
            <a:r>
              <a:rPr lang="sv-SE" b="1" dirty="0" err="1"/>
              <a:t>Celan</a:t>
            </a:r>
            <a:r>
              <a:rPr lang="sv-SE" b="1" dirty="0"/>
              <a:t> </a:t>
            </a:r>
            <a:r>
              <a:rPr lang="sv-SE" b="1" dirty="0" err="1"/>
              <a:t>advance</a:t>
            </a:r>
            <a:r>
              <a:rPr lang="sv-SE" b="1" dirty="0"/>
              <a:t> </a:t>
            </a:r>
            <a:r>
              <a:rPr lang="sv-SE" dirty="0"/>
              <a:t>är en fuktig </a:t>
            </a:r>
            <a:r>
              <a:rPr lang="sv-SE" dirty="0" err="1"/>
              <a:t>sårdyna</a:t>
            </a:r>
            <a:r>
              <a:rPr lang="sv-SE" dirty="0"/>
              <a:t> med superabsorberande polymerer(SAP).Försörjer såret med ringer lösning som spola rent såret samtidigt som </a:t>
            </a:r>
            <a:r>
              <a:rPr lang="sv-SE" dirty="0" err="1"/>
              <a:t>SAP:n</a:t>
            </a:r>
            <a:r>
              <a:rPr lang="sv-SE" dirty="0"/>
              <a:t> i sårdynan absorberar och kapslar in </a:t>
            </a:r>
            <a:r>
              <a:rPr lang="sv-SE" dirty="0" err="1"/>
              <a:t>sårexudat</a:t>
            </a:r>
            <a:r>
              <a:rPr lang="sv-SE" dirty="0"/>
              <a:t>. Kan sitta 72 tim.</a:t>
            </a:r>
          </a:p>
          <a:p>
            <a:r>
              <a:rPr lang="sv-SE" b="1" dirty="0" err="1"/>
              <a:t>PolyMem</a:t>
            </a:r>
            <a:r>
              <a:rPr lang="sv-SE" b="1" dirty="0"/>
              <a:t> </a:t>
            </a:r>
            <a:r>
              <a:rPr lang="sv-SE" b="1" dirty="0" err="1"/>
              <a:t>Surfaktant</a:t>
            </a:r>
            <a:r>
              <a:rPr lang="sv-SE" b="1" dirty="0"/>
              <a:t> F-68+superabsorbent, </a:t>
            </a:r>
            <a:r>
              <a:rPr lang="sv-SE" b="0" dirty="0"/>
              <a:t>reducerar </a:t>
            </a:r>
            <a:r>
              <a:rPr lang="sv-SE" b="0" dirty="0" err="1"/>
              <a:t>ytspänningen.löser</a:t>
            </a:r>
            <a:r>
              <a:rPr lang="sv-SE" b="0" dirty="0"/>
              <a:t> fibrin</a:t>
            </a:r>
            <a:endParaRPr lang="sv-SE" b="1" dirty="0"/>
          </a:p>
          <a:p>
            <a:r>
              <a:rPr lang="sv-SE" b="1" dirty="0" err="1"/>
              <a:t>Epiona</a:t>
            </a:r>
            <a:r>
              <a:rPr lang="sv-SE" b="1" dirty="0"/>
              <a:t> </a:t>
            </a:r>
            <a:r>
              <a:rPr lang="sv-SE" b="1" dirty="0" err="1"/>
              <a:t>Proteashämmare</a:t>
            </a:r>
            <a:r>
              <a:rPr lang="sv-SE" b="1" dirty="0"/>
              <a:t>. 90% kollagen,10%kalciumalginat .</a:t>
            </a:r>
            <a:r>
              <a:rPr lang="sv-SE" b="0" dirty="0"/>
              <a:t>Påskyndar sårläkningen. Rent sår. Står still. </a:t>
            </a:r>
            <a:r>
              <a:rPr lang="sv-SE" b="0" dirty="0" err="1"/>
              <a:t>Forst</a:t>
            </a:r>
            <a:r>
              <a:rPr lang="sv-SE" b="0" dirty="0"/>
              <a:t> var 3 dygn, till var 7e dygn.</a:t>
            </a:r>
          </a:p>
          <a:p>
            <a:r>
              <a:rPr lang="sv-SE" b="1" dirty="0" err="1"/>
              <a:t>Hydrocontrol</a:t>
            </a:r>
            <a:r>
              <a:rPr lang="sv-SE" b="1" dirty="0"/>
              <a:t> </a:t>
            </a:r>
            <a:r>
              <a:rPr lang="sv-SE" b="0" dirty="0"/>
              <a:t>hjälper det </a:t>
            </a:r>
            <a:r>
              <a:rPr lang="sv-SE" b="0" dirty="0" err="1"/>
              <a:t>autolytiska</a:t>
            </a:r>
            <a:r>
              <a:rPr lang="sv-SE" b="0" dirty="0"/>
              <a:t> processen genom </a:t>
            </a:r>
            <a:r>
              <a:rPr lang="sv-SE" b="0" dirty="0" err="1"/>
              <a:t>osmos.Bildar</a:t>
            </a:r>
            <a:r>
              <a:rPr lang="sv-SE" b="0" dirty="0"/>
              <a:t> fuktigmiljö i form a gel.</a:t>
            </a:r>
            <a:r>
              <a:rPr lang="sv-SE" b="1" dirty="0"/>
              <a:t>3strl. 15x15 ny</a:t>
            </a:r>
          </a:p>
          <a:p>
            <a:r>
              <a:rPr lang="sv-SE" b="1" dirty="0" err="1"/>
              <a:t>Carboflex</a:t>
            </a:r>
            <a:r>
              <a:rPr lang="sv-SE" b="1" dirty="0"/>
              <a:t> </a:t>
            </a:r>
            <a:r>
              <a:rPr lang="sv-SE" b="1" dirty="0" err="1"/>
              <a:t>alginat</a:t>
            </a:r>
            <a:r>
              <a:rPr lang="sv-SE" b="1" dirty="0"/>
              <a:t>/</a:t>
            </a:r>
            <a:r>
              <a:rPr lang="sv-SE" b="1" dirty="0" err="1"/>
              <a:t>hydrfiber</a:t>
            </a:r>
            <a:r>
              <a:rPr lang="sv-SE" b="1" dirty="0"/>
              <a:t>. </a:t>
            </a:r>
            <a:r>
              <a:rPr lang="sv-SE" b="0" dirty="0"/>
              <a:t>Lukt och vätskeabsorberade. Kolfilter. Vid kraftig vätska kan </a:t>
            </a:r>
            <a:r>
              <a:rPr lang="sv-SE" b="0" dirty="0" err="1"/>
              <a:t>aquacel</a:t>
            </a:r>
            <a:r>
              <a:rPr lang="sv-SE" b="0" dirty="0"/>
              <a:t> extra läggas under</a:t>
            </a:r>
          </a:p>
          <a:p>
            <a:endParaRPr lang="sv-SE" dirty="0"/>
          </a:p>
          <a:p>
            <a:r>
              <a:rPr lang="sv-SE" dirty="0" err="1"/>
              <a:t>PolyMem</a:t>
            </a:r>
            <a:r>
              <a:rPr lang="sv-SE" dirty="0"/>
              <a:t> Max                                   </a:t>
            </a:r>
            <a:r>
              <a:rPr lang="sv-SE" dirty="0" err="1"/>
              <a:t>Carboflex</a:t>
            </a:r>
            <a:r>
              <a:rPr lang="sv-SE" dirty="0"/>
              <a:t> förband kol/luktreducerande             </a:t>
            </a:r>
            <a:r>
              <a:rPr lang="sv-SE" dirty="0" err="1"/>
              <a:t>HydroClean</a:t>
            </a:r>
            <a:r>
              <a:rPr lang="sv-SE" dirty="0"/>
              <a:t> </a:t>
            </a:r>
            <a:r>
              <a:rPr lang="sv-SE" dirty="0" err="1"/>
              <a:t>advance</a:t>
            </a:r>
            <a:r>
              <a:rPr lang="sv-SE" dirty="0"/>
              <a:t>-kavitet   </a:t>
            </a:r>
            <a:r>
              <a:rPr lang="sv-SE" dirty="0" err="1"/>
              <a:t>Epiona</a:t>
            </a:r>
            <a:r>
              <a:rPr lang="sv-SE" dirty="0"/>
              <a:t> 5x5=50kr</a:t>
            </a:r>
          </a:p>
          <a:p>
            <a:r>
              <a:rPr lang="sv-SE" dirty="0"/>
              <a:t>11x11=80kr                                               10x10=30kr                                                  omkrets 4=9kr</a:t>
            </a:r>
          </a:p>
          <a:p>
            <a:r>
              <a:rPr lang="sv-SE" dirty="0"/>
              <a:t>20X20=239kr                                             15x20=60kr                                                  7,5x7,5=13kr </a:t>
            </a:r>
          </a:p>
          <a:p>
            <a:r>
              <a:rPr lang="sv-SE" dirty="0"/>
              <a:t>9x9 med häftkant=91kr</a:t>
            </a:r>
          </a:p>
          <a:p>
            <a:endParaRPr lang="sv-SE" dirty="0"/>
          </a:p>
          <a:p>
            <a:r>
              <a:rPr lang="sv-SE" dirty="0" err="1"/>
              <a:t>Wic</a:t>
            </a:r>
            <a:r>
              <a:rPr lang="sv-SE" dirty="0"/>
              <a:t>                                                     </a:t>
            </a:r>
            <a:r>
              <a:rPr lang="sv-SE" dirty="0" err="1"/>
              <a:t>Cutimed</a:t>
            </a:r>
            <a:r>
              <a:rPr lang="sv-SE" dirty="0"/>
              <a:t> </a:t>
            </a:r>
            <a:r>
              <a:rPr lang="sv-SE" dirty="0" err="1"/>
              <a:t>HydroControl</a:t>
            </a:r>
            <a:endParaRPr lang="sv-SE" dirty="0"/>
          </a:p>
          <a:p>
            <a:r>
              <a:rPr lang="sv-SE" dirty="0"/>
              <a:t>8x8 kavitet=58kr                                 4,5x4,5=12</a:t>
            </a:r>
          </a:p>
          <a:p>
            <a:r>
              <a:rPr lang="sv-SE" dirty="0"/>
              <a:t>8x30kavitet=189kr                              7,5x7,7=17kr, 10x10=30kr</a:t>
            </a:r>
          </a:p>
        </p:txBody>
      </p:sp>
      <p:sp>
        <p:nvSpPr>
          <p:cNvPr id="4" name="Platshållare för bildnummer 3"/>
          <p:cNvSpPr>
            <a:spLocks noGrp="1"/>
          </p:cNvSpPr>
          <p:nvPr>
            <p:ph type="sldNum" sz="quarter" idx="5"/>
          </p:nvPr>
        </p:nvSpPr>
        <p:spPr/>
        <p:txBody>
          <a:bodyPr/>
          <a:lstStyle/>
          <a:p>
            <a:fld id="{650F054B-763F-4D21-ADAD-01DBBDE23C3C}" type="slidenum">
              <a:rPr lang="sv-SE" smtClean="0"/>
              <a:t>54</a:t>
            </a:fld>
            <a:endParaRPr lang="sv-SE"/>
          </a:p>
        </p:txBody>
      </p:sp>
    </p:spTree>
    <p:extLst>
      <p:ext uri="{BB962C8B-B14F-4D97-AF65-F5344CB8AC3E}">
        <p14:creationId xmlns:p14="http://schemas.microsoft.com/office/powerpoint/2010/main" val="4142202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RiksSårs mallen.</a:t>
            </a:r>
          </a:p>
        </p:txBody>
      </p:sp>
      <p:sp>
        <p:nvSpPr>
          <p:cNvPr id="4" name="Platshållare för bildnummer 3"/>
          <p:cNvSpPr>
            <a:spLocks noGrp="1"/>
          </p:cNvSpPr>
          <p:nvPr>
            <p:ph type="sldNum" sz="quarter" idx="5"/>
          </p:nvPr>
        </p:nvSpPr>
        <p:spPr/>
        <p:txBody>
          <a:bodyPr/>
          <a:lstStyle/>
          <a:p>
            <a:fld id="{EE5D476F-858B-4C9B-8488-0995B206F639}" type="slidenum">
              <a:rPr lang="sv-SE" smtClean="0"/>
              <a:pPr/>
              <a:t>7</a:t>
            </a:fld>
            <a:endParaRPr lang="sv-SE"/>
          </a:p>
        </p:txBody>
      </p:sp>
    </p:spTree>
    <p:extLst>
      <p:ext uri="{BB962C8B-B14F-4D97-AF65-F5344CB8AC3E}">
        <p14:creationId xmlns:p14="http://schemas.microsoft.com/office/powerpoint/2010/main" val="33028449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err="1"/>
              <a:t>Lolly</a:t>
            </a:r>
            <a:r>
              <a:rPr lang="sv-SE" b="1" dirty="0"/>
              <a:t> fukta med vatten 2-4</a:t>
            </a:r>
          </a:p>
          <a:p>
            <a:r>
              <a:rPr lang="sv-SE" b="1" dirty="0" err="1"/>
              <a:t>Debridment</a:t>
            </a:r>
            <a:r>
              <a:rPr lang="sv-SE" b="1" dirty="0"/>
              <a:t> </a:t>
            </a:r>
            <a:r>
              <a:rPr lang="sv-SE" b="1" dirty="0" err="1"/>
              <a:t>pad</a:t>
            </a:r>
            <a:r>
              <a:rPr lang="sv-SE" b="1" dirty="0"/>
              <a:t>  </a:t>
            </a:r>
            <a:r>
              <a:rPr lang="sv-SE" b="0" i="1" dirty="0"/>
              <a:t>mikrofiber</a:t>
            </a:r>
            <a:r>
              <a:rPr lang="sv-SE" b="1" dirty="0"/>
              <a:t>.</a:t>
            </a:r>
          </a:p>
          <a:p>
            <a:r>
              <a:rPr lang="sv-SE" b="1" dirty="0" err="1"/>
              <a:t>Silesse</a:t>
            </a:r>
            <a:r>
              <a:rPr lang="sv-SE" b="1" dirty="0"/>
              <a:t> effekt 72 </a:t>
            </a:r>
            <a:r>
              <a:rPr lang="sv-SE" b="1" dirty="0" err="1"/>
              <a:t>tim</a:t>
            </a:r>
            <a:r>
              <a:rPr lang="sv-SE" b="1" dirty="0"/>
              <a:t>, </a:t>
            </a:r>
            <a:r>
              <a:rPr lang="sv-SE" b="0" dirty="0"/>
              <a:t>100% </a:t>
            </a:r>
            <a:r>
              <a:rPr lang="sv-SE" b="0" dirty="0" err="1"/>
              <a:t>silicon</a:t>
            </a:r>
            <a:endParaRPr lang="sv-SE" b="0" dirty="0"/>
          </a:p>
          <a:p>
            <a:endParaRPr lang="sv-SE" b="0" dirty="0"/>
          </a:p>
          <a:p>
            <a:r>
              <a:rPr lang="sv-SE" dirty="0" err="1"/>
              <a:t>Silesse</a:t>
            </a:r>
            <a:r>
              <a:rPr lang="sv-SE" dirty="0"/>
              <a:t> Barriärfilm 1ml=5kr</a:t>
            </a:r>
          </a:p>
          <a:p>
            <a:r>
              <a:rPr lang="sv-SE" dirty="0"/>
              <a:t>3ml=9kr</a:t>
            </a:r>
          </a:p>
          <a:p>
            <a:r>
              <a:rPr lang="sv-SE" dirty="0"/>
              <a:t>Spray=41kr</a:t>
            </a:r>
          </a:p>
          <a:p>
            <a:r>
              <a:rPr lang="sv-SE" dirty="0" err="1"/>
              <a:t>Prontosan</a:t>
            </a:r>
            <a:r>
              <a:rPr lang="sv-SE" dirty="0"/>
              <a:t> </a:t>
            </a:r>
            <a:r>
              <a:rPr lang="sv-SE" dirty="0" err="1"/>
              <a:t>Debridment</a:t>
            </a:r>
            <a:r>
              <a:rPr lang="sv-SE" dirty="0"/>
              <a:t> </a:t>
            </a:r>
            <a:r>
              <a:rPr lang="sv-SE" dirty="0" err="1"/>
              <a:t>Pad</a:t>
            </a:r>
            <a:r>
              <a:rPr lang="sv-SE" dirty="0"/>
              <a:t>=65kr</a:t>
            </a:r>
          </a:p>
          <a:p>
            <a:r>
              <a:rPr lang="sv-SE" dirty="0" err="1"/>
              <a:t>Lolly</a:t>
            </a:r>
            <a:r>
              <a:rPr lang="sv-SE" dirty="0"/>
              <a:t>=65kr</a:t>
            </a:r>
          </a:p>
          <a:p>
            <a:endParaRPr lang="sv-SE" dirty="0"/>
          </a:p>
          <a:p>
            <a:r>
              <a:rPr lang="sv-SE" dirty="0" err="1"/>
              <a:t>Cavilon</a:t>
            </a:r>
            <a:r>
              <a:rPr lang="sv-SE" dirty="0"/>
              <a:t> Barriärservett/tvättlapp 8st/förpackning. Rengör, </a:t>
            </a:r>
            <a:r>
              <a:rPr lang="sv-SE" dirty="0" err="1"/>
              <a:t>skyddar,vårdar</a:t>
            </a:r>
            <a:r>
              <a:rPr lang="sv-SE" dirty="0"/>
              <a:t> känslig hud. Fuktbevarande egenskaper.</a:t>
            </a:r>
          </a:p>
          <a:p>
            <a:endParaRPr lang="sv-SE" dirty="0"/>
          </a:p>
          <a:p>
            <a:r>
              <a:rPr lang="sv-SE" dirty="0"/>
              <a:t>IAD=Inkontinens relaterad </a:t>
            </a:r>
            <a:r>
              <a:rPr lang="sv-SE" dirty="0" err="1"/>
              <a:t>dermatit</a:t>
            </a:r>
            <a:r>
              <a:rPr lang="sv-SE" dirty="0"/>
              <a:t>. För måttligt till svåra fuktskador</a:t>
            </a:r>
          </a:p>
          <a:p>
            <a:r>
              <a:rPr lang="sv-SE" dirty="0" err="1"/>
              <a:t>Cavilon</a:t>
            </a:r>
            <a:r>
              <a:rPr lang="sv-SE" dirty="0"/>
              <a:t> </a:t>
            </a:r>
            <a:r>
              <a:rPr lang="sv-SE" dirty="0" err="1"/>
              <a:t>Advanced</a:t>
            </a:r>
            <a:r>
              <a:rPr lang="sv-SE" dirty="0"/>
              <a:t> Skin </a:t>
            </a:r>
            <a:r>
              <a:rPr lang="sv-SE" dirty="0" err="1"/>
              <a:t>Protectant</a:t>
            </a:r>
            <a:r>
              <a:rPr lang="sv-SE" dirty="0"/>
              <a:t> 120kr/</a:t>
            </a:r>
            <a:r>
              <a:rPr lang="sv-SE" dirty="0" err="1"/>
              <a:t>st</a:t>
            </a:r>
            <a:endParaRPr lang="sv-SE" dirty="0"/>
          </a:p>
          <a:p>
            <a:r>
              <a:rPr lang="sv-SE" dirty="0"/>
              <a:t>Skyddar huden upp till 7dagar beroende på mängd vätskning.</a:t>
            </a:r>
          </a:p>
        </p:txBody>
      </p:sp>
      <p:sp>
        <p:nvSpPr>
          <p:cNvPr id="4" name="Platshållare för bildnummer 3"/>
          <p:cNvSpPr>
            <a:spLocks noGrp="1"/>
          </p:cNvSpPr>
          <p:nvPr>
            <p:ph type="sldNum" sz="quarter" idx="5"/>
          </p:nvPr>
        </p:nvSpPr>
        <p:spPr/>
        <p:txBody>
          <a:bodyPr/>
          <a:lstStyle/>
          <a:p>
            <a:fld id="{650F054B-763F-4D21-ADAD-01DBBDE23C3C}" type="slidenum">
              <a:rPr lang="sv-SE" smtClean="0"/>
              <a:t>55</a:t>
            </a:fld>
            <a:endParaRPr lang="sv-SE"/>
          </a:p>
        </p:txBody>
      </p:sp>
    </p:spTree>
    <p:extLst>
      <p:ext uri="{BB962C8B-B14F-4D97-AF65-F5344CB8AC3E}">
        <p14:creationId xmlns:p14="http://schemas.microsoft.com/office/powerpoint/2010/main" val="97241911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err="1"/>
              <a:t>Mepilex</a:t>
            </a:r>
            <a:r>
              <a:rPr lang="sv-SE" dirty="0"/>
              <a:t> </a:t>
            </a:r>
            <a:r>
              <a:rPr lang="sv-SE" dirty="0" err="1"/>
              <a:t>border</a:t>
            </a:r>
            <a:r>
              <a:rPr lang="sv-SE" dirty="0"/>
              <a:t> ag borttagen</a:t>
            </a:r>
          </a:p>
        </p:txBody>
      </p:sp>
      <p:sp>
        <p:nvSpPr>
          <p:cNvPr id="4" name="Platshållare för bildnummer 3"/>
          <p:cNvSpPr>
            <a:spLocks noGrp="1"/>
          </p:cNvSpPr>
          <p:nvPr>
            <p:ph type="sldNum" sz="quarter" idx="5"/>
          </p:nvPr>
        </p:nvSpPr>
        <p:spPr/>
        <p:txBody>
          <a:bodyPr/>
          <a:lstStyle/>
          <a:p>
            <a:fld id="{650F054B-763F-4D21-ADAD-01DBBDE23C3C}" type="slidenum">
              <a:rPr lang="sv-SE" smtClean="0"/>
              <a:t>56</a:t>
            </a:fld>
            <a:endParaRPr lang="sv-SE"/>
          </a:p>
        </p:txBody>
      </p:sp>
    </p:spTree>
    <p:extLst>
      <p:ext uri="{BB962C8B-B14F-4D97-AF65-F5344CB8AC3E}">
        <p14:creationId xmlns:p14="http://schemas.microsoft.com/office/powerpoint/2010/main" val="232062743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err="1"/>
              <a:t>Mepitel</a:t>
            </a:r>
            <a:r>
              <a:rPr lang="sv-SE" b="1" dirty="0"/>
              <a:t> </a:t>
            </a:r>
            <a:r>
              <a:rPr lang="sv-SE" b="1" dirty="0" err="1"/>
              <a:t>one</a:t>
            </a:r>
            <a:r>
              <a:rPr lang="sv-SE" b="1" dirty="0"/>
              <a:t> Ny </a:t>
            </a:r>
            <a:r>
              <a:rPr lang="sv-SE" b="0" dirty="0"/>
              <a:t>(</a:t>
            </a:r>
            <a:r>
              <a:rPr lang="sv-SE" b="0" dirty="0" err="1"/>
              <a:t>Atrauman</a:t>
            </a:r>
            <a:r>
              <a:rPr lang="sv-SE" b="0" dirty="0"/>
              <a:t> tidigare)</a:t>
            </a:r>
          </a:p>
        </p:txBody>
      </p:sp>
      <p:sp>
        <p:nvSpPr>
          <p:cNvPr id="4" name="Platshållare för bildnummer 3"/>
          <p:cNvSpPr>
            <a:spLocks noGrp="1"/>
          </p:cNvSpPr>
          <p:nvPr>
            <p:ph type="sldNum" sz="quarter" idx="5"/>
          </p:nvPr>
        </p:nvSpPr>
        <p:spPr/>
        <p:txBody>
          <a:bodyPr/>
          <a:lstStyle/>
          <a:p>
            <a:fld id="{EE5D476F-858B-4C9B-8488-0995B206F639}" type="slidenum">
              <a:rPr lang="sv-SE" smtClean="0"/>
              <a:pPr/>
              <a:t>57</a:t>
            </a:fld>
            <a:endParaRPr lang="sv-SE"/>
          </a:p>
        </p:txBody>
      </p:sp>
    </p:spTree>
    <p:extLst>
      <p:ext uri="{BB962C8B-B14F-4D97-AF65-F5344CB8AC3E}">
        <p14:creationId xmlns:p14="http://schemas.microsoft.com/office/powerpoint/2010/main" val="314014992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E4B91E0-4391-47E9-8630-583E80E4671F}"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59</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7618216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EE5D476F-858B-4C9B-8488-0995B206F639}" type="slidenum">
              <a:rPr lang="sv-SE" smtClean="0"/>
              <a:pPr/>
              <a:t>60</a:t>
            </a:fld>
            <a:endParaRPr lang="sv-SE"/>
          </a:p>
        </p:txBody>
      </p:sp>
    </p:spTree>
    <p:extLst>
      <p:ext uri="{BB962C8B-B14F-4D97-AF65-F5344CB8AC3E}">
        <p14:creationId xmlns:p14="http://schemas.microsoft.com/office/powerpoint/2010/main" val="247697289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EE5D476F-858B-4C9B-8488-0995B206F639}" type="slidenum">
              <a:rPr lang="sv-SE" smtClean="0"/>
              <a:pPr/>
              <a:t>61</a:t>
            </a:fld>
            <a:endParaRPr lang="sv-SE"/>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a:t>Kompressionsbehandling  är som sagt den</a:t>
            </a:r>
            <a:r>
              <a:rPr lang="sv-SE" baseline="0" dirty="0"/>
              <a:t> viktigaste behandlingen vid venösa bensår och det är den venösa insufficiensen vi behandlar.</a:t>
            </a:r>
          </a:p>
          <a:p>
            <a:endParaRPr lang="sv-SE" baseline="0" dirty="0"/>
          </a:p>
          <a:p>
            <a:r>
              <a:rPr lang="sv-SE" baseline="0" dirty="0"/>
              <a:t>Syftet med kompressionsbehandlingen är att:</a:t>
            </a:r>
          </a:p>
          <a:p>
            <a:pPr>
              <a:buFont typeface="Arial" pitchFamily="34" charset="0"/>
              <a:buChar char="•"/>
            </a:pPr>
            <a:r>
              <a:rPr lang="sv-SE" dirty="0"/>
              <a:t>A</a:t>
            </a:r>
            <a:r>
              <a:rPr lang="sv-SE" baseline="0" dirty="0"/>
              <a:t>nbringa ett anpassat tryck mot benet så att befintligt ödem trycks tillbaka, </a:t>
            </a:r>
          </a:p>
          <a:p>
            <a:pPr>
              <a:buFont typeface="Arial" pitchFamily="34" charset="0"/>
              <a:buChar char="•"/>
            </a:pPr>
            <a:r>
              <a:rPr lang="sv-SE" baseline="0" dirty="0"/>
              <a:t>Venerna får hjälp att sluta tätt, defekta klaffar blir mer välfungerande </a:t>
            </a:r>
          </a:p>
          <a:p>
            <a:pPr>
              <a:buFont typeface="Arial" pitchFamily="34" charset="0"/>
              <a:buChar char="•"/>
            </a:pPr>
            <a:r>
              <a:rPr lang="sv-SE" baseline="0" dirty="0"/>
              <a:t>Vadmuskeln får ett motstånd att arbete mot, vilket gör den mera effektiv.</a:t>
            </a:r>
          </a:p>
          <a:p>
            <a:pPr>
              <a:buFont typeface="Arial" pitchFamily="34" charset="0"/>
              <a:buChar char="•"/>
            </a:pPr>
            <a:endParaRPr lang="sv-SE" dirty="0"/>
          </a:p>
          <a:p>
            <a:r>
              <a:rPr lang="sv-SE" baseline="0" dirty="0"/>
              <a:t>Detta leder till att:</a:t>
            </a:r>
          </a:p>
          <a:p>
            <a:r>
              <a:rPr lang="sv-SE" dirty="0"/>
              <a:t>	Ödemet minskar 				Det venösa återflödet till hjärtat ökar</a:t>
            </a:r>
          </a:p>
          <a:p>
            <a:pPr marL="1200150" lvl="2" indent="-285750"/>
            <a:r>
              <a:rPr lang="sv-SE" dirty="0"/>
              <a:t>Mindre läckage av vätska ut i vävnaden</a:t>
            </a:r>
          </a:p>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5D476F-858B-4C9B-8488-0995B206F639}"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62</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sv-SE" sz="1200" b="0" i="0" u="none" strike="noStrike" kern="1200" cap="none" spc="0" normalizeH="0" baseline="0" noProof="0" dirty="0">
                <a:ln>
                  <a:noFill/>
                </a:ln>
                <a:solidFill>
                  <a:prstClr val="black"/>
                </a:solidFill>
                <a:effectLst/>
                <a:uLnTx/>
                <a:uFillTx/>
                <a:latin typeface="Calibri"/>
                <a:ea typeface="+mn-ea"/>
                <a:cs typeface="+mn-cs"/>
              </a:rPr>
              <a:t>Kompressionsbehandling kan ges med bindor, strumpor, justerbar kompression och pumpstövel</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sv-SE" sz="1200" b="0" i="0" u="none" strike="noStrike" kern="1200" cap="none" spc="0" normalizeH="0" baseline="0" noProof="0" dirty="0">
                <a:ln>
                  <a:noFill/>
                </a:ln>
                <a:solidFill>
                  <a:prstClr val="black"/>
                </a:solidFill>
                <a:effectLst/>
                <a:uLnTx/>
                <a:uFillTx/>
                <a:latin typeface="Calibri"/>
                <a:ea typeface="+mn-ea"/>
                <a:cs typeface="+mn-cs"/>
              </a:rPr>
              <a:t>kompressionsbindor är det vanligaste under sårläkningen</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sv-SE" sz="1200" b="0" i="0" u="none" strike="noStrike" kern="1200" cap="none" spc="0" normalizeH="0" baseline="0" noProof="0" dirty="0">
                <a:ln>
                  <a:noFill/>
                </a:ln>
                <a:solidFill>
                  <a:prstClr val="black"/>
                </a:solidFill>
                <a:effectLst/>
                <a:uLnTx/>
                <a:uFillTx/>
                <a:latin typeface="Calibri"/>
                <a:ea typeface="+mn-ea"/>
                <a:cs typeface="+mn-cs"/>
              </a:rPr>
              <a:t>Vilken typ av kompressionsmetod som är mest lämplig avgörs främst av: </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sv-SE" sz="1200" b="0" i="0" u="none" strike="noStrike" kern="1200" cap="none" spc="0" normalizeH="0" baseline="0" noProof="0" dirty="0">
                <a:ln>
                  <a:noFill/>
                </a:ln>
                <a:solidFill>
                  <a:prstClr val="black"/>
                </a:solidFill>
                <a:effectLst/>
                <a:uLnTx/>
                <a:uFillTx/>
                <a:latin typeface="Calibri"/>
                <a:ea typeface="+mn-ea"/>
                <a:cs typeface="+mn-cs"/>
              </a:rPr>
              <a:t>• ödemets svårighetsgrad</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sv-SE" sz="1200" b="0" i="0" u="none" strike="noStrike" kern="1200" cap="none" spc="0" normalizeH="0" baseline="0" noProof="0" dirty="0">
                <a:ln>
                  <a:noFill/>
                </a:ln>
                <a:solidFill>
                  <a:prstClr val="black"/>
                </a:solidFill>
                <a:effectLst/>
                <a:uLnTx/>
                <a:uFillTx/>
                <a:latin typeface="Calibri"/>
                <a:ea typeface="+mn-ea"/>
                <a:cs typeface="+mn-cs"/>
              </a:rPr>
              <a:t>• sårstatus till exempel sekretionsmängd, utbredning av sår, tecken på infektion</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sv-SE" sz="1200" b="0" i="0" u="none" strike="noStrike" kern="1200" cap="none" spc="0" normalizeH="0" baseline="0" noProof="0" dirty="0">
                <a:ln>
                  <a:noFill/>
                </a:ln>
                <a:solidFill>
                  <a:prstClr val="black"/>
                </a:solidFill>
                <a:effectLst/>
                <a:uLnTx/>
                <a:uFillTx/>
                <a:latin typeface="Calibri"/>
                <a:ea typeface="+mn-ea"/>
                <a:cs typeface="+mn-cs"/>
              </a:rPr>
              <a:t>• benets form </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sv-SE" sz="1200" b="0" i="0" u="none" strike="noStrike" kern="1200" cap="none" spc="0" normalizeH="0" baseline="0" noProof="0" dirty="0">
                <a:ln>
                  <a:noFill/>
                </a:ln>
                <a:solidFill>
                  <a:prstClr val="black"/>
                </a:solidFill>
                <a:effectLst/>
                <a:uLnTx/>
                <a:uFillTx/>
                <a:latin typeface="Calibri"/>
                <a:ea typeface="+mn-ea"/>
                <a:cs typeface="+mn-cs"/>
              </a:rPr>
              <a:t>• patientens förmåga och egna önskemål </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sv-SE" sz="1200" b="0" i="0" u="none" strike="noStrike" kern="1200" cap="none" spc="0" normalizeH="0" baseline="0" noProof="0" dirty="0">
                <a:ln>
                  <a:noFill/>
                </a:ln>
                <a:solidFill>
                  <a:prstClr val="black"/>
                </a:solidFill>
                <a:effectLst/>
                <a:uLnTx/>
                <a:uFillTx/>
                <a:latin typeface="Calibri"/>
                <a:ea typeface="+mn-ea"/>
                <a:cs typeface="+mn-cs"/>
              </a:rPr>
              <a:t>Kompression vid behandling av bensår ska vara kvarliggande och tas endast av vid behandlingstillfället. </a:t>
            </a:r>
          </a:p>
          <a:p>
            <a:endParaRPr lang="sv-SE" dirty="0"/>
          </a:p>
        </p:txBody>
      </p:sp>
      <p:sp>
        <p:nvSpPr>
          <p:cNvPr id="4" name="Platshållare för bildnummer 3"/>
          <p:cNvSpPr>
            <a:spLocks noGrp="1"/>
          </p:cNvSpPr>
          <p:nvPr>
            <p:ph type="sldNum" sz="quarter" idx="10"/>
          </p:nvPr>
        </p:nvSpPr>
        <p:spPr/>
        <p:txBody>
          <a:bodyPr/>
          <a:lstStyle/>
          <a:p>
            <a:fld id="{EE5D476F-858B-4C9B-8488-0995B206F639}" type="slidenum">
              <a:rPr lang="sv-SE" smtClean="0"/>
              <a:pPr/>
              <a:t>63</a:t>
            </a:fld>
            <a:endParaRPr lang="sv-SE"/>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5D476F-858B-4C9B-8488-0995B206F639}"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64</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7137207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5D476F-858B-4C9B-8488-0995B206F639}"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65</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84821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mn-lt"/>
                <a:ea typeface="+mn-ea"/>
                <a:cs typeface="+mn-cs"/>
              </a:rPr>
              <a:t>Ja vad behöver vi då veta om patientens sår. Har patienten haft sår tidigare, var det på samma ställe, vad skulle det då bero på, trycksår, venöst sår?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mn-lt"/>
                <a:ea typeface="+mn-ea"/>
                <a:cs typeface="+mn-cs"/>
              </a:rPr>
              <a:t>Hur uppkom såret – många kan beskriva det till en specifik dag, för andra fanns det bara där. Detta säger mycket om diagnosen. Ett traumatiskt sår minns man ofta. Ett neuropatiskt diabetessår fanns plötsligt där för patienten, den kände inte av det </a:t>
            </a:r>
            <a:r>
              <a:rPr kumimoji="0" lang="sv-SE" sz="1200" b="0" i="0" u="none" strike="noStrike" kern="1200" cap="none" spc="0" normalizeH="0" baseline="0" noProof="0" dirty="0" err="1">
                <a:ln>
                  <a:noFill/>
                </a:ln>
                <a:solidFill>
                  <a:prstClr val="black"/>
                </a:solidFill>
                <a:effectLst/>
                <a:uLnTx/>
                <a:uFillTx/>
                <a:latin typeface="+mn-lt"/>
                <a:ea typeface="+mn-ea"/>
                <a:cs typeface="+mn-cs"/>
              </a:rPr>
              <a:t>pga</a:t>
            </a:r>
            <a:r>
              <a:rPr kumimoji="0" lang="sv-SE" sz="1200" b="0" i="0" u="none" strike="noStrike" kern="1200" cap="none" spc="0" normalizeH="0" baseline="0" noProof="0" dirty="0">
                <a:ln>
                  <a:noFill/>
                </a:ln>
                <a:solidFill>
                  <a:prstClr val="black"/>
                </a:solidFill>
                <a:effectLst/>
                <a:uLnTx/>
                <a:uFillTx/>
                <a:latin typeface="+mn-lt"/>
                <a:ea typeface="+mn-ea"/>
                <a:cs typeface="+mn-cs"/>
              </a:rPr>
              <a:t> nedsatt känsel. Det säger mycket om såret. Började det som svullnad av benen, sedan läckage och sår – tänk venöst.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mn-lt"/>
                <a:ea typeface="+mn-ea"/>
                <a:cs typeface="+mn-cs"/>
              </a:rPr>
              <a:t>Hur länge har det funnits i denna storlek. Än idag träffar jag patienter som haft sitt sår i flera år, 10-11 år. Så ter sig inte ex maligna sår, som då borde tillväxt mycket mer. Venösa sår kan finnas lång </a:t>
            </a:r>
            <a:r>
              <a:rPr kumimoji="0" lang="sv-SE" sz="1200" b="0" i="0" u="none" strike="noStrike" kern="1200" cap="none" spc="0" normalizeH="0" baseline="0" noProof="0" dirty="0" err="1">
                <a:ln>
                  <a:noFill/>
                </a:ln>
                <a:solidFill>
                  <a:prstClr val="black"/>
                </a:solidFill>
                <a:effectLst/>
                <a:uLnTx/>
                <a:uFillTx/>
                <a:latin typeface="+mn-lt"/>
                <a:ea typeface="+mn-ea"/>
                <a:cs typeface="+mn-cs"/>
              </a:rPr>
              <a:t>lång</a:t>
            </a:r>
            <a:r>
              <a:rPr kumimoji="0" lang="sv-SE" sz="1200" b="0" i="0" u="none" strike="noStrike" kern="1200" cap="none" spc="0" normalizeH="0" baseline="0" noProof="0" dirty="0">
                <a:ln>
                  <a:noFill/>
                </a:ln>
                <a:solidFill>
                  <a:prstClr val="black"/>
                </a:solidFill>
                <a:effectLst/>
                <a:uLnTx/>
                <a:uFillTx/>
                <a:latin typeface="+mn-lt"/>
                <a:ea typeface="+mn-ea"/>
                <a:cs typeface="+mn-cs"/>
              </a:rPr>
              <a:t> tid.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mn-lt"/>
                <a:ea typeface="+mn-ea"/>
                <a:cs typeface="+mn-cs"/>
              </a:rPr>
              <a:t>Var såret sitter säger också mycket om diagnosen. Sitter det på sittbenknölar, armbågar, tår och hälar – tänk trycksår. Sitter det i trampdynan och inte gör ont – tänk neuropatiskt. Sitter det perifert på tår, hälar tänk arteriellt. Sitter det kring anklar och på underben där svullnad är som värst, tänk venöst.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mn-lt"/>
                <a:ea typeface="+mn-ea"/>
                <a:cs typeface="+mn-cs"/>
              </a:rPr>
              <a:t>Sårstatus – hur såret ser ut återkommer vi till senare</a:t>
            </a:r>
          </a:p>
          <a:p>
            <a:endParaRPr lang="sv-SE" dirty="0"/>
          </a:p>
        </p:txBody>
      </p:sp>
      <p:sp>
        <p:nvSpPr>
          <p:cNvPr id="4" name="Platshållare för bildnummer 3"/>
          <p:cNvSpPr>
            <a:spLocks noGrp="1"/>
          </p:cNvSpPr>
          <p:nvPr>
            <p:ph type="sldNum" sz="quarter" idx="10"/>
          </p:nvPr>
        </p:nvSpPr>
        <p:spPr/>
        <p:txBody>
          <a:bodyPr/>
          <a:lstStyle/>
          <a:p>
            <a:fld id="{EE5D476F-858B-4C9B-8488-0995B206F639}" type="slidenum">
              <a:rPr lang="sv-SE" smtClean="0"/>
              <a:pPr/>
              <a:t>8</a:t>
            </a:fld>
            <a:endParaRPr lang="sv-SE"/>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a:p>
        </p:txBody>
      </p:sp>
      <p:sp>
        <p:nvSpPr>
          <p:cNvPr id="4" name="Platshållare för bildnummer 3"/>
          <p:cNvSpPr>
            <a:spLocks noGrp="1"/>
          </p:cNvSpPr>
          <p:nvPr>
            <p:ph type="sldNum" sz="quarter" idx="10"/>
          </p:nvPr>
        </p:nvSpPr>
        <p:spPr/>
        <p:txBody>
          <a:bodyPr/>
          <a:lstStyle/>
          <a:p>
            <a:fld id="{EE5D476F-858B-4C9B-8488-0995B206F639}" type="slidenum">
              <a:rPr lang="sv-SE" smtClean="0"/>
              <a:pPr/>
              <a:t>66</a:t>
            </a:fld>
            <a:endParaRPr lang="sv-SE"/>
          </a:p>
        </p:txBody>
      </p:sp>
    </p:spTree>
    <p:extLst>
      <p:ext uri="{BB962C8B-B14F-4D97-AF65-F5344CB8AC3E}">
        <p14:creationId xmlns:p14="http://schemas.microsoft.com/office/powerpoint/2010/main" val="172283281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När ett sår läkt så rekommenderas att benet fortsätter att vara lindat i ca 4 veckor innan övergång till stödstrumpor.. Det är sällan man kan släppa på  kompressionen. I de fall där det har varit ett traumatisk sår  och första gången utan tidigare bensvullnad- går det att vara utan. Annars stödstrumpa.</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5D476F-858B-4C9B-8488-0995B206F639}"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67</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1888305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EE5D476F-858B-4C9B-8488-0995B206F639}" type="slidenum">
              <a:rPr lang="sv-SE" smtClean="0"/>
              <a:pPr/>
              <a:t>68</a:t>
            </a:fld>
            <a:endParaRPr lang="sv-SE"/>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EE5D476F-858B-4C9B-8488-0995B206F639}" type="slidenum">
              <a:rPr lang="sv-SE" smtClean="0"/>
              <a:pPr/>
              <a:t>70</a:t>
            </a:fld>
            <a:endParaRPr lang="sv-SE"/>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EE5D476F-858B-4C9B-8488-0995B206F639}" type="slidenum">
              <a:rPr lang="sv-SE" smtClean="0"/>
              <a:pPr/>
              <a:t>71</a:t>
            </a:fld>
            <a:endParaRPr lang="sv-SE"/>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Sårutbildningen ligger nu i Regionens kurskatalog, kompetenskompassen.</a:t>
            </a:r>
          </a:p>
        </p:txBody>
      </p:sp>
      <p:sp>
        <p:nvSpPr>
          <p:cNvPr id="4" name="Platshållare för bildnummer 3"/>
          <p:cNvSpPr>
            <a:spLocks noGrp="1"/>
          </p:cNvSpPr>
          <p:nvPr>
            <p:ph type="sldNum" sz="quarter" idx="5"/>
          </p:nvPr>
        </p:nvSpPr>
        <p:spPr/>
        <p:txBody>
          <a:bodyPr/>
          <a:lstStyle/>
          <a:p>
            <a:fld id="{EE5D476F-858B-4C9B-8488-0995B206F639}" type="slidenum">
              <a:rPr lang="sv-SE" smtClean="0"/>
              <a:pPr/>
              <a:t>72</a:t>
            </a:fld>
            <a:endParaRPr lang="sv-SE"/>
          </a:p>
        </p:txBody>
      </p:sp>
    </p:spTree>
    <p:extLst>
      <p:ext uri="{BB962C8B-B14F-4D97-AF65-F5344CB8AC3E}">
        <p14:creationId xmlns:p14="http://schemas.microsoft.com/office/powerpoint/2010/main" val="174189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mn-lt"/>
                <a:ea typeface="+mn-ea"/>
                <a:cs typeface="+mn-cs"/>
              </a:rPr>
              <a:t>Ja vad behöver vi då veta om patientens sår. Har patienten haft sår tidigare, var det på samma ställe, vad skulle det då bero på, trycksår, venöst sår?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mn-lt"/>
                <a:ea typeface="+mn-ea"/>
                <a:cs typeface="+mn-cs"/>
              </a:rPr>
              <a:t>Hur uppkom såret – många kan beskriva det till en specifik dag, för andra fanns det bara där. Detta säger mycket om diagnosen. Ett traumatiskt sår minns man ofta. Ett neuropatiskt diabetessår fanns plötsligt där för patienten, den kände inte av det </a:t>
            </a:r>
            <a:r>
              <a:rPr kumimoji="0" lang="sv-SE" sz="1200" b="0" i="0" u="none" strike="noStrike" kern="1200" cap="none" spc="0" normalizeH="0" baseline="0" noProof="0" dirty="0" err="1">
                <a:ln>
                  <a:noFill/>
                </a:ln>
                <a:solidFill>
                  <a:prstClr val="black"/>
                </a:solidFill>
                <a:effectLst/>
                <a:uLnTx/>
                <a:uFillTx/>
                <a:latin typeface="+mn-lt"/>
                <a:ea typeface="+mn-ea"/>
                <a:cs typeface="+mn-cs"/>
              </a:rPr>
              <a:t>pga</a:t>
            </a:r>
            <a:r>
              <a:rPr kumimoji="0" lang="sv-SE" sz="1200" b="0" i="0" u="none" strike="noStrike" kern="1200" cap="none" spc="0" normalizeH="0" baseline="0" noProof="0" dirty="0">
                <a:ln>
                  <a:noFill/>
                </a:ln>
                <a:solidFill>
                  <a:prstClr val="black"/>
                </a:solidFill>
                <a:effectLst/>
                <a:uLnTx/>
                <a:uFillTx/>
                <a:latin typeface="+mn-lt"/>
                <a:ea typeface="+mn-ea"/>
                <a:cs typeface="+mn-cs"/>
              </a:rPr>
              <a:t> nedsatt känsel. Det säger mycket om såret. Började det som svullnad av benen, sedan läckage och sår – tänk venöst.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mn-lt"/>
                <a:ea typeface="+mn-ea"/>
                <a:cs typeface="+mn-cs"/>
              </a:rPr>
              <a:t>Hur länge har det funnits i denna storlek. Än idag träffar jag patienter som haft sitt sår i flera år, 10-11 år. Så ter sig inte ex maligna sår, som då borde tillväxt mycket mer. Venösa sår kan finnas lång </a:t>
            </a:r>
            <a:r>
              <a:rPr kumimoji="0" lang="sv-SE" sz="1200" b="0" i="0" u="none" strike="noStrike" kern="1200" cap="none" spc="0" normalizeH="0" baseline="0" noProof="0" dirty="0" err="1">
                <a:ln>
                  <a:noFill/>
                </a:ln>
                <a:solidFill>
                  <a:prstClr val="black"/>
                </a:solidFill>
                <a:effectLst/>
                <a:uLnTx/>
                <a:uFillTx/>
                <a:latin typeface="+mn-lt"/>
                <a:ea typeface="+mn-ea"/>
                <a:cs typeface="+mn-cs"/>
              </a:rPr>
              <a:t>lång</a:t>
            </a:r>
            <a:r>
              <a:rPr kumimoji="0" lang="sv-SE" sz="1200" b="0" i="0" u="none" strike="noStrike" kern="1200" cap="none" spc="0" normalizeH="0" baseline="0" noProof="0" dirty="0">
                <a:ln>
                  <a:noFill/>
                </a:ln>
                <a:solidFill>
                  <a:prstClr val="black"/>
                </a:solidFill>
                <a:effectLst/>
                <a:uLnTx/>
                <a:uFillTx/>
                <a:latin typeface="+mn-lt"/>
                <a:ea typeface="+mn-ea"/>
                <a:cs typeface="+mn-cs"/>
              </a:rPr>
              <a:t> tid.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mn-lt"/>
                <a:ea typeface="+mn-ea"/>
                <a:cs typeface="+mn-cs"/>
              </a:rPr>
              <a:t>Var såret sitter säger också mycket om diagnosen. Sitter det på sittbenknölar, armbågar, tår och hälar – tänk trycksår. Sitter det i trampdynan och inte gör ont – tänk neuropatiskt. Sitter det perifert på tår, hälar tänk arteriellt. Sitter det kring anklar och på underben där svullnad är som värst, tänk venöst.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mn-lt"/>
                <a:ea typeface="+mn-ea"/>
                <a:cs typeface="+mn-cs"/>
              </a:rPr>
              <a:t>Sårstatus – hur såret ser ut återkommer vi till när vi tittar på de specifika diagnoserna.</a:t>
            </a:r>
          </a:p>
          <a:p>
            <a:endParaRPr lang="sv-SE" dirty="0"/>
          </a:p>
        </p:txBody>
      </p:sp>
      <p:sp>
        <p:nvSpPr>
          <p:cNvPr id="4" name="Platshållare för bildnummer 3"/>
          <p:cNvSpPr>
            <a:spLocks noGrp="1"/>
          </p:cNvSpPr>
          <p:nvPr>
            <p:ph type="sldNum" sz="quarter" idx="10"/>
          </p:nvPr>
        </p:nvSpPr>
        <p:spPr/>
        <p:txBody>
          <a:bodyPr/>
          <a:lstStyle/>
          <a:p>
            <a:fld id="{EE5D476F-858B-4C9B-8488-0995B206F639}" type="slidenum">
              <a:rPr lang="sv-SE" smtClean="0"/>
              <a:pPr/>
              <a:t>9</a:t>
            </a:fld>
            <a:endParaRPr lang="sv-SE"/>
          </a:p>
        </p:txBody>
      </p:sp>
    </p:spTree>
    <p:extLst>
      <p:ext uri="{BB962C8B-B14F-4D97-AF65-F5344CB8AC3E}">
        <p14:creationId xmlns:p14="http://schemas.microsoft.com/office/powerpoint/2010/main" val="1885672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normAutofit/>
          </a:bodyPr>
          <a:lstStyle/>
          <a:p>
            <a:r>
              <a:rPr lang="sv-SE" dirty="0"/>
              <a:t>Försämrad </a:t>
            </a:r>
            <a:r>
              <a:rPr lang="sv-SE" dirty="0" err="1"/>
              <a:t>LivskvaliteXylocainsalva</a:t>
            </a:r>
            <a:r>
              <a:rPr lang="sv-SE" dirty="0"/>
              <a:t> 5%, </a:t>
            </a:r>
            <a:r>
              <a:rPr lang="sv-SE" dirty="0" err="1"/>
              <a:t>Xylocain</a:t>
            </a:r>
            <a:r>
              <a:rPr lang="sv-SE" dirty="0"/>
              <a:t> </a:t>
            </a:r>
            <a:r>
              <a:rPr lang="sv-SE" dirty="0" err="1"/>
              <a:t>kutan</a:t>
            </a:r>
            <a:r>
              <a:rPr lang="sv-SE" dirty="0"/>
              <a:t> lösning 100mg/ml, EMLA, Morfingel 10mg/ml, späd 1 ml +9 ml i </a:t>
            </a:r>
            <a:r>
              <a:rPr lang="sv-SE" dirty="0" err="1"/>
              <a:t>hydrogel</a:t>
            </a:r>
            <a:r>
              <a:rPr lang="sv-SE" dirty="0"/>
              <a:t> dvs till 1mg/ml lägg på kompress i såret.</a:t>
            </a:r>
          </a:p>
          <a:p>
            <a:r>
              <a:rPr lang="sv-SE" dirty="0"/>
              <a:t>Om tablettbehandling behövs är det i första hand </a:t>
            </a:r>
            <a:r>
              <a:rPr lang="sv-SE" dirty="0" err="1"/>
              <a:t>Paracetamol</a:t>
            </a:r>
            <a:r>
              <a:rPr lang="sv-SE" dirty="0"/>
              <a:t> som tex. </a:t>
            </a:r>
            <a:r>
              <a:rPr lang="sv-SE" dirty="0" err="1"/>
              <a:t>alvedon,panodil</a:t>
            </a:r>
            <a:r>
              <a:rPr lang="sv-SE" dirty="0"/>
              <a:t> 500mg 2x4, därefter får det byggas på med starkare. Läkarordination.</a:t>
            </a:r>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5D476F-858B-4C9B-8488-0995B206F639}"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89733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a:t>För</a:t>
            </a:r>
            <a:r>
              <a:rPr lang="sv-SE" baseline="0" dirty="0"/>
              <a:t> att kunna ställa diagnos behöver vi också veta patientens kärlhistoria. Har patienten tidigare haft någon DVT – tänk venöst sår. Har patienten åderbråcksopererats – går kompressionen att ändra. Har patienten genomgått arteriell kirurgi i detta benet – går det att göra igen vid arteriellt sår. </a:t>
            </a:r>
          </a:p>
          <a:p>
            <a:endParaRPr lang="sv-SE" baseline="0" dirty="0"/>
          </a:p>
          <a:p>
            <a:r>
              <a:rPr lang="sv-SE" baseline="0" dirty="0"/>
              <a:t>Kärlstatus börjar med att palpera pulsar. Börja perifert, längst ut i foten, ADP och ATP. Alla patienter med svårläkta sår på benen skall kontrolleras med ankeltrycksindex med handdoppler. Räkna ut index. Om det inte blir tillförlitliga värden kanske en </a:t>
            </a:r>
            <a:r>
              <a:rPr lang="sv-SE" baseline="0" dirty="0" err="1"/>
              <a:t>tåtrycksundersökning</a:t>
            </a:r>
            <a:r>
              <a:rPr lang="sv-SE" baseline="0" dirty="0"/>
              <a:t> kan ge mer svar, eller vid en hög misstanke och tydlig klinik går man vidare med MR el CT </a:t>
            </a:r>
            <a:r>
              <a:rPr lang="sv-SE" baseline="0" dirty="0" err="1"/>
              <a:t>angio</a:t>
            </a:r>
            <a:r>
              <a:rPr lang="sv-SE" baseline="0" dirty="0"/>
              <a:t>.</a:t>
            </a:r>
          </a:p>
          <a:p>
            <a:endParaRPr lang="sv-SE" baseline="0" dirty="0"/>
          </a:p>
          <a:p>
            <a:r>
              <a:rPr lang="sv-SE" baseline="0" dirty="0"/>
              <a:t>Den venösa kärlstatusen kan ni kontrollera med handdoppler alt med </a:t>
            </a:r>
            <a:r>
              <a:rPr lang="sv-SE" baseline="0" dirty="0" err="1"/>
              <a:t>venduplex</a:t>
            </a:r>
            <a:r>
              <a:rPr lang="sv-SE" baseline="0" dirty="0"/>
              <a:t>.</a:t>
            </a:r>
            <a:endParaRPr lang="sv-SE" dirty="0"/>
          </a:p>
        </p:txBody>
      </p:sp>
      <p:sp>
        <p:nvSpPr>
          <p:cNvPr id="4" name="Platshållare för bildnummer 3"/>
          <p:cNvSpPr>
            <a:spLocks noGrp="1"/>
          </p:cNvSpPr>
          <p:nvPr>
            <p:ph type="sldNum" sz="quarter" idx="10"/>
          </p:nvPr>
        </p:nvSpPr>
        <p:spPr/>
        <p:txBody>
          <a:bodyPr/>
          <a:lstStyle/>
          <a:p>
            <a:fld id="{EE5D476F-858B-4C9B-8488-0995B206F639}" type="slidenum">
              <a:rPr lang="sv-SE" smtClean="0"/>
              <a:pPr/>
              <a:t>11</a:t>
            </a:fld>
            <a:endParaRPr lang="sv-S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ABPI=</a:t>
            </a:r>
            <a:r>
              <a:rPr lang="sv-SE" baseline="0" dirty="0"/>
              <a:t> ankel </a:t>
            </a:r>
            <a:r>
              <a:rPr lang="sv-SE" baseline="0" dirty="0" err="1"/>
              <a:t>brachial</a:t>
            </a:r>
            <a:r>
              <a:rPr lang="sv-SE" baseline="0" dirty="0"/>
              <a:t> </a:t>
            </a:r>
            <a:r>
              <a:rPr lang="sv-SE" baseline="0" dirty="0" err="1"/>
              <a:t>pressure</a:t>
            </a:r>
            <a:r>
              <a:rPr lang="sv-SE" baseline="0" dirty="0"/>
              <a:t> index det är ankeltryck delat med armtryck. Normalt ABPI ligger på 0-9-1.3. Här finns en utav flera graderingar av ABPI, men det viktiga är att det är kliniken som är det mest avgörande. Finns symtom på arteriell </a:t>
            </a:r>
            <a:r>
              <a:rPr lang="sv-SE" baseline="0" dirty="0" err="1"/>
              <a:t>insufficens</a:t>
            </a:r>
            <a:r>
              <a:rPr lang="sv-SE" baseline="0" dirty="0"/>
              <a:t>, smärta, missfärgning av tår, nekroser, kall. Vid ABPI &gt;1.3-1.4 misstänk falskt förhöjt värde, vanligast vid diabetes. Då kan en </a:t>
            </a:r>
            <a:r>
              <a:rPr lang="sv-SE" baseline="0" dirty="0" err="1"/>
              <a:t>tåtrycksmätning</a:t>
            </a:r>
            <a:r>
              <a:rPr lang="sv-SE" baseline="0" dirty="0"/>
              <a:t> vara av värde, kanske redan innan patienten träffar en kärlkirurg. Olika rutiner i olika Landsting. </a:t>
            </a:r>
          </a:p>
          <a:p>
            <a:endParaRPr lang="sv-SE" dirty="0"/>
          </a:p>
        </p:txBody>
      </p:sp>
      <p:sp>
        <p:nvSpPr>
          <p:cNvPr id="4" name="Platshållare för bildnummer 3"/>
          <p:cNvSpPr>
            <a:spLocks noGrp="1"/>
          </p:cNvSpPr>
          <p:nvPr>
            <p:ph type="sldNum" sz="quarter" idx="10"/>
          </p:nvPr>
        </p:nvSpPr>
        <p:spPr/>
        <p:txBody>
          <a:bodyPr/>
          <a:lstStyle/>
          <a:p>
            <a:fld id="{EE5D476F-858B-4C9B-8488-0995B206F639}" type="slidenum">
              <a:rPr lang="sv-SE" smtClean="0"/>
              <a:pPr/>
              <a:t>13</a:t>
            </a:fld>
            <a:endParaRPr lang="sv-SE"/>
          </a:p>
        </p:txBody>
      </p:sp>
    </p:spTree>
    <p:extLst>
      <p:ext uri="{BB962C8B-B14F-4D97-AF65-F5344CB8AC3E}">
        <p14:creationId xmlns:p14="http://schemas.microsoft.com/office/powerpoint/2010/main" val="1891000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56619227-0F4D-444E-831B-25F974D9ECFF}" type="datetime1">
              <a:rPr lang="sv-SE" smtClean="0"/>
              <a:t>2024-05-02</a:t>
            </a:fld>
            <a:endParaRPr lang="sv-SE"/>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22E3204D-FA5D-46B4-897E-D58F0A12A101}" type="slidenum">
              <a:rPr lang="sv-SE" smtClean="0"/>
              <a:pPr/>
              <a:t>‹#›</a:t>
            </a:fld>
            <a:endParaRPr lang="sv-SE"/>
          </a:p>
        </p:txBody>
      </p:sp>
    </p:spTree>
    <p:extLst>
      <p:ext uri="{BB962C8B-B14F-4D97-AF65-F5344CB8AC3E}">
        <p14:creationId xmlns:p14="http://schemas.microsoft.com/office/powerpoint/2010/main" val="2261283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C3F591E3-5E76-485C-8487-B2D0B829899F}" type="datetime1">
              <a:rPr lang="sv-SE" smtClean="0"/>
              <a:t>2024-05-02</a:t>
            </a:fld>
            <a:endParaRPr lang="sv-SE"/>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22E3204D-FA5D-46B4-897E-D58F0A12A101}" type="slidenum">
              <a:rPr lang="sv-SE" smtClean="0"/>
              <a:pPr/>
              <a:t>‹#›</a:t>
            </a:fld>
            <a:endParaRPr lang="sv-SE"/>
          </a:p>
        </p:txBody>
      </p:sp>
    </p:spTree>
    <p:extLst>
      <p:ext uri="{BB962C8B-B14F-4D97-AF65-F5344CB8AC3E}">
        <p14:creationId xmlns:p14="http://schemas.microsoft.com/office/powerpoint/2010/main" val="651024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77FB8131-096B-4056-9B87-6665DD172617}" type="datetime1">
              <a:rPr lang="sv-SE" smtClean="0"/>
              <a:t>2024-05-02</a:t>
            </a:fld>
            <a:endParaRPr lang="sv-SE"/>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22E3204D-FA5D-46B4-897E-D58F0A12A101}" type="slidenum">
              <a:rPr lang="sv-SE" smtClean="0"/>
              <a:pPr/>
              <a:t>‹#›</a:t>
            </a:fld>
            <a:endParaRPr lang="sv-SE"/>
          </a:p>
        </p:txBody>
      </p:sp>
    </p:spTree>
    <p:extLst>
      <p:ext uri="{BB962C8B-B14F-4D97-AF65-F5344CB8AC3E}">
        <p14:creationId xmlns:p14="http://schemas.microsoft.com/office/powerpoint/2010/main" val="34761911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2 - Första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853851"/>
            <a:ext cx="7315200" cy="668792"/>
          </a:xfrm>
          <a:prstGeom prst="rect">
            <a:avLst/>
          </a:prstGeom>
        </p:spPr>
        <p:txBody>
          <a:bodyPr anchor="ctr" anchorCtr="0">
            <a:normAutofit/>
          </a:bodyPr>
          <a:lstStyle>
            <a:lvl1pPr algn="l">
              <a:defRPr sz="4000" b="1">
                <a:solidFill>
                  <a:schemeClr val="bg1"/>
                </a:solidFill>
                <a:latin typeface="Corbel" panose="020B0503020204020204" pitchFamily="34" charset="0"/>
                <a:ea typeface="Corbel" panose="020B0503020204020204" pitchFamily="34" charset="0"/>
                <a:cs typeface="Arial" charset="0"/>
              </a:defRPr>
            </a:lvl1pPr>
          </a:lstStyle>
          <a:p>
            <a:pPr lvl="0"/>
            <a:r>
              <a:rPr lang="sv-SE" dirty="0"/>
              <a:t>Rubrik på </a:t>
            </a:r>
            <a:r>
              <a:rPr lang="sv-SE" noProof="0" dirty="0"/>
              <a:t>presentationen</a:t>
            </a:r>
          </a:p>
        </p:txBody>
      </p:sp>
      <p:sp>
        <p:nvSpPr>
          <p:cNvPr id="3" name="Subtitle 2"/>
          <p:cNvSpPr>
            <a:spLocks noGrp="1"/>
          </p:cNvSpPr>
          <p:nvPr>
            <p:ph type="subTitle" idx="1" hasCustomPrompt="1"/>
          </p:nvPr>
        </p:nvSpPr>
        <p:spPr>
          <a:xfrm>
            <a:off x="1143005" y="1575136"/>
            <a:ext cx="3573379" cy="279633"/>
          </a:xfrm>
          <a:prstGeom prst="rect">
            <a:avLst/>
          </a:prstGeom>
        </p:spPr>
        <p:txBody>
          <a:bodyPr/>
          <a:lstStyle>
            <a:lvl1pPr marL="0" indent="0" algn="l">
              <a:buNone/>
              <a:defRPr sz="140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Förnamn</a:t>
            </a:r>
            <a:r>
              <a:rPr lang="en-US" dirty="0"/>
              <a:t> </a:t>
            </a:r>
            <a:r>
              <a:rPr lang="en-US" dirty="0" err="1"/>
              <a:t>Efternamn</a:t>
            </a:r>
            <a:r>
              <a:rPr lang="en-US" dirty="0"/>
              <a:t>, Datum</a:t>
            </a:r>
          </a:p>
        </p:txBody>
      </p:sp>
      <p:pic>
        <p:nvPicPr>
          <p:cNvPr id="4" name="Bildobjekt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43675" y="5689600"/>
            <a:ext cx="1943100" cy="514485"/>
          </a:xfrm>
          <a:prstGeom prst="rect">
            <a:avLst/>
          </a:prstGeom>
        </p:spPr>
      </p:pic>
    </p:spTree>
    <p:extLst>
      <p:ext uri="{BB962C8B-B14F-4D97-AF65-F5344CB8AC3E}">
        <p14:creationId xmlns:p14="http://schemas.microsoft.com/office/powerpoint/2010/main" val="3786035527"/>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B2 - Första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Bildobjekt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43675" y="5689600"/>
            <a:ext cx="1943100" cy="514485"/>
          </a:xfrm>
          <a:prstGeom prst="rect">
            <a:avLst/>
          </a:prstGeom>
        </p:spPr>
      </p:pic>
      <p:sp>
        <p:nvSpPr>
          <p:cNvPr id="5" name="Title 1">
            <a:extLst>
              <a:ext uri="{FF2B5EF4-FFF2-40B4-BE49-F238E27FC236}">
                <a16:creationId xmlns:a16="http://schemas.microsoft.com/office/drawing/2014/main" id="{C2DC0281-36F2-4BBE-9127-50DE6FF3BC95}"/>
              </a:ext>
            </a:extLst>
          </p:cNvPr>
          <p:cNvSpPr>
            <a:spLocks noGrp="1"/>
          </p:cNvSpPr>
          <p:nvPr>
            <p:ph type="ctrTitle" hasCustomPrompt="1"/>
          </p:nvPr>
        </p:nvSpPr>
        <p:spPr>
          <a:xfrm>
            <a:off x="1143000" y="853851"/>
            <a:ext cx="7315200" cy="668792"/>
          </a:xfrm>
          <a:prstGeom prst="rect">
            <a:avLst/>
          </a:prstGeom>
        </p:spPr>
        <p:txBody>
          <a:bodyPr anchor="ctr" anchorCtr="0">
            <a:normAutofit/>
          </a:bodyPr>
          <a:lstStyle>
            <a:lvl1pPr algn="l">
              <a:defRPr sz="4000" b="1">
                <a:solidFill>
                  <a:schemeClr val="tx1"/>
                </a:solidFill>
                <a:latin typeface="Corbel" panose="020B0503020204020204" pitchFamily="34" charset="0"/>
                <a:ea typeface="Corbel" panose="020B0503020204020204" pitchFamily="34" charset="0"/>
                <a:cs typeface="Arial" charset="0"/>
              </a:defRPr>
            </a:lvl1pPr>
          </a:lstStyle>
          <a:p>
            <a:pPr lvl="0"/>
            <a:r>
              <a:rPr lang="sv-SE" dirty="0"/>
              <a:t>Rubrik på </a:t>
            </a:r>
            <a:r>
              <a:rPr lang="sv-SE" noProof="0" dirty="0"/>
              <a:t>presentationen</a:t>
            </a:r>
          </a:p>
        </p:txBody>
      </p:sp>
      <p:sp>
        <p:nvSpPr>
          <p:cNvPr id="6" name="Subtitle 2">
            <a:extLst>
              <a:ext uri="{FF2B5EF4-FFF2-40B4-BE49-F238E27FC236}">
                <a16:creationId xmlns:a16="http://schemas.microsoft.com/office/drawing/2014/main" id="{3D33E797-B0AB-4DC4-A0AF-ACFA45890E8E}"/>
              </a:ext>
            </a:extLst>
          </p:cNvPr>
          <p:cNvSpPr>
            <a:spLocks noGrp="1"/>
          </p:cNvSpPr>
          <p:nvPr>
            <p:ph type="subTitle" idx="1" hasCustomPrompt="1"/>
          </p:nvPr>
        </p:nvSpPr>
        <p:spPr>
          <a:xfrm>
            <a:off x="1143005" y="1575136"/>
            <a:ext cx="3573379" cy="279633"/>
          </a:xfrm>
          <a:prstGeom prst="rect">
            <a:avLst/>
          </a:prstGeom>
        </p:spPr>
        <p:txBody>
          <a:bodyPr/>
          <a:lstStyle>
            <a:lvl1pPr marL="0" indent="0" algn="l">
              <a:buNone/>
              <a:defRPr sz="1400">
                <a:solidFill>
                  <a:schemeClr val="tx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Förnamn</a:t>
            </a:r>
            <a:r>
              <a:rPr lang="en-US" dirty="0"/>
              <a:t> </a:t>
            </a:r>
            <a:r>
              <a:rPr lang="en-US" dirty="0" err="1"/>
              <a:t>Efternamn</a:t>
            </a:r>
            <a:r>
              <a:rPr lang="en-US" dirty="0"/>
              <a:t>, Datum</a:t>
            </a:r>
          </a:p>
        </p:txBody>
      </p:sp>
    </p:spTree>
    <p:extLst>
      <p:ext uri="{BB962C8B-B14F-4D97-AF65-F5344CB8AC3E}">
        <p14:creationId xmlns:p14="http://schemas.microsoft.com/office/powerpoint/2010/main" val="51944017"/>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2 - En kolumn text och en 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1550" y="987533"/>
            <a:ext cx="4206586" cy="680695"/>
          </a:xfrm>
          <a:prstGeom prst="rect">
            <a:avLst/>
          </a:prstGeom>
        </p:spPr>
        <p:txBody>
          <a:bodyPr/>
          <a:lstStyle>
            <a:lvl1pPr>
              <a:defRPr sz="2400" b="1" i="0" baseline="0">
                <a:latin typeface="Corbel" panose="020B0503020204020204" pitchFamily="34" charset="0"/>
              </a:defRPr>
            </a:lvl1pPr>
          </a:lstStyle>
          <a:p>
            <a:r>
              <a:rPr lang="en-US" dirty="0" err="1"/>
              <a:t>Klicka</a:t>
            </a:r>
            <a:r>
              <a:rPr lang="en-US" dirty="0"/>
              <a:t> </a:t>
            </a:r>
            <a:r>
              <a:rPr lang="en-US" dirty="0" err="1"/>
              <a:t>för</a:t>
            </a:r>
            <a:r>
              <a:rPr lang="en-US" dirty="0"/>
              <a:t> </a:t>
            </a:r>
            <a:r>
              <a:rPr lang="en-US" dirty="0" err="1"/>
              <a:t>att</a:t>
            </a:r>
            <a:r>
              <a:rPr lang="en-US" dirty="0"/>
              <a:t> </a:t>
            </a:r>
            <a:r>
              <a:rPr lang="en-US" dirty="0" err="1"/>
              <a:t>lägga</a:t>
            </a:r>
            <a:r>
              <a:rPr lang="en-US" dirty="0"/>
              <a:t> till </a:t>
            </a:r>
            <a:r>
              <a:rPr lang="en-US" dirty="0" err="1"/>
              <a:t>rubrik</a:t>
            </a:r>
            <a:endParaRPr lang="en-US" dirty="0"/>
          </a:p>
        </p:txBody>
      </p:sp>
      <p:sp>
        <p:nvSpPr>
          <p:cNvPr id="3" name="Content Placeholder 2"/>
          <p:cNvSpPr>
            <a:spLocks noGrp="1"/>
          </p:cNvSpPr>
          <p:nvPr>
            <p:ph idx="1" hasCustomPrompt="1"/>
          </p:nvPr>
        </p:nvSpPr>
        <p:spPr>
          <a:xfrm>
            <a:off x="971550" y="1668226"/>
            <a:ext cx="4206586" cy="3590476"/>
          </a:xfrm>
          <a:prstGeom prst="rect">
            <a:avLst/>
          </a:prstGeom>
        </p:spPr>
        <p:txBody>
          <a:bodyPr/>
          <a:lstStyle>
            <a:lvl1pPr>
              <a:lnSpc>
                <a:spcPct val="110000"/>
              </a:lnSpc>
              <a:defRPr sz="2000" b="0" i="0">
                <a:solidFill>
                  <a:schemeClr val="tx1"/>
                </a:solidFill>
                <a:latin typeface="Corbel" panose="020B0503020204020204" pitchFamily="34" charset="0"/>
              </a:defRPr>
            </a:lvl1pPr>
            <a:lvl2pPr marL="490538" indent="-217488">
              <a:lnSpc>
                <a:spcPct val="110000"/>
              </a:lnSpc>
              <a:spcBef>
                <a:spcPts val="600"/>
              </a:spcBef>
              <a:buSzPct val="80000"/>
              <a:buFont typeface="Corbel" panose="020B0503020204020204" pitchFamily="34" charset="0"/>
              <a:buChar char="•"/>
              <a:tabLst/>
              <a:defRPr sz="1800" b="0" i="0">
                <a:solidFill>
                  <a:schemeClr val="tx1"/>
                </a:solidFill>
                <a:latin typeface="Corbel" panose="020B0503020204020204" pitchFamily="34" charset="0"/>
              </a:defRPr>
            </a:lvl2pPr>
            <a:lvl3pPr marL="763588" indent="-217488">
              <a:lnSpc>
                <a:spcPct val="110000"/>
              </a:lnSpc>
              <a:spcBef>
                <a:spcPts val="600"/>
              </a:spcBef>
              <a:tabLst/>
              <a:defRPr sz="1600" b="0" i="0">
                <a:solidFill>
                  <a:schemeClr val="tx1"/>
                </a:solidFill>
                <a:latin typeface="Corbel" panose="020B0503020204020204" pitchFamily="34" charset="0"/>
              </a:defRPr>
            </a:lvl3pPr>
            <a:lvl4pPr marL="982663" indent="-177800">
              <a:lnSpc>
                <a:spcPct val="110000"/>
              </a:lnSpc>
              <a:spcBef>
                <a:spcPts val="600"/>
              </a:spcBef>
              <a:tabLst/>
              <a:defRPr sz="1600" b="0" i="0" baseline="0">
                <a:solidFill>
                  <a:schemeClr val="tx1"/>
                </a:solidFill>
                <a:latin typeface="Corbel" panose="020B0503020204020204" pitchFamily="34" charset="0"/>
              </a:defRPr>
            </a:lvl4pPr>
            <a:lvl5pPr marL="1200150" indent="-176213">
              <a:lnSpc>
                <a:spcPct val="110000"/>
              </a:lnSpc>
              <a:spcBef>
                <a:spcPts val="600"/>
              </a:spcBef>
              <a:tabLst/>
              <a:defRPr sz="1600" b="0" i="0">
                <a:solidFill>
                  <a:schemeClr val="tx1"/>
                </a:solidFill>
                <a:latin typeface="Corbel" panose="020B0503020204020204" pitchFamily="34" charset="0"/>
              </a:defRPr>
            </a:lvl5pPr>
          </a:lstStyle>
          <a:p>
            <a:pPr lvl="0"/>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lvl="1"/>
            <a:r>
              <a:rPr lang="en-US" dirty="0" err="1"/>
              <a:t>Andra</a:t>
            </a:r>
            <a:r>
              <a:rPr lang="en-US" dirty="0"/>
              <a:t> </a:t>
            </a:r>
            <a:r>
              <a:rPr lang="en-US" dirty="0" err="1"/>
              <a:t>nivån</a:t>
            </a:r>
            <a:endParaRPr lang="en-US" dirty="0"/>
          </a:p>
          <a:p>
            <a:pPr lvl="2"/>
            <a:r>
              <a:rPr lang="en-US" dirty="0" err="1"/>
              <a:t>Tredje</a:t>
            </a:r>
            <a:r>
              <a:rPr lang="en-US" dirty="0"/>
              <a:t> </a:t>
            </a:r>
            <a:r>
              <a:rPr lang="en-US" dirty="0" err="1"/>
              <a:t>nivån</a:t>
            </a:r>
            <a:endParaRPr lang="en-US" dirty="0"/>
          </a:p>
          <a:p>
            <a:pPr lvl="3"/>
            <a:r>
              <a:rPr lang="en-US" dirty="0" err="1"/>
              <a:t>Fjärde</a:t>
            </a:r>
            <a:r>
              <a:rPr lang="en-US" dirty="0"/>
              <a:t> </a:t>
            </a:r>
            <a:r>
              <a:rPr lang="en-US" dirty="0" err="1"/>
              <a:t>nivån</a:t>
            </a:r>
            <a:endParaRPr lang="en-US" dirty="0"/>
          </a:p>
          <a:p>
            <a:pPr lvl="4"/>
            <a:r>
              <a:rPr lang="en-US" dirty="0" err="1"/>
              <a:t>Femte</a:t>
            </a:r>
            <a:r>
              <a:rPr lang="en-US" dirty="0"/>
              <a:t> </a:t>
            </a:r>
            <a:r>
              <a:rPr lang="en-US" dirty="0" err="1"/>
              <a:t>nivån</a:t>
            </a:r>
            <a:endParaRPr lang="en-US" dirty="0"/>
          </a:p>
        </p:txBody>
      </p:sp>
      <p:sp>
        <p:nvSpPr>
          <p:cNvPr id="11" name="Platshållare för bild 8"/>
          <p:cNvSpPr>
            <a:spLocks noGrp="1"/>
          </p:cNvSpPr>
          <p:nvPr>
            <p:ph type="pic" sz="quarter" idx="13" hasCustomPrompt="1"/>
          </p:nvPr>
        </p:nvSpPr>
        <p:spPr>
          <a:xfrm>
            <a:off x="5364202" y="987532"/>
            <a:ext cx="2808248" cy="4271171"/>
          </a:xfrm>
          <a:prstGeom prst="rect">
            <a:avLst/>
          </a:prstGeom>
        </p:spPr>
        <p:txBody>
          <a:bodyPr vert="horz" anchor="ctr"/>
          <a:lstStyle>
            <a:lvl1pPr marL="0" indent="0" algn="ctr">
              <a:buNone/>
              <a:defRPr sz="1800" baseline="0">
                <a:latin typeface="Corbel" panose="020B0503020204020204" pitchFamily="34" charset="0"/>
                <a:ea typeface="Corbel" panose="020B0503020204020204" pitchFamily="34" charset="0"/>
                <a:cs typeface="Arial" charset="0"/>
              </a:defRPr>
            </a:lvl1pPr>
          </a:lstStyle>
          <a:p>
            <a:r>
              <a:rPr lang="sv-SE" dirty="0"/>
              <a:t>Klicka på ikonen för att lägga till en bild.</a:t>
            </a:r>
          </a:p>
        </p:txBody>
      </p:sp>
      <p:sp>
        <p:nvSpPr>
          <p:cNvPr id="6" name="Subtitle 2">
            <a:extLst>
              <a:ext uri="{FF2B5EF4-FFF2-40B4-BE49-F238E27FC236}">
                <a16:creationId xmlns:a16="http://schemas.microsoft.com/office/drawing/2014/main" id="{FE0CFD9D-EB04-4799-B7FA-CDA5A1CE6EA5}"/>
              </a:ext>
            </a:extLst>
          </p:cNvPr>
          <p:cNvSpPr>
            <a:spLocks noGrp="1"/>
          </p:cNvSpPr>
          <p:nvPr>
            <p:ph type="subTitle" idx="10" hasCustomPrompt="1"/>
          </p:nvPr>
        </p:nvSpPr>
        <p:spPr>
          <a:xfrm>
            <a:off x="205816" y="6313293"/>
            <a:ext cx="3573379" cy="279633"/>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834079287"/>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2 - Rubrik och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1550" y="987529"/>
            <a:ext cx="5972948" cy="688840"/>
          </a:xfrm>
          <a:prstGeom prst="rect">
            <a:avLst/>
          </a:prstGeom>
        </p:spPr>
        <p:txBody>
          <a:bodyPr/>
          <a:lstStyle>
            <a:lvl1pPr>
              <a:defRPr sz="2400" b="1" i="0" baseline="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6" name="Content Placeholder 2">
            <a:extLst>
              <a:ext uri="{FF2B5EF4-FFF2-40B4-BE49-F238E27FC236}">
                <a16:creationId xmlns:a16="http://schemas.microsoft.com/office/drawing/2014/main" id="{6A74838C-E168-47AE-B384-169197DEC046}"/>
              </a:ext>
            </a:extLst>
          </p:cNvPr>
          <p:cNvSpPr>
            <a:spLocks noGrp="1"/>
          </p:cNvSpPr>
          <p:nvPr>
            <p:ph idx="1" hasCustomPrompt="1"/>
          </p:nvPr>
        </p:nvSpPr>
        <p:spPr>
          <a:xfrm>
            <a:off x="971550" y="1668226"/>
            <a:ext cx="5972948" cy="3590476"/>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7" name="Subtitle 2">
            <a:extLst>
              <a:ext uri="{FF2B5EF4-FFF2-40B4-BE49-F238E27FC236}">
                <a16:creationId xmlns:a16="http://schemas.microsoft.com/office/drawing/2014/main" id="{D6BB7024-473A-4822-9E62-171AC10ADCBF}"/>
              </a:ext>
            </a:extLst>
          </p:cNvPr>
          <p:cNvSpPr>
            <a:spLocks noGrp="1"/>
          </p:cNvSpPr>
          <p:nvPr>
            <p:ph type="subTitle" idx="10" hasCustomPrompt="1"/>
          </p:nvPr>
        </p:nvSpPr>
        <p:spPr>
          <a:xfrm>
            <a:off x="205816" y="6313293"/>
            <a:ext cx="3573379" cy="279633"/>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1975195270"/>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2 - Kapitelrubrik Himme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1160468"/>
            <a:ext cx="6436414" cy="4449505"/>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5" name="Subtitle 2">
            <a:extLst>
              <a:ext uri="{FF2B5EF4-FFF2-40B4-BE49-F238E27FC236}">
                <a16:creationId xmlns:a16="http://schemas.microsoft.com/office/drawing/2014/main" id="{61261EDD-65D2-4EE4-888A-32301FDAC738}"/>
              </a:ext>
            </a:extLst>
          </p:cNvPr>
          <p:cNvSpPr>
            <a:spLocks noGrp="1"/>
          </p:cNvSpPr>
          <p:nvPr>
            <p:ph type="subTitle" idx="10" hasCustomPrompt="1"/>
          </p:nvPr>
        </p:nvSpPr>
        <p:spPr>
          <a:xfrm>
            <a:off x="205816" y="6313293"/>
            <a:ext cx="3573379" cy="279633"/>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797302075"/>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2 - Kapitelrubrik Kyrkhul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1160468"/>
            <a:ext cx="6436414" cy="4449505"/>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DADC977C-80CD-4D20-92B3-2771A6BADC12}"/>
              </a:ext>
            </a:extLst>
          </p:cNvPr>
          <p:cNvSpPr>
            <a:spLocks noGrp="1"/>
          </p:cNvSpPr>
          <p:nvPr>
            <p:ph type="subTitle" idx="10" hasCustomPrompt="1"/>
          </p:nvPr>
        </p:nvSpPr>
        <p:spPr>
          <a:xfrm>
            <a:off x="205816" y="6313293"/>
            <a:ext cx="3573379" cy="279633"/>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1872411686"/>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2 - Kapitelrubrik Stensham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1160468"/>
            <a:ext cx="6436414" cy="4449505"/>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F002A2A0-A7C4-48EE-833C-07044EDDDF71}"/>
              </a:ext>
            </a:extLst>
          </p:cNvPr>
          <p:cNvSpPr>
            <a:spLocks noGrp="1"/>
          </p:cNvSpPr>
          <p:nvPr>
            <p:ph type="subTitle" idx="10" hasCustomPrompt="1"/>
          </p:nvPr>
        </p:nvSpPr>
        <p:spPr>
          <a:xfrm>
            <a:off x="205816" y="6313293"/>
            <a:ext cx="3573379" cy="279633"/>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1539095686"/>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2 - Kapitelrubrik Hallabr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1160468"/>
            <a:ext cx="6436414" cy="4449505"/>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7462ECC3-8A54-4FB1-B69D-6ED57A8E1EB7}"/>
              </a:ext>
            </a:extLst>
          </p:cNvPr>
          <p:cNvSpPr>
            <a:spLocks noGrp="1"/>
          </p:cNvSpPr>
          <p:nvPr>
            <p:ph type="subTitle" idx="10" hasCustomPrompt="1"/>
          </p:nvPr>
        </p:nvSpPr>
        <p:spPr>
          <a:xfrm>
            <a:off x="205816" y="6313293"/>
            <a:ext cx="3573379" cy="279633"/>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35407731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11FAC65F-ADCF-4286-871B-CF84EED684AB}" type="datetime1">
              <a:rPr lang="sv-SE" smtClean="0"/>
              <a:t>2024-05-02</a:t>
            </a:fld>
            <a:endParaRPr lang="sv-SE"/>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22E3204D-FA5D-46B4-897E-D58F0A12A101}" type="slidenum">
              <a:rPr lang="sv-SE" smtClean="0"/>
              <a:pPr/>
              <a:t>‹#›</a:t>
            </a:fld>
            <a:endParaRPr lang="sv-SE"/>
          </a:p>
        </p:txBody>
      </p:sp>
    </p:spTree>
    <p:extLst>
      <p:ext uri="{BB962C8B-B14F-4D97-AF65-F5344CB8AC3E}">
        <p14:creationId xmlns:p14="http://schemas.microsoft.com/office/powerpoint/2010/main" val="22886971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2 - Kapitelrubrik Krokå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1160468"/>
            <a:ext cx="6436414" cy="4449505"/>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ACB88A6D-CAA9-4075-B5D4-AE4B9A113681}"/>
              </a:ext>
            </a:extLst>
          </p:cNvPr>
          <p:cNvSpPr>
            <a:spLocks noGrp="1"/>
          </p:cNvSpPr>
          <p:nvPr>
            <p:ph type="subTitle" idx="10" hasCustomPrompt="1"/>
          </p:nvPr>
        </p:nvSpPr>
        <p:spPr>
          <a:xfrm>
            <a:off x="205816" y="6313293"/>
            <a:ext cx="3573379" cy="279633"/>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83349876"/>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2 - Två innehållskolumn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AC988B-1084-4D43-B854-785DADC6AA15}"/>
              </a:ext>
            </a:extLst>
          </p:cNvPr>
          <p:cNvSpPr>
            <a:spLocks noGrp="1"/>
          </p:cNvSpPr>
          <p:nvPr>
            <p:ph idx="1" hasCustomPrompt="1"/>
          </p:nvPr>
        </p:nvSpPr>
        <p:spPr>
          <a:xfrm>
            <a:off x="971550" y="1670238"/>
            <a:ext cx="3414182" cy="3811839"/>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4" name="Content Placeholder 2">
            <a:extLst>
              <a:ext uri="{FF2B5EF4-FFF2-40B4-BE49-F238E27FC236}">
                <a16:creationId xmlns:a16="http://schemas.microsoft.com/office/drawing/2014/main" id="{61F4F6AE-E656-4606-A7ED-B8738C7C935F}"/>
              </a:ext>
            </a:extLst>
          </p:cNvPr>
          <p:cNvSpPr>
            <a:spLocks noGrp="1"/>
          </p:cNvSpPr>
          <p:nvPr>
            <p:ph idx="11" hasCustomPrompt="1"/>
          </p:nvPr>
        </p:nvSpPr>
        <p:spPr>
          <a:xfrm>
            <a:off x="4604425" y="1670238"/>
            <a:ext cx="3546390" cy="3811839"/>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5" name="Title 17">
            <a:extLst>
              <a:ext uri="{FF2B5EF4-FFF2-40B4-BE49-F238E27FC236}">
                <a16:creationId xmlns:a16="http://schemas.microsoft.com/office/drawing/2014/main" id="{ACB0A2A9-7860-43A7-A983-DCC3FEC3C183}"/>
              </a:ext>
            </a:extLst>
          </p:cNvPr>
          <p:cNvSpPr>
            <a:spLocks noGrp="1"/>
          </p:cNvSpPr>
          <p:nvPr>
            <p:ph type="title" hasCustomPrompt="1"/>
          </p:nvPr>
        </p:nvSpPr>
        <p:spPr>
          <a:xfrm>
            <a:off x="971552" y="989543"/>
            <a:ext cx="5972946" cy="680695"/>
          </a:xfrm>
          <a:prstGeom prst="rect">
            <a:avLst/>
          </a:prstGeom>
        </p:spPr>
        <p:txBody>
          <a:bodyPr/>
          <a:lstStyle>
            <a:lvl1pPr>
              <a:defRPr sz="2400" b="1">
                <a:latin typeface="Corbel" panose="020B0503020204020204" pitchFamily="34" charset="0"/>
                <a:ea typeface="Corbel" panose="020B0503020204020204" pitchFamily="34" charset="0"/>
                <a:cs typeface="Arial"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7" name="Subtitle 2">
            <a:extLst>
              <a:ext uri="{FF2B5EF4-FFF2-40B4-BE49-F238E27FC236}">
                <a16:creationId xmlns:a16="http://schemas.microsoft.com/office/drawing/2014/main" id="{4CAB0F34-A439-4391-805B-578CC2F9F9E4}"/>
              </a:ext>
            </a:extLst>
          </p:cNvPr>
          <p:cNvSpPr>
            <a:spLocks noGrp="1"/>
          </p:cNvSpPr>
          <p:nvPr>
            <p:ph type="subTitle" idx="10" hasCustomPrompt="1"/>
          </p:nvPr>
        </p:nvSpPr>
        <p:spPr>
          <a:xfrm>
            <a:off x="205816" y="6313293"/>
            <a:ext cx="3573379" cy="279633"/>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34850617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A2 - Jämförels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0F87D079-CA06-42AC-A657-9F6CD546ED4B}"/>
              </a:ext>
            </a:extLst>
          </p:cNvPr>
          <p:cNvSpPr>
            <a:spLocks noGrp="1"/>
          </p:cNvSpPr>
          <p:nvPr>
            <p:ph type="body" idx="1" hasCustomPrompt="1"/>
          </p:nvPr>
        </p:nvSpPr>
        <p:spPr>
          <a:xfrm>
            <a:off x="971551" y="1670238"/>
            <a:ext cx="3452966" cy="663919"/>
          </a:xfrm>
          <a:prstGeom prst="rect">
            <a:avLst/>
          </a:prstGeom>
        </p:spPr>
        <p:txBody>
          <a:bodyPr anchor="b"/>
          <a:lstStyle>
            <a:lvl1pPr marL="0" indent="0">
              <a:buNone/>
              <a:defRPr sz="1800" b="1" i="0" baseline="0">
                <a:latin typeface="Corbel" panose="020B0503020204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err="1"/>
              <a:t>Jämförelse</a:t>
            </a:r>
            <a:r>
              <a:rPr lang="en-US" dirty="0"/>
              <a:t> 1</a:t>
            </a:r>
          </a:p>
        </p:txBody>
      </p:sp>
      <p:sp>
        <p:nvSpPr>
          <p:cNvPr id="7" name="Content Placeholder 3">
            <a:extLst>
              <a:ext uri="{FF2B5EF4-FFF2-40B4-BE49-F238E27FC236}">
                <a16:creationId xmlns:a16="http://schemas.microsoft.com/office/drawing/2014/main" id="{6C720DA5-7F30-4D06-841E-EAC9CFC08467}"/>
              </a:ext>
            </a:extLst>
          </p:cNvPr>
          <p:cNvSpPr>
            <a:spLocks noGrp="1"/>
          </p:cNvSpPr>
          <p:nvPr>
            <p:ph sz="half" idx="2" hasCustomPrompt="1"/>
          </p:nvPr>
        </p:nvSpPr>
        <p:spPr>
          <a:xfrm>
            <a:off x="971550" y="2334155"/>
            <a:ext cx="3452967" cy="3130628"/>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8" name="Text Placeholder 2">
            <a:extLst>
              <a:ext uri="{FF2B5EF4-FFF2-40B4-BE49-F238E27FC236}">
                <a16:creationId xmlns:a16="http://schemas.microsoft.com/office/drawing/2014/main" id="{B78C9D70-9D73-4F66-B959-D47E03A644B3}"/>
              </a:ext>
            </a:extLst>
          </p:cNvPr>
          <p:cNvSpPr>
            <a:spLocks noGrp="1"/>
          </p:cNvSpPr>
          <p:nvPr>
            <p:ph type="body" idx="12" hasCustomPrompt="1"/>
          </p:nvPr>
        </p:nvSpPr>
        <p:spPr>
          <a:xfrm>
            <a:off x="4684876" y="1670238"/>
            <a:ext cx="3452968" cy="663919"/>
          </a:xfrm>
          <a:prstGeom prst="rect">
            <a:avLst/>
          </a:prstGeom>
        </p:spPr>
        <p:txBody>
          <a:bodyPr anchor="b"/>
          <a:lstStyle>
            <a:lvl1pPr marL="0" indent="0">
              <a:buNone/>
              <a:defRPr sz="1800" b="1" i="0" baseline="0">
                <a:latin typeface="Corbel" panose="020B0503020204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err="1"/>
              <a:t>Jämförelse</a:t>
            </a:r>
            <a:r>
              <a:rPr lang="en-US" dirty="0"/>
              <a:t> 2</a:t>
            </a:r>
          </a:p>
        </p:txBody>
      </p:sp>
      <p:sp>
        <p:nvSpPr>
          <p:cNvPr id="9" name="Content Placeholder 3">
            <a:extLst>
              <a:ext uri="{FF2B5EF4-FFF2-40B4-BE49-F238E27FC236}">
                <a16:creationId xmlns:a16="http://schemas.microsoft.com/office/drawing/2014/main" id="{DCC39147-D25E-418A-B116-113C1B3C7F2F}"/>
              </a:ext>
            </a:extLst>
          </p:cNvPr>
          <p:cNvSpPr>
            <a:spLocks noGrp="1"/>
          </p:cNvSpPr>
          <p:nvPr>
            <p:ph sz="half" idx="13" hasCustomPrompt="1"/>
          </p:nvPr>
        </p:nvSpPr>
        <p:spPr>
          <a:xfrm>
            <a:off x="4684876" y="2334155"/>
            <a:ext cx="3452968" cy="3130628"/>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10" name="Title 17">
            <a:extLst>
              <a:ext uri="{FF2B5EF4-FFF2-40B4-BE49-F238E27FC236}">
                <a16:creationId xmlns:a16="http://schemas.microsoft.com/office/drawing/2014/main" id="{4669E440-681D-4096-BEC4-732791E6D8A8}"/>
              </a:ext>
            </a:extLst>
          </p:cNvPr>
          <p:cNvSpPr>
            <a:spLocks noGrp="1"/>
          </p:cNvSpPr>
          <p:nvPr>
            <p:ph type="title" hasCustomPrompt="1"/>
          </p:nvPr>
        </p:nvSpPr>
        <p:spPr>
          <a:xfrm>
            <a:off x="971551" y="989543"/>
            <a:ext cx="5972946" cy="680695"/>
          </a:xfrm>
          <a:prstGeom prst="rect">
            <a:avLst/>
          </a:prstGeom>
        </p:spPr>
        <p:txBody>
          <a:bodyPr/>
          <a:lstStyle>
            <a:lvl1pPr>
              <a:defRPr sz="2400" b="1" baseline="0">
                <a:latin typeface="Corbel" panose="020B0503020204020204" pitchFamily="34" charset="0"/>
                <a:ea typeface="Corbel" panose="020B0503020204020204" pitchFamily="34" charset="0"/>
                <a:cs typeface="Arial"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11" name="Subtitle 2">
            <a:extLst>
              <a:ext uri="{FF2B5EF4-FFF2-40B4-BE49-F238E27FC236}">
                <a16:creationId xmlns:a16="http://schemas.microsoft.com/office/drawing/2014/main" id="{12834628-F2D8-4A21-B0EB-A8D6D9722D6C}"/>
              </a:ext>
            </a:extLst>
          </p:cNvPr>
          <p:cNvSpPr>
            <a:spLocks noGrp="1"/>
          </p:cNvSpPr>
          <p:nvPr>
            <p:ph type="subTitle" idx="10" hasCustomPrompt="1"/>
          </p:nvPr>
        </p:nvSpPr>
        <p:spPr>
          <a:xfrm>
            <a:off x="205816" y="6313293"/>
            <a:ext cx="3573379" cy="279633"/>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1106482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npassad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72EF0E0-1DA1-403B-A95C-01BD76426A37}"/>
              </a:ext>
            </a:extLst>
          </p:cNvPr>
          <p:cNvSpPr>
            <a:spLocks noGrp="1"/>
          </p:cNvSpPr>
          <p:nvPr>
            <p:ph type="title" hasCustomPrompt="1"/>
          </p:nvPr>
        </p:nvSpPr>
        <p:spPr>
          <a:xfrm>
            <a:off x="971552" y="1160465"/>
            <a:ext cx="5972947" cy="680695"/>
          </a:xfrm>
          <a:prstGeom prst="rect">
            <a:avLst/>
          </a:prstGeom>
        </p:spPr>
        <p:txBody>
          <a:bodyPr/>
          <a:lstStyle>
            <a:lvl1pPr>
              <a:defRPr sz="2400" b="1" i="0" baseline="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5" name="Subtitle 2">
            <a:extLst>
              <a:ext uri="{FF2B5EF4-FFF2-40B4-BE49-F238E27FC236}">
                <a16:creationId xmlns:a16="http://schemas.microsoft.com/office/drawing/2014/main" id="{245FA675-0AA6-482C-89AA-E4E8C5B7D8A2}"/>
              </a:ext>
            </a:extLst>
          </p:cNvPr>
          <p:cNvSpPr>
            <a:spLocks noGrp="1"/>
          </p:cNvSpPr>
          <p:nvPr>
            <p:ph type="subTitle" idx="10" hasCustomPrompt="1"/>
          </p:nvPr>
        </p:nvSpPr>
        <p:spPr>
          <a:xfrm>
            <a:off x="205816" y="6313293"/>
            <a:ext cx="3573379" cy="279633"/>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3943231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2 - Tom 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71846C22-44CE-4870-8D6B-C7620DFD1F08}"/>
              </a:ext>
            </a:extLst>
          </p:cNvPr>
          <p:cNvSpPr>
            <a:spLocks noGrp="1"/>
          </p:cNvSpPr>
          <p:nvPr>
            <p:ph type="subTitle" idx="10" hasCustomPrompt="1"/>
          </p:nvPr>
        </p:nvSpPr>
        <p:spPr>
          <a:xfrm>
            <a:off x="205816" y="6313293"/>
            <a:ext cx="3573379" cy="279633"/>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6733014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A2 - Innehåll med bild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9C3F536-D64B-4BFC-BEF4-CC79B31C2490}"/>
              </a:ext>
            </a:extLst>
          </p:cNvPr>
          <p:cNvSpPr>
            <a:spLocks noGrp="1"/>
          </p:cNvSpPr>
          <p:nvPr>
            <p:ph type="title" hasCustomPrompt="1"/>
          </p:nvPr>
        </p:nvSpPr>
        <p:spPr>
          <a:xfrm>
            <a:off x="971551" y="989544"/>
            <a:ext cx="2607469" cy="896937"/>
          </a:xfrm>
          <a:prstGeom prst="rect">
            <a:avLst/>
          </a:prstGeom>
        </p:spPr>
        <p:txBody>
          <a:bodyPr anchor="b"/>
          <a:lstStyle>
            <a:lvl1pPr>
              <a:defRPr sz="2400" b="1" i="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7" name="Content Placeholder 2">
            <a:extLst>
              <a:ext uri="{FF2B5EF4-FFF2-40B4-BE49-F238E27FC236}">
                <a16:creationId xmlns:a16="http://schemas.microsoft.com/office/drawing/2014/main" id="{21BD9082-4DAF-49BC-8F62-7BCCBC7E28CA}"/>
              </a:ext>
            </a:extLst>
          </p:cNvPr>
          <p:cNvSpPr>
            <a:spLocks noGrp="1"/>
          </p:cNvSpPr>
          <p:nvPr>
            <p:ph idx="1" hasCustomPrompt="1"/>
          </p:nvPr>
        </p:nvSpPr>
        <p:spPr>
          <a:xfrm>
            <a:off x="3779194" y="989543"/>
            <a:ext cx="4393256" cy="4457948"/>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8" name="Text Placeholder 3">
            <a:extLst>
              <a:ext uri="{FF2B5EF4-FFF2-40B4-BE49-F238E27FC236}">
                <a16:creationId xmlns:a16="http://schemas.microsoft.com/office/drawing/2014/main" id="{8D85BB55-8A0C-425A-A85F-B2238AEAFC79}"/>
              </a:ext>
            </a:extLst>
          </p:cNvPr>
          <p:cNvSpPr>
            <a:spLocks noGrp="1"/>
          </p:cNvSpPr>
          <p:nvPr>
            <p:ph type="body" sz="half" idx="2" hasCustomPrompt="1"/>
          </p:nvPr>
        </p:nvSpPr>
        <p:spPr>
          <a:xfrm>
            <a:off x="971550" y="1886480"/>
            <a:ext cx="2607468" cy="3561011"/>
          </a:xfrm>
          <a:prstGeom prst="rect">
            <a:avLst/>
          </a:prstGeom>
        </p:spPr>
        <p:txBody>
          <a:bodyPr/>
          <a:lstStyle>
            <a:lvl1pPr marL="0" indent="0">
              <a:lnSpc>
                <a:spcPct val="130000"/>
              </a:lnSpc>
              <a:buNone/>
              <a:defRPr sz="1800" b="0" i="0">
                <a:latin typeface="Corbel" panose="020B0503020204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err="1"/>
              <a:t>Underrubrik</a:t>
            </a:r>
            <a:endParaRPr lang="en-US" dirty="0"/>
          </a:p>
        </p:txBody>
      </p:sp>
      <p:sp>
        <p:nvSpPr>
          <p:cNvPr id="9" name="Subtitle 2">
            <a:extLst>
              <a:ext uri="{FF2B5EF4-FFF2-40B4-BE49-F238E27FC236}">
                <a16:creationId xmlns:a16="http://schemas.microsoft.com/office/drawing/2014/main" id="{A9C8B79F-F032-42C4-B31B-257CCFC3E549}"/>
              </a:ext>
            </a:extLst>
          </p:cNvPr>
          <p:cNvSpPr>
            <a:spLocks noGrp="1"/>
          </p:cNvSpPr>
          <p:nvPr>
            <p:ph type="subTitle" idx="10" hasCustomPrompt="1"/>
          </p:nvPr>
        </p:nvSpPr>
        <p:spPr>
          <a:xfrm>
            <a:off x="205816" y="6313293"/>
            <a:ext cx="3573379" cy="279633"/>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257075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2 - Bild med bild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247967D8-9AB6-4493-8198-D2E80F8DCBB1}"/>
              </a:ext>
            </a:extLst>
          </p:cNvPr>
          <p:cNvSpPr>
            <a:spLocks noGrp="1" noChangeAspect="1"/>
          </p:cNvSpPr>
          <p:nvPr>
            <p:ph type="pic" idx="1" hasCustomPrompt="1"/>
          </p:nvPr>
        </p:nvSpPr>
        <p:spPr>
          <a:xfrm>
            <a:off x="3779195" y="989543"/>
            <a:ext cx="4393256" cy="4432007"/>
          </a:xfrm>
          <a:prstGeom prst="rect">
            <a:avLst/>
          </a:prstGeom>
        </p:spPr>
        <p:txBody>
          <a:bodyPr anchor="ctr"/>
          <a:lstStyle>
            <a:lvl1pPr marL="0" indent="0" algn="ctr">
              <a:buNone/>
              <a:defRPr sz="1600" b="0" i="0" baseline="0">
                <a:latin typeface="Corbel" panose="020B0503020204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err="1"/>
              <a:t>Klicka</a:t>
            </a:r>
            <a:r>
              <a:rPr lang="en-US" dirty="0"/>
              <a:t> </a:t>
            </a:r>
            <a:r>
              <a:rPr lang="en-US" dirty="0" err="1"/>
              <a:t>på</a:t>
            </a:r>
            <a:r>
              <a:rPr lang="en-US" dirty="0"/>
              <a:t> </a:t>
            </a:r>
            <a:r>
              <a:rPr lang="en-US" dirty="0" err="1"/>
              <a:t>ikonen</a:t>
            </a:r>
            <a:r>
              <a:rPr lang="en-US" dirty="0"/>
              <a:t> </a:t>
            </a:r>
            <a:r>
              <a:rPr lang="en-US" dirty="0" err="1"/>
              <a:t>för</a:t>
            </a:r>
            <a:r>
              <a:rPr lang="en-US" dirty="0"/>
              <a:t> </a:t>
            </a:r>
            <a:r>
              <a:rPr lang="en-US" dirty="0" err="1"/>
              <a:t>att</a:t>
            </a:r>
            <a:r>
              <a:rPr lang="en-US" dirty="0"/>
              <a:t> </a:t>
            </a:r>
            <a:r>
              <a:rPr lang="en-US" dirty="0" err="1"/>
              <a:t>lägga</a:t>
            </a:r>
            <a:r>
              <a:rPr lang="en-US" dirty="0"/>
              <a:t> till </a:t>
            </a:r>
            <a:r>
              <a:rPr lang="en-US" dirty="0" err="1"/>
              <a:t>en</a:t>
            </a:r>
            <a:r>
              <a:rPr lang="en-US" dirty="0"/>
              <a:t> </a:t>
            </a:r>
            <a:r>
              <a:rPr lang="en-US" dirty="0" err="1"/>
              <a:t>bild</a:t>
            </a:r>
            <a:r>
              <a:rPr lang="en-US" dirty="0"/>
              <a:t>.</a:t>
            </a:r>
          </a:p>
        </p:txBody>
      </p:sp>
      <p:sp>
        <p:nvSpPr>
          <p:cNvPr id="6" name="Title 1">
            <a:extLst>
              <a:ext uri="{FF2B5EF4-FFF2-40B4-BE49-F238E27FC236}">
                <a16:creationId xmlns:a16="http://schemas.microsoft.com/office/drawing/2014/main" id="{0AB7C0BE-15F7-4668-80A5-AC02F82441DD}"/>
              </a:ext>
            </a:extLst>
          </p:cNvPr>
          <p:cNvSpPr>
            <a:spLocks noGrp="1"/>
          </p:cNvSpPr>
          <p:nvPr>
            <p:ph type="title" hasCustomPrompt="1"/>
          </p:nvPr>
        </p:nvSpPr>
        <p:spPr>
          <a:xfrm>
            <a:off x="971551" y="989544"/>
            <a:ext cx="2607469" cy="896937"/>
          </a:xfrm>
          <a:prstGeom prst="rect">
            <a:avLst/>
          </a:prstGeom>
        </p:spPr>
        <p:txBody>
          <a:bodyPr anchor="b"/>
          <a:lstStyle>
            <a:lvl1pPr>
              <a:defRPr sz="2400" b="1" i="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7" name="Text Placeholder 3">
            <a:extLst>
              <a:ext uri="{FF2B5EF4-FFF2-40B4-BE49-F238E27FC236}">
                <a16:creationId xmlns:a16="http://schemas.microsoft.com/office/drawing/2014/main" id="{C234FBC2-B46A-45E2-B9F8-38286BA4B10D}"/>
              </a:ext>
            </a:extLst>
          </p:cNvPr>
          <p:cNvSpPr>
            <a:spLocks noGrp="1"/>
          </p:cNvSpPr>
          <p:nvPr>
            <p:ph type="body" sz="half" idx="2" hasCustomPrompt="1"/>
          </p:nvPr>
        </p:nvSpPr>
        <p:spPr>
          <a:xfrm>
            <a:off x="971551" y="1886480"/>
            <a:ext cx="2607469" cy="3535069"/>
          </a:xfrm>
          <a:prstGeom prst="rect">
            <a:avLst/>
          </a:prstGeom>
        </p:spPr>
        <p:txBody>
          <a:bodyPr/>
          <a:lstStyle>
            <a:lvl1pPr marL="0" indent="0">
              <a:lnSpc>
                <a:spcPct val="130000"/>
              </a:lnSpc>
              <a:spcBef>
                <a:spcPts val="0"/>
              </a:spcBef>
              <a:buNone/>
              <a:defRPr sz="1800" b="0" i="0">
                <a:latin typeface="Corbel" panose="020B0503020204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Underrubrik</a:t>
            </a:r>
          </a:p>
        </p:txBody>
      </p:sp>
      <p:sp>
        <p:nvSpPr>
          <p:cNvPr id="10" name="Subtitle 2">
            <a:extLst>
              <a:ext uri="{FF2B5EF4-FFF2-40B4-BE49-F238E27FC236}">
                <a16:creationId xmlns:a16="http://schemas.microsoft.com/office/drawing/2014/main" id="{9385068F-3ECE-4D88-948B-15ED065E8015}"/>
              </a:ext>
            </a:extLst>
          </p:cNvPr>
          <p:cNvSpPr>
            <a:spLocks noGrp="1"/>
          </p:cNvSpPr>
          <p:nvPr>
            <p:ph type="subTitle" idx="10" hasCustomPrompt="1"/>
          </p:nvPr>
        </p:nvSpPr>
        <p:spPr>
          <a:xfrm>
            <a:off x="205816" y="6313293"/>
            <a:ext cx="3573379" cy="279633"/>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30021668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2 - Horisontell rubrik och vertik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65F73D1-05DE-46F7-9E43-08A30F532AB7}"/>
              </a:ext>
            </a:extLst>
          </p:cNvPr>
          <p:cNvSpPr>
            <a:spLocks noGrp="1"/>
          </p:cNvSpPr>
          <p:nvPr>
            <p:ph type="title" hasCustomPrompt="1"/>
          </p:nvPr>
        </p:nvSpPr>
        <p:spPr>
          <a:xfrm>
            <a:off x="2157567" y="365128"/>
            <a:ext cx="6315847" cy="638921"/>
          </a:xfrm>
          <a:prstGeom prst="rect">
            <a:avLst/>
          </a:prstGeom>
        </p:spPr>
        <p:txBody>
          <a:bodyPr/>
          <a:lstStyle>
            <a:lvl1pPr algn="r">
              <a:defRPr sz="2400" b="1" i="0" baseline="0">
                <a:latin typeface="Corbel" panose="020B0503020204020204" pitchFamily="34" charset="0"/>
                <a:ea typeface="Corbel" panose="020B0503020204020204" pitchFamily="34" charset="0"/>
                <a:cs typeface="Arial"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8" name="Vertical Text Placeholder 2">
            <a:extLst>
              <a:ext uri="{FF2B5EF4-FFF2-40B4-BE49-F238E27FC236}">
                <a16:creationId xmlns:a16="http://schemas.microsoft.com/office/drawing/2014/main" id="{623428C2-E86A-44FC-8AC9-39E11B0DBE08}"/>
              </a:ext>
            </a:extLst>
          </p:cNvPr>
          <p:cNvSpPr>
            <a:spLocks noGrp="1"/>
          </p:cNvSpPr>
          <p:nvPr>
            <p:ph type="body" orient="vert" idx="1" hasCustomPrompt="1"/>
          </p:nvPr>
        </p:nvSpPr>
        <p:spPr>
          <a:xfrm>
            <a:off x="992221" y="1135782"/>
            <a:ext cx="7485301" cy="5041183"/>
          </a:xfrm>
          <a:prstGeom prst="rect">
            <a:avLst/>
          </a:prstGeom>
        </p:spPr>
        <p:txBody>
          <a:bodyPr vert="vert"/>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pic>
        <p:nvPicPr>
          <p:cNvPr id="9" name="Bildobjekt 8">
            <a:extLst>
              <a:ext uri="{FF2B5EF4-FFF2-40B4-BE49-F238E27FC236}">
                <a16:creationId xmlns:a16="http://schemas.microsoft.com/office/drawing/2014/main" id="{77142806-D316-46CF-93B5-E15276F32AC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5400000">
            <a:off x="-304791" y="6062176"/>
            <a:ext cx="1057299" cy="157470"/>
          </a:xfrm>
          <a:prstGeom prst="rect">
            <a:avLst/>
          </a:prstGeom>
        </p:spPr>
      </p:pic>
      <p:sp>
        <p:nvSpPr>
          <p:cNvPr id="10" name="Subtitle 2">
            <a:extLst>
              <a:ext uri="{FF2B5EF4-FFF2-40B4-BE49-F238E27FC236}">
                <a16:creationId xmlns:a16="http://schemas.microsoft.com/office/drawing/2014/main" id="{03A7F32A-8998-4710-9E3B-6DFF4FBEF473}"/>
              </a:ext>
            </a:extLst>
          </p:cNvPr>
          <p:cNvSpPr>
            <a:spLocks noGrp="1"/>
          </p:cNvSpPr>
          <p:nvPr>
            <p:ph type="subTitle" idx="10" hasCustomPrompt="1"/>
          </p:nvPr>
        </p:nvSpPr>
        <p:spPr>
          <a:xfrm rot="5400000">
            <a:off x="-1607018" y="1962332"/>
            <a:ext cx="3711143" cy="163358"/>
          </a:xfrm>
          <a:prstGeom prst="rect">
            <a:avLst/>
          </a:prstGeom>
        </p:spPr>
        <p:txBody>
          <a:bodyPr/>
          <a:lstStyle>
            <a:lvl1pPr marL="0" indent="0" algn="l">
              <a:buNone/>
              <a:defRPr sz="80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040502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2 - Vertikal rubrik och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2E1BDBFF-15E9-470E-A7EB-4148D3963DA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5400000">
            <a:off x="-304791" y="6062176"/>
            <a:ext cx="1057299" cy="157470"/>
          </a:xfrm>
          <a:prstGeom prst="rect">
            <a:avLst/>
          </a:prstGeom>
        </p:spPr>
      </p:pic>
      <p:sp>
        <p:nvSpPr>
          <p:cNvPr id="11" name="Subtitle 2">
            <a:extLst>
              <a:ext uri="{FF2B5EF4-FFF2-40B4-BE49-F238E27FC236}">
                <a16:creationId xmlns:a16="http://schemas.microsoft.com/office/drawing/2014/main" id="{A4405302-71D0-4965-8C9B-4F1B88143224}"/>
              </a:ext>
            </a:extLst>
          </p:cNvPr>
          <p:cNvSpPr>
            <a:spLocks noGrp="1"/>
          </p:cNvSpPr>
          <p:nvPr>
            <p:ph type="subTitle" idx="10" hasCustomPrompt="1"/>
          </p:nvPr>
        </p:nvSpPr>
        <p:spPr>
          <a:xfrm rot="5400000">
            <a:off x="-1607018" y="1962332"/>
            <a:ext cx="3711143" cy="163358"/>
          </a:xfrm>
          <a:prstGeom prst="rect">
            <a:avLst/>
          </a:prstGeom>
        </p:spPr>
        <p:txBody>
          <a:bodyPr/>
          <a:lstStyle>
            <a:lvl1pPr marL="0" indent="0" algn="l">
              <a:buNone/>
              <a:defRPr sz="80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
        <p:nvSpPr>
          <p:cNvPr id="9" name="Vertical Title 1">
            <a:extLst>
              <a:ext uri="{FF2B5EF4-FFF2-40B4-BE49-F238E27FC236}">
                <a16:creationId xmlns:a16="http://schemas.microsoft.com/office/drawing/2014/main" id="{E2FB44C8-4919-419E-8A8B-AEB62F98E439}"/>
              </a:ext>
            </a:extLst>
          </p:cNvPr>
          <p:cNvSpPr>
            <a:spLocks noGrp="1"/>
          </p:cNvSpPr>
          <p:nvPr>
            <p:ph type="title" hasCustomPrompt="1"/>
          </p:nvPr>
        </p:nvSpPr>
        <p:spPr>
          <a:xfrm>
            <a:off x="7652035" y="558265"/>
            <a:ext cx="726905" cy="5618699"/>
          </a:xfrm>
          <a:prstGeom prst="rect">
            <a:avLst/>
          </a:prstGeom>
        </p:spPr>
        <p:txBody>
          <a:bodyPr vert="eaVert"/>
          <a:lstStyle>
            <a:lvl1pPr>
              <a:defRPr sz="2400" b="1" i="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10" name="Vertical Text Placeholder 2">
            <a:extLst>
              <a:ext uri="{FF2B5EF4-FFF2-40B4-BE49-F238E27FC236}">
                <a16:creationId xmlns:a16="http://schemas.microsoft.com/office/drawing/2014/main" id="{CA5F55C2-EB4E-45B2-B637-12E61F6C4A42}"/>
              </a:ext>
            </a:extLst>
          </p:cNvPr>
          <p:cNvSpPr>
            <a:spLocks noGrp="1"/>
          </p:cNvSpPr>
          <p:nvPr>
            <p:ph type="body" orient="vert" idx="1" hasCustomPrompt="1"/>
          </p:nvPr>
        </p:nvSpPr>
        <p:spPr>
          <a:xfrm>
            <a:off x="1180289" y="558265"/>
            <a:ext cx="6289067" cy="5618699"/>
          </a:xfrm>
          <a:prstGeom prst="rect">
            <a:avLst/>
          </a:prstGeom>
        </p:spPr>
        <p:txBody>
          <a:bodyPr vert="vert"/>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Tree>
    <p:extLst>
      <p:ext uri="{BB962C8B-B14F-4D97-AF65-F5344CB8AC3E}">
        <p14:creationId xmlns:p14="http://schemas.microsoft.com/office/powerpoint/2010/main" val="20295779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Anpassad layout">
    <p:bg>
      <p:bgPr>
        <a:solidFill>
          <a:schemeClr val="bg1"/>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455A96A-FC56-4B7F-AD44-28845D29033B}"/>
              </a:ext>
            </a:extLst>
          </p:cNvPr>
          <p:cNvSpPr>
            <a:spLocks noGrp="1"/>
          </p:cNvSpPr>
          <p:nvPr>
            <p:ph type="ctrTitle" hasCustomPrompt="1"/>
          </p:nvPr>
        </p:nvSpPr>
        <p:spPr>
          <a:xfrm>
            <a:off x="1143000" y="853851"/>
            <a:ext cx="7315200" cy="668792"/>
          </a:xfrm>
          <a:prstGeom prst="rect">
            <a:avLst/>
          </a:prstGeom>
        </p:spPr>
        <p:txBody>
          <a:bodyPr anchor="ctr" anchorCtr="0">
            <a:normAutofit/>
          </a:bodyPr>
          <a:lstStyle>
            <a:lvl1pPr algn="l">
              <a:defRPr sz="4000" b="1">
                <a:solidFill>
                  <a:schemeClr val="tx1"/>
                </a:solidFill>
                <a:latin typeface="Corbel" panose="020B0503020204020204" pitchFamily="34" charset="0"/>
                <a:ea typeface="Corbel" panose="020B0503020204020204" pitchFamily="34" charset="0"/>
                <a:cs typeface="Arial" charset="0"/>
              </a:defRPr>
            </a:lvl1pPr>
          </a:lstStyle>
          <a:p>
            <a:pPr lvl="0"/>
            <a:r>
              <a:rPr lang="sv-SE" dirty="0"/>
              <a:t>Rubrik på </a:t>
            </a:r>
            <a:r>
              <a:rPr lang="sv-SE" noProof="0" dirty="0"/>
              <a:t>presentationen</a:t>
            </a:r>
          </a:p>
        </p:txBody>
      </p:sp>
      <p:sp>
        <p:nvSpPr>
          <p:cNvPr id="4" name="Subtitle 2">
            <a:extLst>
              <a:ext uri="{FF2B5EF4-FFF2-40B4-BE49-F238E27FC236}">
                <a16:creationId xmlns:a16="http://schemas.microsoft.com/office/drawing/2014/main" id="{E6C8C534-9EC3-40D3-B393-A4CC2AB3D8E7}"/>
              </a:ext>
            </a:extLst>
          </p:cNvPr>
          <p:cNvSpPr>
            <a:spLocks noGrp="1"/>
          </p:cNvSpPr>
          <p:nvPr>
            <p:ph type="subTitle" idx="1" hasCustomPrompt="1"/>
          </p:nvPr>
        </p:nvSpPr>
        <p:spPr>
          <a:xfrm>
            <a:off x="1143005" y="1575136"/>
            <a:ext cx="3573379" cy="279633"/>
          </a:xfrm>
          <a:prstGeom prst="rect">
            <a:avLst/>
          </a:prstGeom>
        </p:spPr>
        <p:txBody>
          <a:bodyPr/>
          <a:lstStyle>
            <a:lvl1pPr marL="0" indent="0" algn="l">
              <a:buNone/>
              <a:defRPr sz="1400">
                <a:solidFill>
                  <a:schemeClr val="tx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Förnamn</a:t>
            </a:r>
            <a:r>
              <a:rPr lang="en-US" dirty="0"/>
              <a:t> </a:t>
            </a:r>
            <a:r>
              <a:rPr lang="en-US" dirty="0" err="1"/>
              <a:t>Efternamn</a:t>
            </a:r>
            <a:r>
              <a:rPr lang="en-US" dirty="0"/>
              <a:t>, Datum</a:t>
            </a:r>
          </a:p>
        </p:txBody>
      </p:sp>
      <p:sp>
        <p:nvSpPr>
          <p:cNvPr id="5" name="Platshållare för bild 5">
            <a:extLst>
              <a:ext uri="{FF2B5EF4-FFF2-40B4-BE49-F238E27FC236}">
                <a16:creationId xmlns:a16="http://schemas.microsoft.com/office/drawing/2014/main" id="{9CFE1070-3FED-43DC-AB2A-8FC2B8DB74A5}"/>
              </a:ext>
            </a:extLst>
          </p:cNvPr>
          <p:cNvSpPr>
            <a:spLocks noGrp="1"/>
          </p:cNvSpPr>
          <p:nvPr>
            <p:ph type="pic" sz="quarter" idx="10" hasCustomPrompt="1"/>
          </p:nvPr>
        </p:nvSpPr>
        <p:spPr>
          <a:xfrm>
            <a:off x="0" y="1"/>
            <a:ext cx="9144000" cy="6858000"/>
          </a:xfrm>
          <a:prstGeom prst="rect">
            <a:avLst/>
          </a:prstGeom>
        </p:spPr>
        <p:txBody>
          <a:bodyPr/>
          <a:lstStyle>
            <a:lvl1pPr>
              <a:defRPr sz="1800"/>
            </a:lvl1pPr>
          </a:lstStyle>
          <a:p>
            <a:r>
              <a:rPr lang="sv-SE" dirty="0"/>
              <a:t>Klicka på Infoga… Bilder i verktygsfälten ovan för att lägga en bakgrundsbild</a:t>
            </a:r>
          </a:p>
        </p:txBody>
      </p:sp>
    </p:spTree>
    <p:extLst>
      <p:ext uri="{BB962C8B-B14F-4D97-AF65-F5344CB8AC3E}">
        <p14:creationId xmlns:p14="http://schemas.microsoft.com/office/powerpoint/2010/main" val="495902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EF6B3337-3AFC-4563-A43B-1ADEF163D394}" type="datetime1">
              <a:rPr lang="sv-SE" smtClean="0"/>
              <a:t>2024-05-02</a:t>
            </a:fld>
            <a:endParaRPr lang="sv-SE"/>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22E3204D-FA5D-46B4-897E-D58F0A12A101}" type="slidenum">
              <a:rPr lang="sv-SE" smtClean="0"/>
              <a:pPr/>
              <a:t>‹#›</a:t>
            </a:fld>
            <a:endParaRPr lang="sv-SE"/>
          </a:p>
        </p:txBody>
      </p:sp>
    </p:spTree>
    <p:extLst>
      <p:ext uri="{BB962C8B-B14F-4D97-AF65-F5344CB8AC3E}">
        <p14:creationId xmlns:p14="http://schemas.microsoft.com/office/powerpoint/2010/main" val="269616701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userDrawn="1">
  <p:cSld name="2_B2 - Första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853851"/>
            <a:ext cx="7315200" cy="668792"/>
          </a:xfrm>
          <a:prstGeom prst="rect">
            <a:avLst/>
          </a:prstGeom>
        </p:spPr>
        <p:txBody>
          <a:bodyPr anchor="ctr" anchorCtr="0">
            <a:normAutofit/>
          </a:bodyPr>
          <a:lstStyle>
            <a:lvl1pPr algn="l">
              <a:defRPr sz="4000" b="1">
                <a:solidFill>
                  <a:schemeClr val="bg1"/>
                </a:solidFill>
                <a:latin typeface="Corbel" panose="020B0503020204020204" pitchFamily="34" charset="0"/>
                <a:ea typeface="Corbel" panose="020B0503020204020204" pitchFamily="34" charset="0"/>
                <a:cs typeface="Arial" charset="0"/>
              </a:defRPr>
            </a:lvl1pPr>
          </a:lstStyle>
          <a:p>
            <a:pPr lvl="0"/>
            <a:r>
              <a:rPr lang="sv-SE" dirty="0"/>
              <a:t>Rubrik på </a:t>
            </a:r>
            <a:r>
              <a:rPr lang="sv-SE" noProof="0" dirty="0"/>
              <a:t>presentationen</a:t>
            </a:r>
          </a:p>
        </p:txBody>
      </p:sp>
      <p:sp>
        <p:nvSpPr>
          <p:cNvPr id="3" name="Subtitle 2"/>
          <p:cNvSpPr>
            <a:spLocks noGrp="1"/>
          </p:cNvSpPr>
          <p:nvPr>
            <p:ph type="subTitle" idx="1" hasCustomPrompt="1"/>
          </p:nvPr>
        </p:nvSpPr>
        <p:spPr>
          <a:xfrm>
            <a:off x="1143005" y="1575136"/>
            <a:ext cx="3573379" cy="279633"/>
          </a:xfrm>
          <a:prstGeom prst="rect">
            <a:avLst/>
          </a:prstGeom>
        </p:spPr>
        <p:txBody>
          <a:bodyPr/>
          <a:lstStyle>
            <a:lvl1pPr marL="0" indent="0" algn="l">
              <a:buNone/>
              <a:defRPr sz="140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Förnamn</a:t>
            </a:r>
            <a:r>
              <a:rPr lang="en-US" dirty="0"/>
              <a:t> </a:t>
            </a:r>
            <a:r>
              <a:rPr lang="en-US" dirty="0" err="1"/>
              <a:t>Efternamn</a:t>
            </a:r>
            <a:r>
              <a:rPr lang="en-US" dirty="0"/>
              <a:t>, Datum</a:t>
            </a:r>
          </a:p>
        </p:txBody>
      </p:sp>
      <p:pic>
        <p:nvPicPr>
          <p:cNvPr id="4" name="Bildobjekt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43675" y="5689600"/>
            <a:ext cx="1943100" cy="514485"/>
          </a:xfrm>
          <a:prstGeom prst="rect">
            <a:avLst/>
          </a:prstGeom>
        </p:spPr>
      </p:pic>
    </p:spTree>
    <p:extLst>
      <p:ext uri="{BB962C8B-B14F-4D97-AF65-F5344CB8AC3E}">
        <p14:creationId xmlns:p14="http://schemas.microsoft.com/office/powerpoint/2010/main" val="385955190"/>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2 - En kolumn text och en 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1550" y="987533"/>
            <a:ext cx="4206586" cy="680695"/>
          </a:xfrm>
          <a:prstGeom prst="rect">
            <a:avLst/>
          </a:prstGeom>
        </p:spPr>
        <p:txBody>
          <a:bodyPr/>
          <a:lstStyle>
            <a:lvl1pPr>
              <a:defRPr sz="2400" b="1" i="0" baseline="0">
                <a:latin typeface="Corbel" panose="020B0503020204020204" pitchFamily="34" charset="0"/>
              </a:defRPr>
            </a:lvl1pPr>
          </a:lstStyle>
          <a:p>
            <a:r>
              <a:rPr lang="en-US" dirty="0" err="1"/>
              <a:t>Klicka</a:t>
            </a:r>
            <a:r>
              <a:rPr lang="en-US" dirty="0"/>
              <a:t> </a:t>
            </a:r>
            <a:r>
              <a:rPr lang="en-US" dirty="0" err="1"/>
              <a:t>för</a:t>
            </a:r>
            <a:r>
              <a:rPr lang="en-US" dirty="0"/>
              <a:t> </a:t>
            </a:r>
            <a:r>
              <a:rPr lang="en-US" dirty="0" err="1"/>
              <a:t>att</a:t>
            </a:r>
            <a:r>
              <a:rPr lang="en-US" dirty="0"/>
              <a:t> </a:t>
            </a:r>
            <a:r>
              <a:rPr lang="en-US" dirty="0" err="1"/>
              <a:t>lägga</a:t>
            </a:r>
            <a:r>
              <a:rPr lang="en-US" dirty="0"/>
              <a:t> till </a:t>
            </a:r>
            <a:r>
              <a:rPr lang="en-US" dirty="0" err="1"/>
              <a:t>rubrik</a:t>
            </a:r>
            <a:endParaRPr lang="en-US" dirty="0"/>
          </a:p>
        </p:txBody>
      </p:sp>
      <p:sp>
        <p:nvSpPr>
          <p:cNvPr id="3" name="Content Placeholder 2"/>
          <p:cNvSpPr>
            <a:spLocks noGrp="1"/>
          </p:cNvSpPr>
          <p:nvPr>
            <p:ph idx="1" hasCustomPrompt="1"/>
          </p:nvPr>
        </p:nvSpPr>
        <p:spPr>
          <a:xfrm>
            <a:off x="971550" y="1668226"/>
            <a:ext cx="4206586" cy="3590476"/>
          </a:xfrm>
          <a:prstGeom prst="rect">
            <a:avLst/>
          </a:prstGeom>
        </p:spPr>
        <p:txBody>
          <a:bodyPr/>
          <a:lstStyle>
            <a:lvl1pPr>
              <a:lnSpc>
                <a:spcPct val="110000"/>
              </a:lnSpc>
              <a:defRPr sz="2000" b="0" i="0">
                <a:solidFill>
                  <a:schemeClr val="tx1"/>
                </a:solidFill>
                <a:latin typeface="Corbel" panose="020B0503020204020204" pitchFamily="34" charset="0"/>
              </a:defRPr>
            </a:lvl1pPr>
            <a:lvl2pPr marL="490538" indent="-217488">
              <a:lnSpc>
                <a:spcPct val="110000"/>
              </a:lnSpc>
              <a:spcBef>
                <a:spcPts val="600"/>
              </a:spcBef>
              <a:buSzPct val="80000"/>
              <a:buFont typeface="Corbel" panose="020B0503020204020204" pitchFamily="34" charset="0"/>
              <a:buChar char="•"/>
              <a:tabLst/>
              <a:defRPr sz="1800" b="0" i="0">
                <a:solidFill>
                  <a:schemeClr val="tx1"/>
                </a:solidFill>
                <a:latin typeface="Corbel" panose="020B0503020204020204" pitchFamily="34" charset="0"/>
              </a:defRPr>
            </a:lvl2pPr>
            <a:lvl3pPr marL="763588" indent="-217488">
              <a:lnSpc>
                <a:spcPct val="110000"/>
              </a:lnSpc>
              <a:spcBef>
                <a:spcPts val="600"/>
              </a:spcBef>
              <a:tabLst/>
              <a:defRPr sz="1600" b="0" i="0">
                <a:solidFill>
                  <a:schemeClr val="tx1"/>
                </a:solidFill>
                <a:latin typeface="Corbel" panose="020B0503020204020204" pitchFamily="34" charset="0"/>
              </a:defRPr>
            </a:lvl3pPr>
            <a:lvl4pPr marL="982663" indent="-177800">
              <a:lnSpc>
                <a:spcPct val="110000"/>
              </a:lnSpc>
              <a:spcBef>
                <a:spcPts val="600"/>
              </a:spcBef>
              <a:tabLst/>
              <a:defRPr sz="1600" b="0" i="0" baseline="0">
                <a:solidFill>
                  <a:schemeClr val="tx1"/>
                </a:solidFill>
                <a:latin typeface="Corbel" panose="020B0503020204020204" pitchFamily="34" charset="0"/>
              </a:defRPr>
            </a:lvl4pPr>
            <a:lvl5pPr marL="1200150" indent="-176213">
              <a:lnSpc>
                <a:spcPct val="110000"/>
              </a:lnSpc>
              <a:spcBef>
                <a:spcPts val="600"/>
              </a:spcBef>
              <a:tabLst/>
              <a:defRPr sz="1600" b="0" i="0">
                <a:solidFill>
                  <a:schemeClr val="tx1"/>
                </a:solidFill>
                <a:latin typeface="Corbel" panose="020B0503020204020204" pitchFamily="34" charset="0"/>
              </a:defRPr>
            </a:lvl5pPr>
          </a:lstStyle>
          <a:p>
            <a:pPr lvl="0"/>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lvl="1"/>
            <a:r>
              <a:rPr lang="en-US" dirty="0" err="1"/>
              <a:t>Andra</a:t>
            </a:r>
            <a:r>
              <a:rPr lang="en-US" dirty="0"/>
              <a:t> </a:t>
            </a:r>
            <a:r>
              <a:rPr lang="en-US" dirty="0" err="1"/>
              <a:t>nivån</a:t>
            </a:r>
            <a:endParaRPr lang="en-US" dirty="0"/>
          </a:p>
          <a:p>
            <a:pPr lvl="2"/>
            <a:r>
              <a:rPr lang="en-US" dirty="0" err="1"/>
              <a:t>Tredje</a:t>
            </a:r>
            <a:r>
              <a:rPr lang="en-US" dirty="0"/>
              <a:t> </a:t>
            </a:r>
            <a:r>
              <a:rPr lang="en-US" dirty="0" err="1"/>
              <a:t>nivån</a:t>
            </a:r>
            <a:endParaRPr lang="en-US" dirty="0"/>
          </a:p>
          <a:p>
            <a:pPr lvl="3"/>
            <a:r>
              <a:rPr lang="en-US" dirty="0" err="1"/>
              <a:t>Fjärde</a:t>
            </a:r>
            <a:r>
              <a:rPr lang="en-US" dirty="0"/>
              <a:t> </a:t>
            </a:r>
            <a:r>
              <a:rPr lang="en-US" dirty="0" err="1"/>
              <a:t>nivån</a:t>
            </a:r>
            <a:endParaRPr lang="en-US" dirty="0"/>
          </a:p>
          <a:p>
            <a:pPr lvl="4"/>
            <a:r>
              <a:rPr lang="en-US" dirty="0" err="1"/>
              <a:t>Femte</a:t>
            </a:r>
            <a:r>
              <a:rPr lang="en-US" dirty="0"/>
              <a:t> </a:t>
            </a:r>
            <a:r>
              <a:rPr lang="en-US" dirty="0" err="1"/>
              <a:t>nivån</a:t>
            </a:r>
            <a:endParaRPr lang="en-US" dirty="0"/>
          </a:p>
        </p:txBody>
      </p:sp>
      <p:sp>
        <p:nvSpPr>
          <p:cNvPr id="11" name="Platshållare för bild 8"/>
          <p:cNvSpPr>
            <a:spLocks noGrp="1"/>
          </p:cNvSpPr>
          <p:nvPr>
            <p:ph type="pic" sz="quarter" idx="13" hasCustomPrompt="1"/>
          </p:nvPr>
        </p:nvSpPr>
        <p:spPr>
          <a:xfrm>
            <a:off x="5364202" y="987532"/>
            <a:ext cx="2808248" cy="4271171"/>
          </a:xfrm>
          <a:prstGeom prst="rect">
            <a:avLst/>
          </a:prstGeom>
        </p:spPr>
        <p:txBody>
          <a:bodyPr vert="horz" anchor="ctr"/>
          <a:lstStyle>
            <a:lvl1pPr marL="0" indent="0" algn="ctr">
              <a:buNone/>
              <a:defRPr sz="1800" baseline="0">
                <a:latin typeface="Corbel" panose="020B0503020204020204" pitchFamily="34" charset="0"/>
                <a:ea typeface="Corbel" panose="020B0503020204020204" pitchFamily="34" charset="0"/>
                <a:cs typeface="Arial" charset="0"/>
              </a:defRPr>
            </a:lvl1pPr>
          </a:lstStyle>
          <a:p>
            <a:r>
              <a:rPr lang="sv-SE" dirty="0"/>
              <a:t>Klicka på ikonen för att lägga till en bild.</a:t>
            </a:r>
          </a:p>
        </p:txBody>
      </p:sp>
      <p:sp>
        <p:nvSpPr>
          <p:cNvPr id="6" name="Subtitle 2">
            <a:extLst>
              <a:ext uri="{FF2B5EF4-FFF2-40B4-BE49-F238E27FC236}">
                <a16:creationId xmlns:a16="http://schemas.microsoft.com/office/drawing/2014/main" id="{FE0CFD9D-EB04-4799-B7FA-CDA5A1CE6EA5}"/>
              </a:ext>
            </a:extLst>
          </p:cNvPr>
          <p:cNvSpPr>
            <a:spLocks noGrp="1"/>
          </p:cNvSpPr>
          <p:nvPr>
            <p:ph type="subTitle" idx="10" hasCustomPrompt="1"/>
          </p:nvPr>
        </p:nvSpPr>
        <p:spPr>
          <a:xfrm>
            <a:off x="205816" y="6313293"/>
            <a:ext cx="3573379" cy="279633"/>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1527099920"/>
      </p:ext>
    </p:extLst>
  </p:cSld>
  <p:clrMapOvr>
    <a:masterClrMapping/>
  </p:clrMapOvr>
  <p:extLst>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_B2 - En kolumn text och en 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1550" y="987533"/>
            <a:ext cx="4206586" cy="680695"/>
          </a:xfrm>
          <a:prstGeom prst="rect">
            <a:avLst/>
          </a:prstGeom>
        </p:spPr>
        <p:txBody>
          <a:bodyPr/>
          <a:lstStyle>
            <a:lvl1pPr>
              <a:defRPr sz="2400" b="1" i="0" baseline="0">
                <a:latin typeface="Corbel" panose="020B0503020204020204" pitchFamily="34" charset="0"/>
              </a:defRPr>
            </a:lvl1pPr>
          </a:lstStyle>
          <a:p>
            <a:r>
              <a:rPr lang="en-US" dirty="0" err="1"/>
              <a:t>Klicka</a:t>
            </a:r>
            <a:r>
              <a:rPr lang="en-US" dirty="0"/>
              <a:t> </a:t>
            </a:r>
            <a:r>
              <a:rPr lang="en-US" dirty="0" err="1"/>
              <a:t>för</a:t>
            </a:r>
            <a:r>
              <a:rPr lang="en-US" dirty="0"/>
              <a:t> </a:t>
            </a:r>
            <a:r>
              <a:rPr lang="en-US" dirty="0" err="1"/>
              <a:t>att</a:t>
            </a:r>
            <a:r>
              <a:rPr lang="en-US" dirty="0"/>
              <a:t> </a:t>
            </a:r>
            <a:r>
              <a:rPr lang="en-US" dirty="0" err="1"/>
              <a:t>lägga</a:t>
            </a:r>
            <a:r>
              <a:rPr lang="en-US" dirty="0"/>
              <a:t> till </a:t>
            </a:r>
            <a:r>
              <a:rPr lang="en-US" dirty="0" err="1"/>
              <a:t>rubrik</a:t>
            </a:r>
            <a:endParaRPr lang="en-US" dirty="0"/>
          </a:p>
        </p:txBody>
      </p:sp>
      <p:sp>
        <p:nvSpPr>
          <p:cNvPr id="3" name="Content Placeholder 2"/>
          <p:cNvSpPr>
            <a:spLocks noGrp="1"/>
          </p:cNvSpPr>
          <p:nvPr>
            <p:ph idx="1" hasCustomPrompt="1"/>
          </p:nvPr>
        </p:nvSpPr>
        <p:spPr>
          <a:xfrm>
            <a:off x="971550" y="1668226"/>
            <a:ext cx="4206586" cy="3590476"/>
          </a:xfrm>
          <a:prstGeom prst="rect">
            <a:avLst/>
          </a:prstGeom>
        </p:spPr>
        <p:txBody>
          <a:bodyPr/>
          <a:lstStyle>
            <a:lvl1pPr>
              <a:lnSpc>
                <a:spcPct val="110000"/>
              </a:lnSpc>
              <a:defRPr sz="2000" b="0" i="0">
                <a:solidFill>
                  <a:schemeClr val="tx1"/>
                </a:solidFill>
                <a:latin typeface="Corbel" panose="020B0503020204020204" pitchFamily="34" charset="0"/>
              </a:defRPr>
            </a:lvl1pPr>
            <a:lvl2pPr marL="490538" indent="-217488">
              <a:lnSpc>
                <a:spcPct val="110000"/>
              </a:lnSpc>
              <a:spcBef>
                <a:spcPts val="600"/>
              </a:spcBef>
              <a:buSzPct val="80000"/>
              <a:buFont typeface="Corbel" panose="020B0503020204020204" pitchFamily="34" charset="0"/>
              <a:buChar char="•"/>
              <a:tabLst/>
              <a:defRPr sz="1800" b="0" i="0">
                <a:solidFill>
                  <a:schemeClr val="tx1"/>
                </a:solidFill>
                <a:latin typeface="Corbel" panose="020B0503020204020204" pitchFamily="34" charset="0"/>
              </a:defRPr>
            </a:lvl2pPr>
            <a:lvl3pPr marL="763588" indent="-217488">
              <a:lnSpc>
                <a:spcPct val="110000"/>
              </a:lnSpc>
              <a:spcBef>
                <a:spcPts val="600"/>
              </a:spcBef>
              <a:tabLst/>
              <a:defRPr sz="1600" b="0" i="0">
                <a:solidFill>
                  <a:schemeClr val="tx1"/>
                </a:solidFill>
                <a:latin typeface="Corbel" panose="020B0503020204020204" pitchFamily="34" charset="0"/>
              </a:defRPr>
            </a:lvl3pPr>
            <a:lvl4pPr marL="982663" indent="-177800">
              <a:lnSpc>
                <a:spcPct val="110000"/>
              </a:lnSpc>
              <a:spcBef>
                <a:spcPts val="600"/>
              </a:spcBef>
              <a:tabLst/>
              <a:defRPr sz="1600" b="0" i="0" baseline="0">
                <a:solidFill>
                  <a:schemeClr val="tx1"/>
                </a:solidFill>
                <a:latin typeface="Corbel" panose="020B0503020204020204" pitchFamily="34" charset="0"/>
              </a:defRPr>
            </a:lvl4pPr>
            <a:lvl5pPr marL="1200150" indent="-176213">
              <a:lnSpc>
                <a:spcPct val="110000"/>
              </a:lnSpc>
              <a:spcBef>
                <a:spcPts val="600"/>
              </a:spcBef>
              <a:tabLst/>
              <a:defRPr sz="1600" b="0" i="0">
                <a:solidFill>
                  <a:schemeClr val="tx1"/>
                </a:solidFill>
                <a:latin typeface="Corbel" panose="020B0503020204020204" pitchFamily="34" charset="0"/>
              </a:defRPr>
            </a:lvl5pPr>
          </a:lstStyle>
          <a:p>
            <a:pPr lvl="0"/>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lvl="1"/>
            <a:r>
              <a:rPr lang="en-US" dirty="0" err="1"/>
              <a:t>Andra</a:t>
            </a:r>
            <a:r>
              <a:rPr lang="en-US" dirty="0"/>
              <a:t> </a:t>
            </a:r>
            <a:r>
              <a:rPr lang="en-US" dirty="0" err="1"/>
              <a:t>nivån</a:t>
            </a:r>
            <a:endParaRPr lang="en-US" dirty="0"/>
          </a:p>
          <a:p>
            <a:pPr lvl="2"/>
            <a:r>
              <a:rPr lang="en-US" dirty="0" err="1"/>
              <a:t>Tredje</a:t>
            </a:r>
            <a:r>
              <a:rPr lang="en-US" dirty="0"/>
              <a:t> </a:t>
            </a:r>
            <a:r>
              <a:rPr lang="en-US" dirty="0" err="1"/>
              <a:t>nivån</a:t>
            </a:r>
            <a:endParaRPr lang="en-US" dirty="0"/>
          </a:p>
          <a:p>
            <a:pPr lvl="3"/>
            <a:r>
              <a:rPr lang="en-US" dirty="0" err="1"/>
              <a:t>Fjärde</a:t>
            </a:r>
            <a:r>
              <a:rPr lang="en-US" dirty="0"/>
              <a:t> </a:t>
            </a:r>
            <a:r>
              <a:rPr lang="en-US" dirty="0" err="1"/>
              <a:t>nivån</a:t>
            </a:r>
            <a:endParaRPr lang="en-US" dirty="0"/>
          </a:p>
          <a:p>
            <a:pPr lvl="4"/>
            <a:r>
              <a:rPr lang="en-US" dirty="0" err="1"/>
              <a:t>Femte</a:t>
            </a:r>
            <a:r>
              <a:rPr lang="en-US" dirty="0"/>
              <a:t> </a:t>
            </a:r>
            <a:r>
              <a:rPr lang="en-US" dirty="0" err="1"/>
              <a:t>nivån</a:t>
            </a:r>
            <a:endParaRPr lang="en-US" dirty="0"/>
          </a:p>
        </p:txBody>
      </p:sp>
      <p:sp>
        <p:nvSpPr>
          <p:cNvPr id="11" name="Platshållare för bild 8"/>
          <p:cNvSpPr>
            <a:spLocks noGrp="1"/>
          </p:cNvSpPr>
          <p:nvPr>
            <p:ph type="pic" sz="quarter" idx="13" hasCustomPrompt="1"/>
          </p:nvPr>
        </p:nvSpPr>
        <p:spPr>
          <a:xfrm>
            <a:off x="5364202" y="987532"/>
            <a:ext cx="2808248" cy="4271171"/>
          </a:xfrm>
          <a:prstGeom prst="rect">
            <a:avLst/>
          </a:prstGeom>
        </p:spPr>
        <p:txBody>
          <a:bodyPr vert="horz" anchor="ctr"/>
          <a:lstStyle>
            <a:lvl1pPr marL="0" indent="0" algn="ctr">
              <a:buNone/>
              <a:defRPr sz="1800" baseline="0">
                <a:latin typeface="Corbel" panose="020B0503020204020204" pitchFamily="34" charset="0"/>
                <a:ea typeface="Corbel" panose="020B0503020204020204" pitchFamily="34" charset="0"/>
                <a:cs typeface="Arial" charset="0"/>
              </a:defRPr>
            </a:lvl1pPr>
          </a:lstStyle>
          <a:p>
            <a:r>
              <a:rPr lang="sv-SE" dirty="0"/>
              <a:t>Klicka på ikonen för att lägga till en bild.</a:t>
            </a:r>
          </a:p>
        </p:txBody>
      </p:sp>
      <p:sp>
        <p:nvSpPr>
          <p:cNvPr id="6" name="Subtitle 2">
            <a:extLst>
              <a:ext uri="{FF2B5EF4-FFF2-40B4-BE49-F238E27FC236}">
                <a16:creationId xmlns:a16="http://schemas.microsoft.com/office/drawing/2014/main" id="{FE0CFD9D-EB04-4799-B7FA-CDA5A1CE6EA5}"/>
              </a:ext>
            </a:extLst>
          </p:cNvPr>
          <p:cNvSpPr>
            <a:spLocks noGrp="1"/>
          </p:cNvSpPr>
          <p:nvPr>
            <p:ph type="subTitle" idx="10" hasCustomPrompt="1"/>
          </p:nvPr>
        </p:nvSpPr>
        <p:spPr>
          <a:xfrm>
            <a:off x="205816" y="6313293"/>
            <a:ext cx="3573379" cy="279633"/>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292550327"/>
      </p:ext>
    </p:extLst>
  </p:cSld>
  <p:clrMapOvr>
    <a:masterClrMapping/>
  </p:clrMapOvr>
  <p:extLst>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userDrawn="1">
  <p:cSld name="3_B2 - Första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853851"/>
            <a:ext cx="7315200" cy="668792"/>
          </a:xfrm>
          <a:prstGeom prst="rect">
            <a:avLst/>
          </a:prstGeom>
        </p:spPr>
        <p:txBody>
          <a:bodyPr anchor="ctr" anchorCtr="0">
            <a:normAutofit/>
          </a:bodyPr>
          <a:lstStyle>
            <a:lvl1pPr algn="l">
              <a:defRPr sz="4000" b="1">
                <a:solidFill>
                  <a:schemeClr val="bg1"/>
                </a:solidFill>
                <a:latin typeface="Corbel" panose="020B0503020204020204" pitchFamily="34" charset="0"/>
                <a:ea typeface="Corbel" panose="020B0503020204020204" pitchFamily="34" charset="0"/>
                <a:cs typeface="Arial" charset="0"/>
              </a:defRPr>
            </a:lvl1pPr>
          </a:lstStyle>
          <a:p>
            <a:pPr lvl="0"/>
            <a:r>
              <a:rPr lang="sv-SE" dirty="0"/>
              <a:t>Rubrik på </a:t>
            </a:r>
            <a:r>
              <a:rPr lang="sv-SE" noProof="0" dirty="0"/>
              <a:t>presentationen</a:t>
            </a:r>
          </a:p>
        </p:txBody>
      </p:sp>
      <p:sp>
        <p:nvSpPr>
          <p:cNvPr id="3" name="Subtitle 2"/>
          <p:cNvSpPr>
            <a:spLocks noGrp="1"/>
          </p:cNvSpPr>
          <p:nvPr>
            <p:ph type="subTitle" idx="1" hasCustomPrompt="1"/>
          </p:nvPr>
        </p:nvSpPr>
        <p:spPr>
          <a:xfrm>
            <a:off x="1143005" y="1575136"/>
            <a:ext cx="3573379" cy="279633"/>
          </a:xfrm>
          <a:prstGeom prst="rect">
            <a:avLst/>
          </a:prstGeom>
        </p:spPr>
        <p:txBody>
          <a:bodyPr/>
          <a:lstStyle>
            <a:lvl1pPr marL="0" indent="0" algn="l">
              <a:buNone/>
              <a:defRPr sz="140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Förnamn</a:t>
            </a:r>
            <a:r>
              <a:rPr lang="en-US" dirty="0"/>
              <a:t> </a:t>
            </a:r>
            <a:r>
              <a:rPr lang="en-US" dirty="0" err="1"/>
              <a:t>Efternamn</a:t>
            </a:r>
            <a:r>
              <a:rPr lang="en-US" dirty="0"/>
              <a:t>, Datum</a:t>
            </a:r>
          </a:p>
        </p:txBody>
      </p:sp>
      <p:pic>
        <p:nvPicPr>
          <p:cNvPr id="4" name="Bildobjekt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43675" y="5689600"/>
            <a:ext cx="1943100" cy="514485"/>
          </a:xfrm>
          <a:prstGeom prst="rect">
            <a:avLst/>
          </a:prstGeom>
        </p:spPr>
      </p:pic>
    </p:spTree>
    <p:extLst>
      <p:ext uri="{BB962C8B-B14F-4D97-AF65-F5344CB8AC3E}">
        <p14:creationId xmlns:p14="http://schemas.microsoft.com/office/powerpoint/2010/main" val="740335762"/>
      </p:ext>
    </p:extLst>
  </p:cSld>
  <p:clrMapOvr>
    <a:masterClrMapping/>
  </p:clrMapOvr>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userDrawn="1">
  <p:cSld name="4_B2 - Första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853851"/>
            <a:ext cx="7315200" cy="668792"/>
          </a:xfrm>
          <a:prstGeom prst="rect">
            <a:avLst/>
          </a:prstGeom>
        </p:spPr>
        <p:txBody>
          <a:bodyPr anchor="ctr" anchorCtr="0">
            <a:normAutofit/>
          </a:bodyPr>
          <a:lstStyle>
            <a:lvl1pPr algn="l">
              <a:defRPr sz="4000" b="1">
                <a:solidFill>
                  <a:schemeClr val="bg1"/>
                </a:solidFill>
                <a:latin typeface="Corbel" panose="020B0503020204020204" pitchFamily="34" charset="0"/>
                <a:ea typeface="Corbel" panose="020B0503020204020204" pitchFamily="34" charset="0"/>
                <a:cs typeface="Arial" charset="0"/>
              </a:defRPr>
            </a:lvl1pPr>
          </a:lstStyle>
          <a:p>
            <a:pPr lvl="0"/>
            <a:r>
              <a:rPr lang="sv-SE" dirty="0"/>
              <a:t>Rubrik på </a:t>
            </a:r>
            <a:r>
              <a:rPr lang="sv-SE" noProof="0" dirty="0"/>
              <a:t>presentationen</a:t>
            </a:r>
          </a:p>
        </p:txBody>
      </p:sp>
      <p:sp>
        <p:nvSpPr>
          <p:cNvPr id="3" name="Subtitle 2"/>
          <p:cNvSpPr>
            <a:spLocks noGrp="1"/>
          </p:cNvSpPr>
          <p:nvPr>
            <p:ph type="subTitle" idx="1" hasCustomPrompt="1"/>
          </p:nvPr>
        </p:nvSpPr>
        <p:spPr>
          <a:xfrm>
            <a:off x="1143005" y="1575136"/>
            <a:ext cx="3573379" cy="279633"/>
          </a:xfrm>
          <a:prstGeom prst="rect">
            <a:avLst/>
          </a:prstGeom>
        </p:spPr>
        <p:txBody>
          <a:bodyPr/>
          <a:lstStyle>
            <a:lvl1pPr marL="0" indent="0" algn="l">
              <a:buNone/>
              <a:defRPr sz="140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Förnamn</a:t>
            </a:r>
            <a:r>
              <a:rPr lang="en-US" dirty="0"/>
              <a:t> </a:t>
            </a:r>
            <a:r>
              <a:rPr lang="en-US" dirty="0" err="1"/>
              <a:t>Efternamn</a:t>
            </a:r>
            <a:r>
              <a:rPr lang="en-US" dirty="0"/>
              <a:t>, Datum</a:t>
            </a:r>
          </a:p>
        </p:txBody>
      </p:sp>
      <p:pic>
        <p:nvPicPr>
          <p:cNvPr id="4" name="Bildobjekt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43675" y="5689600"/>
            <a:ext cx="1943100" cy="514485"/>
          </a:xfrm>
          <a:prstGeom prst="rect">
            <a:avLst/>
          </a:prstGeom>
        </p:spPr>
      </p:pic>
    </p:spTree>
    <p:extLst>
      <p:ext uri="{BB962C8B-B14F-4D97-AF65-F5344CB8AC3E}">
        <p14:creationId xmlns:p14="http://schemas.microsoft.com/office/powerpoint/2010/main" val="3402127082"/>
      </p:ext>
    </p:extLst>
  </p:cSld>
  <p:clrMapOvr>
    <a:masterClrMapping/>
  </p:clrMapOvr>
  <p:extLst>
    <p:ext uri="{DCECCB84-F9BA-43D5-87BE-67443E8EF086}">
      <p15:sldGuideLst xmlns:p15="http://schemas.microsoft.com/office/powerpoint/2012/main"/>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3_B2 - En kolumn text och en 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1550" y="987533"/>
            <a:ext cx="4206586" cy="680695"/>
          </a:xfrm>
          <a:prstGeom prst="rect">
            <a:avLst/>
          </a:prstGeom>
        </p:spPr>
        <p:txBody>
          <a:bodyPr/>
          <a:lstStyle>
            <a:lvl1pPr>
              <a:defRPr sz="2400" b="1" i="0" baseline="0">
                <a:latin typeface="Corbel" panose="020B0503020204020204" pitchFamily="34" charset="0"/>
              </a:defRPr>
            </a:lvl1pPr>
          </a:lstStyle>
          <a:p>
            <a:r>
              <a:rPr lang="en-US" dirty="0" err="1"/>
              <a:t>Klicka</a:t>
            </a:r>
            <a:r>
              <a:rPr lang="en-US" dirty="0"/>
              <a:t> </a:t>
            </a:r>
            <a:r>
              <a:rPr lang="en-US" dirty="0" err="1"/>
              <a:t>för</a:t>
            </a:r>
            <a:r>
              <a:rPr lang="en-US" dirty="0"/>
              <a:t> </a:t>
            </a:r>
            <a:r>
              <a:rPr lang="en-US" dirty="0" err="1"/>
              <a:t>att</a:t>
            </a:r>
            <a:r>
              <a:rPr lang="en-US" dirty="0"/>
              <a:t> </a:t>
            </a:r>
            <a:r>
              <a:rPr lang="en-US" dirty="0" err="1"/>
              <a:t>lägga</a:t>
            </a:r>
            <a:r>
              <a:rPr lang="en-US" dirty="0"/>
              <a:t> till </a:t>
            </a:r>
            <a:r>
              <a:rPr lang="en-US" dirty="0" err="1"/>
              <a:t>rubrik</a:t>
            </a:r>
            <a:endParaRPr lang="en-US" dirty="0"/>
          </a:p>
        </p:txBody>
      </p:sp>
      <p:sp>
        <p:nvSpPr>
          <p:cNvPr id="3" name="Content Placeholder 2"/>
          <p:cNvSpPr>
            <a:spLocks noGrp="1"/>
          </p:cNvSpPr>
          <p:nvPr>
            <p:ph idx="1" hasCustomPrompt="1"/>
          </p:nvPr>
        </p:nvSpPr>
        <p:spPr>
          <a:xfrm>
            <a:off x="971550" y="1668226"/>
            <a:ext cx="4206586" cy="3590476"/>
          </a:xfrm>
          <a:prstGeom prst="rect">
            <a:avLst/>
          </a:prstGeom>
        </p:spPr>
        <p:txBody>
          <a:bodyPr/>
          <a:lstStyle>
            <a:lvl1pPr>
              <a:lnSpc>
                <a:spcPct val="110000"/>
              </a:lnSpc>
              <a:defRPr sz="2000" b="0" i="0">
                <a:solidFill>
                  <a:schemeClr val="tx1"/>
                </a:solidFill>
                <a:latin typeface="Corbel" panose="020B0503020204020204" pitchFamily="34" charset="0"/>
              </a:defRPr>
            </a:lvl1pPr>
            <a:lvl2pPr marL="490538" indent="-217488">
              <a:lnSpc>
                <a:spcPct val="110000"/>
              </a:lnSpc>
              <a:spcBef>
                <a:spcPts val="600"/>
              </a:spcBef>
              <a:buSzPct val="80000"/>
              <a:buFont typeface="Corbel" panose="020B0503020204020204" pitchFamily="34" charset="0"/>
              <a:buChar char="•"/>
              <a:tabLst/>
              <a:defRPr sz="1800" b="0" i="0">
                <a:solidFill>
                  <a:schemeClr val="tx1"/>
                </a:solidFill>
                <a:latin typeface="Corbel" panose="020B0503020204020204" pitchFamily="34" charset="0"/>
              </a:defRPr>
            </a:lvl2pPr>
            <a:lvl3pPr marL="763588" indent="-217488">
              <a:lnSpc>
                <a:spcPct val="110000"/>
              </a:lnSpc>
              <a:spcBef>
                <a:spcPts val="600"/>
              </a:spcBef>
              <a:tabLst/>
              <a:defRPr sz="1600" b="0" i="0">
                <a:solidFill>
                  <a:schemeClr val="tx1"/>
                </a:solidFill>
                <a:latin typeface="Corbel" panose="020B0503020204020204" pitchFamily="34" charset="0"/>
              </a:defRPr>
            </a:lvl3pPr>
            <a:lvl4pPr marL="982663" indent="-177800">
              <a:lnSpc>
                <a:spcPct val="110000"/>
              </a:lnSpc>
              <a:spcBef>
                <a:spcPts val="600"/>
              </a:spcBef>
              <a:tabLst/>
              <a:defRPr sz="1600" b="0" i="0" baseline="0">
                <a:solidFill>
                  <a:schemeClr val="tx1"/>
                </a:solidFill>
                <a:latin typeface="Corbel" panose="020B0503020204020204" pitchFamily="34" charset="0"/>
              </a:defRPr>
            </a:lvl4pPr>
            <a:lvl5pPr marL="1200150" indent="-176213">
              <a:lnSpc>
                <a:spcPct val="110000"/>
              </a:lnSpc>
              <a:spcBef>
                <a:spcPts val="600"/>
              </a:spcBef>
              <a:tabLst/>
              <a:defRPr sz="1600" b="0" i="0">
                <a:solidFill>
                  <a:schemeClr val="tx1"/>
                </a:solidFill>
                <a:latin typeface="Corbel" panose="020B0503020204020204" pitchFamily="34" charset="0"/>
              </a:defRPr>
            </a:lvl5pPr>
          </a:lstStyle>
          <a:p>
            <a:pPr lvl="0"/>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lvl="1"/>
            <a:r>
              <a:rPr lang="en-US" dirty="0" err="1"/>
              <a:t>Andra</a:t>
            </a:r>
            <a:r>
              <a:rPr lang="en-US" dirty="0"/>
              <a:t> </a:t>
            </a:r>
            <a:r>
              <a:rPr lang="en-US" dirty="0" err="1"/>
              <a:t>nivån</a:t>
            </a:r>
            <a:endParaRPr lang="en-US" dirty="0"/>
          </a:p>
          <a:p>
            <a:pPr lvl="2"/>
            <a:r>
              <a:rPr lang="en-US" dirty="0" err="1"/>
              <a:t>Tredje</a:t>
            </a:r>
            <a:r>
              <a:rPr lang="en-US" dirty="0"/>
              <a:t> </a:t>
            </a:r>
            <a:r>
              <a:rPr lang="en-US" dirty="0" err="1"/>
              <a:t>nivån</a:t>
            </a:r>
            <a:endParaRPr lang="en-US" dirty="0"/>
          </a:p>
          <a:p>
            <a:pPr lvl="3"/>
            <a:r>
              <a:rPr lang="en-US" dirty="0" err="1"/>
              <a:t>Fjärde</a:t>
            </a:r>
            <a:r>
              <a:rPr lang="en-US" dirty="0"/>
              <a:t> </a:t>
            </a:r>
            <a:r>
              <a:rPr lang="en-US" dirty="0" err="1"/>
              <a:t>nivån</a:t>
            </a:r>
            <a:endParaRPr lang="en-US" dirty="0"/>
          </a:p>
          <a:p>
            <a:pPr lvl="4"/>
            <a:r>
              <a:rPr lang="en-US" dirty="0" err="1"/>
              <a:t>Femte</a:t>
            </a:r>
            <a:r>
              <a:rPr lang="en-US" dirty="0"/>
              <a:t> </a:t>
            </a:r>
            <a:r>
              <a:rPr lang="en-US" dirty="0" err="1"/>
              <a:t>nivån</a:t>
            </a:r>
            <a:endParaRPr lang="en-US" dirty="0"/>
          </a:p>
        </p:txBody>
      </p:sp>
      <p:sp>
        <p:nvSpPr>
          <p:cNvPr id="11" name="Platshållare för bild 8"/>
          <p:cNvSpPr>
            <a:spLocks noGrp="1"/>
          </p:cNvSpPr>
          <p:nvPr>
            <p:ph type="pic" sz="quarter" idx="13" hasCustomPrompt="1"/>
          </p:nvPr>
        </p:nvSpPr>
        <p:spPr>
          <a:xfrm>
            <a:off x="5364202" y="987532"/>
            <a:ext cx="2808248" cy="4271171"/>
          </a:xfrm>
          <a:prstGeom prst="rect">
            <a:avLst/>
          </a:prstGeom>
        </p:spPr>
        <p:txBody>
          <a:bodyPr vert="horz" anchor="ctr"/>
          <a:lstStyle>
            <a:lvl1pPr marL="0" indent="0" algn="ctr">
              <a:buNone/>
              <a:defRPr sz="1800" baseline="0">
                <a:latin typeface="Corbel" panose="020B0503020204020204" pitchFamily="34" charset="0"/>
                <a:ea typeface="Corbel" panose="020B0503020204020204" pitchFamily="34" charset="0"/>
                <a:cs typeface="Arial" charset="0"/>
              </a:defRPr>
            </a:lvl1pPr>
          </a:lstStyle>
          <a:p>
            <a:r>
              <a:rPr lang="sv-SE" dirty="0"/>
              <a:t>Klicka på ikonen för att lägga till en bild.</a:t>
            </a:r>
          </a:p>
        </p:txBody>
      </p:sp>
      <p:sp>
        <p:nvSpPr>
          <p:cNvPr id="6" name="Subtitle 2">
            <a:extLst>
              <a:ext uri="{FF2B5EF4-FFF2-40B4-BE49-F238E27FC236}">
                <a16:creationId xmlns:a16="http://schemas.microsoft.com/office/drawing/2014/main" id="{FE0CFD9D-EB04-4799-B7FA-CDA5A1CE6EA5}"/>
              </a:ext>
            </a:extLst>
          </p:cNvPr>
          <p:cNvSpPr>
            <a:spLocks noGrp="1"/>
          </p:cNvSpPr>
          <p:nvPr>
            <p:ph type="subTitle" idx="10" hasCustomPrompt="1"/>
          </p:nvPr>
        </p:nvSpPr>
        <p:spPr>
          <a:xfrm>
            <a:off x="205816" y="6313293"/>
            <a:ext cx="3573379" cy="279633"/>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092239990"/>
      </p:ext>
    </p:extLst>
  </p:cSld>
  <p:clrMapOvr>
    <a:masterClrMapping/>
  </p:clrMapOvr>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4_B2 - En kolumn text och en 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1550" y="987533"/>
            <a:ext cx="4206586" cy="680695"/>
          </a:xfrm>
          <a:prstGeom prst="rect">
            <a:avLst/>
          </a:prstGeom>
        </p:spPr>
        <p:txBody>
          <a:bodyPr/>
          <a:lstStyle>
            <a:lvl1pPr>
              <a:defRPr sz="2400" b="1" i="0" baseline="0">
                <a:latin typeface="Corbel" panose="020B0503020204020204" pitchFamily="34" charset="0"/>
              </a:defRPr>
            </a:lvl1pPr>
          </a:lstStyle>
          <a:p>
            <a:r>
              <a:rPr lang="en-US" dirty="0" err="1"/>
              <a:t>Klicka</a:t>
            </a:r>
            <a:r>
              <a:rPr lang="en-US" dirty="0"/>
              <a:t> </a:t>
            </a:r>
            <a:r>
              <a:rPr lang="en-US" dirty="0" err="1"/>
              <a:t>för</a:t>
            </a:r>
            <a:r>
              <a:rPr lang="en-US" dirty="0"/>
              <a:t> </a:t>
            </a:r>
            <a:r>
              <a:rPr lang="en-US" dirty="0" err="1"/>
              <a:t>att</a:t>
            </a:r>
            <a:r>
              <a:rPr lang="en-US" dirty="0"/>
              <a:t> </a:t>
            </a:r>
            <a:r>
              <a:rPr lang="en-US" dirty="0" err="1"/>
              <a:t>lägga</a:t>
            </a:r>
            <a:r>
              <a:rPr lang="en-US" dirty="0"/>
              <a:t> till </a:t>
            </a:r>
            <a:r>
              <a:rPr lang="en-US" dirty="0" err="1"/>
              <a:t>rubrik</a:t>
            </a:r>
            <a:endParaRPr lang="en-US" dirty="0"/>
          </a:p>
        </p:txBody>
      </p:sp>
      <p:sp>
        <p:nvSpPr>
          <p:cNvPr id="3" name="Content Placeholder 2"/>
          <p:cNvSpPr>
            <a:spLocks noGrp="1"/>
          </p:cNvSpPr>
          <p:nvPr>
            <p:ph idx="1" hasCustomPrompt="1"/>
          </p:nvPr>
        </p:nvSpPr>
        <p:spPr>
          <a:xfrm>
            <a:off x="971550" y="1668226"/>
            <a:ext cx="4206586" cy="3590476"/>
          </a:xfrm>
          <a:prstGeom prst="rect">
            <a:avLst/>
          </a:prstGeom>
        </p:spPr>
        <p:txBody>
          <a:bodyPr/>
          <a:lstStyle>
            <a:lvl1pPr>
              <a:lnSpc>
                <a:spcPct val="110000"/>
              </a:lnSpc>
              <a:defRPr sz="2000" b="0" i="0">
                <a:solidFill>
                  <a:schemeClr val="tx1"/>
                </a:solidFill>
                <a:latin typeface="Corbel" panose="020B0503020204020204" pitchFamily="34" charset="0"/>
              </a:defRPr>
            </a:lvl1pPr>
            <a:lvl2pPr marL="490538" indent="-217488">
              <a:lnSpc>
                <a:spcPct val="110000"/>
              </a:lnSpc>
              <a:spcBef>
                <a:spcPts val="600"/>
              </a:spcBef>
              <a:buSzPct val="80000"/>
              <a:buFont typeface="Corbel" panose="020B0503020204020204" pitchFamily="34" charset="0"/>
              <a:buChar char="•"/>
              <a:tabLst/>
              <a:defRPr sz="1800" b="0" i="0">
                <a:solidFill>
                  <a:schemeClr val="tx1"/>
                </a:solidFill>
                <a:latin typeface="Corbel" panose="020B0503020204020204" pitchFamily="34" charset="0"/>
              </a:defRPr>
            </a:lvl2pPr>
            <a:lvl3pPr marL="763588" indent="-217488">
              <a:lnSpc>
                <a:spcPct val="110000"/>
              </a:lnSpc>
              <a:spcBef>
                <a:spcPts val="600"/>
              </a:spcBef>
              <a:tabLst/>
              <a:defRPr sz="1600" b="0" i="0">
                <a:solidFill>
                  <a:schemeClr val="tx1"/>
                </a:solidFill>
                <a:latin typeface="Corbel" panose="020B0503020204020204" pitchFamily="34" charset="0"/>
              </a:defRPr>
            </a:lvl3pPr>
            <a:lvl4pPr marL="982663" indent="-177800">
              <a:lnSpc>
                <a:spcPct val="110000"/>
              </a:lnSpc>
              <a:spcBef>
                <a:spcPts val="600"/>
              </a:spcBef>
              <a:tabLst/>
              <a:defRPr sz="1600" b="0" i="0" baseline="0">
                <a:solidFill>
                  <a:schemeClr val="tx1"/>
                </a:solidFill>
                <a:latin typeface="Corbel" panose="020B0503020204020204" pitchFamily="34" charset="0"/>
              </a:defRPr>
            </a:lvl4pPr>
            <a:lvl5pPr marL="1200150" indent="-176213">
              <a:lnSpc>
                <a:spcPct val="110000"/>
              </a:lnSpc>
              <a:spcBef>
                <a:spcPts val="600"/>
              </a:spcBef>
              <a:tabLst/>
              <a:defRPr sz="1600" b="0" i="0">
                <a:solidFill>
                  <a:schemeClr val="tx1"/>
                </a:solidFill>
                <a:latin typeface="Corbel" panose="020B0503020204020204" pitchFamily="34" charset="0"/>
              </a:defRPr>
            </a:lvl5pPr>
          </a:lstStyle>
          <a:p>
            <a:pPr lvl="0"/>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lvl="1"/>
            <a:r>
              <a:rPr lang="en-US" dirty="0" err="1"/>
              <a:t>Andra</a:t>
            </a:r>
            <a:r>
              <a:rPr lang="en-US" dirty="0"/>
              <a:t> </a:t>
            </a:r>
            <a:r>
              <a:rPr lang="en-US" dirty="0" err="1"/>
              <a:t>nivån</a:t>
            </a:r>
            <a:endParaRPr lang="en-US" dirty="0"/>
          </a:p>
          <a:p>
            <a:pPr lvl="2"/>
            <a:r>
              <a:rPr lang="en-US" dirty="0" err="1"/>
              <a:t>Tredje</a:t>
            </a:r>
            <a:r>
              <a:rPr lang="en-US" dirty="0"/>
              <a:t> </a:t>
            </a:r>
            <a:r>
              <a:rPr lang="en-US" dirty="0" err="1"/>
              <a:t>nivån</a:t>
            </a:r>
            <a:endParaRPr lang="en-US" dirty="0"/>
          </a:p>
          <a:p>
            <a:pPr lvl="3"/>
            <a:r>
              <a:rPr lang="en-US" dirty="0" err="1"/>
              <a:t>Fjärde</a:t>
            </a:r>
            <a:r>
              <a:rPr lang="en-US" dirty="0"/>
              <a:t> </a:t>
            </a:r>
            <a:r>
              <a:rPr lang="en-US" dirty="0" err="1"/>
              <a:t>nivån</a:t>
            </a:r>
            <a:endParaRPr lang="en-US" dirty="0"/>
          </a:p>
          <a:p>
            <a:pPr lvl="4"/>
            <a:r>
              <a:rPr lang="en-US" dirty="0" err="1"/>
              <a:t>Femte</a:t>
            </a:r>
            <a:r>
              <a:rPr lang="en-US" dirty="0"/>
              <a:t> </a:t>
            </a:r>
            <a:r>
              <a:rPr lang="en-US" dirty="0" err="1"/>
              <a:t>nivån</a:t>
            </a:r>
            <a:endParaRPr lang="en-US" dirty="0"/>
          </a:p>
        </p:txBody>
      </p:sp>
      <p:sp>
        <p:nvSpPr>
          <p:cNvPr id="11" name="Platshållare för bild 8"/>
          <p:cNvSpPr>
            <a:spLocks noGrp="1"/>
          </p:cNvSpPr>
          <p:nvPr>
            <p:ph type="pic" sz="quarter" idx="13" hasCustomPrompt="1"/>
          </p:nvPr>
        </p:nvSpPr>
        <p:spPr>
          <a:xfrm>
            <a:off x="5364202" y="987532"/>
            <a:ext cx="2808248" cy="4271171"/>
          </a:xfrm>
          <a:prstGeom prst="rect">
            <a:avLst/>
          </a:prstGeom>
        </p:spPr>
        <p:txBody>
          <a:bodyPr vert="horz" anchor="ctr"/>
          <a:lstStyle>
            <a:lvl1pPr marL="0" indent="0" algn="ctr">
              <a:buNone/>
              <a:defRPr sz="1800" baseline="0">
                <a:latin typeface="Corbel" panose="020B0503020204020204" pitchFamily="34" charset="0"/>
                <a:ea typeface="Corbel" panose="020B0503020204020204" pitchFamily="34" charset="0"/>
                <a:cs typeface="Arial" charset="0"/>
              </a:defRPr>
            </a:lvl1pPr>
          </a:lstStyle>
          <a:p>
            <a:r>
              <a:rPr lang="sv-SE" dirty="0"/>
              <a:t>Klicka på ikonen för att lägga till en bild.</a:t>
            </a:r>
          </a:p>
        </p:txBody>
      </p:sp>
      <p:sp>
        <p:nvSpPr>
          <p:cNvPr id="6" name="Subtitle 2">
            <a:extLst>
              <a:ext uri="{FF2B5EF4-FFF2-40B4-BE49-F238E27FC236}">
                <a16:creationId xmlns:a16="http://schemas.microsoft.com/office/drawing/2014/main" id="{FE0CFD9D-EB04-4799-B7FA-CDA5A1CE6EA5}"/>
              </a:ext>
            </a:extLst>
          </p:cNvPr>
          <p:cNvSpPr>
            <a:spLocks noGrp="1"/>
          </p:cNvSpPr>
          <p:nvPr>
            <p:ph type="subTitle" idx="10" hasCustomPrompt="1"/>
          </p:nvPr>
        </p:nvSpPr>
        <p:spPr>
          <a:xfrm>
            <a:off x="205816" y="6313293"/>
            <a:ext cx="3573379" cy="279633"/>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679363942"/>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userDrawn="1">
  <p:cSld name="5_B2 - Första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853851"/>
            <a:ext cx="7315200" cy="668792"/>
          </a:xfrm>
          <a:prstGeom prst="rect">
            <a:avLst/>
          </a:prstGeom>
        </p:spPr>
        <p:txBody>
          <a:bodyPr anchor="ctr" anchorCtr="0">
            <a:normAutofit/>
          </a:bodyPr>
          <a:lstStyle>
            <a:lvl1pPr algn="l">
              <a:defRPr sz="4000" b="1">
                <a:solidFill>
                  <a:schemeClr val="bg1"/>
                </a:solidFill>
                <a:latin typeface="Corbel" panose="020B0503020204020204" pitchFamily="34" charset="0"/>
                <a:ea typeface="Corbel" panose="020B0503020204020204" pitchFamily="34" charset="0"/>
                <a:cs typeface="Arial" charset="0"/>
              </a:defRPr>
            </a:lvl1pPr>
          </a:lstStyle>
          <a:p>
            <a:pPr lvl="0"/>
            <a:r>
              <a:rPr lang="sv-SE" dirty="0"/>
              <a:t>Rubrik på </a:t>
            </a:r>
            <a:r>
              <a:rPr lang="sv-SE" noProof="0" dirty="0"/>
              <a:t>presentationen</a:t>
            </a:r>
          </a:p>
        </p:txBody>
      </p:sp>
      <p:sp>
        <p:nvSpPr>
          <p:cNvPr id="3" name="Subtitle 2"/>
          <p:cNvSpPr>
            <a:spLocks noGrp="1"/>
          </p:cNvSpPr>
          <p:nvPr>
            <p:ph type="subTitle" idx="1" hasCustomPrompt="1"/>
          </p:nvPr>
        </p:nvSpPr>
        <p:spPr>
          <a:xfrm>
            <a:off x="1143005" y="1575136"/>
            <a:ext cx="3573379" cy="279633"/>
          </a:xfrm>
          <a:prstGeom prst="rect">
            <a:avLst/>
          </a:prstGeom>
        </p:spPr>
        <p:txBody>
          <a:bodyPr/>
          <a:lstStyle>
            <a:lvl1pPr marL="0" indent="0" algn="l">
              <a:buNone/>
              <a:defRPr sz="140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Förnamn</a:t>
            </a:r>
            <a:r>
              <a:rPr lang="en-US" dirty="0"/>
              <a:t> </a:t>
            </a:r>
            <a:r>
              <a:rPr lang="en-US" dirty="0" err="1"/>
              <a:t>Efternamn</a:t>
            </a:r>
            <a:r>
              <a:rPr lang="en-US" dirty="0"/>
              <a:t>, Datum</a:t>
            </a:r>
          </a:p>
        </p:txBody>
      </p:sp>
      <p:pic>
        <p:nvPicPr>
          <p:cNvPr id="4" name="Bildobjekt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43675" y="5689600"/>
            <a:ext cx="1943100" cy="514485"/>
          </a:xfrm>
          <a:prstGeom prst="rect">
            <a:avLst/>
          </a:prstGeom>
        </p:spPr>
      </p:pic>
    </p:spTree>
    <p:extLst>
      <p:ext uri="{BB962C8B-B14F-4D97-AF65-F5344CB8AC3E}">
        <p14:creationId xmlns:p14="http://schemas.microsoft.com/office/powerpoint/2010/main" val="1353634527"/>
      </p:ext>
    </p:extLst>
  </p:cSld>
  <p:clrMapOvr>
    <a:masterClrMapping/>
  </p:clrMapOvr>
  <p:extLst>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userDrawn="1">
  <p:cSld name="6_B2 - Första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853851"/>
            <a:ext cx="7315200" cy="668792"/>
          </a:xfrm>
          <a:prstGeom prst="rect">
            <a:avLst/>
          </a:prstGeom>
        </p:spPr>
        <p:txBody>
          <a:bodyPr anchor="ctr" anchorCtr="0">
            <a:normAutofit/>
          </a:bodyPr>
          <a:lstStyle>
            <a:lvl1pPr algn="l">
              <a:defRPr sz="4000" b="1">
                <a:solidFill>
                  <a:schemeClr val="bg1"/>
                </a:solidFill>
                <a:latin typeface="Corbel" panose="020B0503020204020204" pitchFamily="34" charset="0"/>
                <a:ea typeface="Corbel" panose="020B0503020204020204" pitchFamily="34" charset="0"/>
                <a:cs typeface="Arial" charset="0"/>
              </a:defRPr>
            </a:lvl1pPr>
          </a:lstStyle>
          <a:p>
            <a:pPr lvl="0"/>
            <a:r>
              <a:rPr lang="sv-SE" dirty="0"/>
              <a:t>Rubrik på </a:t>
            </a:r>
            <a:r>
              <a:rPr lang="sv-SE" noProof="0" dirty="0"/>
              <a:t>presentationen</a:t>
            </a:r>
          </a:p>
        </p:txBody>
      </p:sp>
      <p:sp>
        <p:nvSpPr>
          <p:cNvPr id="3" name="Subtitle 2"/>
          <p:cNvSpPr>
            <a:spLocks noGrp="1"/>
          </p:cNvSpPr>
          <p:nvPr>
            <p:ph type="subTitle" idx="1" hasCustomPrompt="1"/>
          </p:nvPr>
        </p:nvSpPr>
        <p:spPr>
          <a:xfrm>
            <a:off x="1143005" y="1575136"/>
            <a:ext cx="3573379" cy="279633"/>
          </a:xfrm>
          <a:prstGeom prst="rect">
            <a:avLst/>
          </a:prstGeom>
        </p:spPr>
        <p:txBody>
          <a:bodyPr/>
          <a:lstStyle>
            <a:lvl1pPr marL="0" indent="0" algn="l">
              <a:buNone/>
              <a:defRPr sz="140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Förnamn</a:t>
            </a:r>
            <a:r>
              <a:rPr lang="en-US" dirty="0"/>
              <a:t> </a:t>
            </a:r>
            <a:r>
              <a:rPr lang="en-US" dirty="0" err="1"/>
              <a:t>Efternamn</a:t>
            </a:r>
            <a:r>
              <a:rPr lang="en-US" dirty="0"/>
              <a:t>, Datum</a:t>
            </a:r>
          </a:p>
        </p:txBody>
      </p:sp>
      <p:pic>
        <p:nvPicPr>
          <p:cNvPr id="4" name="Bildobjekt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43675" y="5689600"/>
            <a:ext cx="1943100" cy="514485"/>
          </a:xfrm>
          <a:prstGeom prst="rect">
            <a:avLst/>
          </a:prstGeom>
        </p:spPr>
      </p:pic>
    </p:spTree>
    <p:extLst>
      <p:ext uri="{BB962C8B-B14F-4D97-AF65-F5344CB8AC3E}">
        <p14:creationId xmlns:p14="http://schemas.microsoft.com/office/powerpoint/2010/main" val="1873540618"/>
      </p:ext>
    </p:extLst>
  </p:cSld>
  <p:clrMapOvr>
    <a:masterClrMapping/>
  </p:clrMapOvr>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5_B2 - En kolumn text och en 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1550" y="987533"/>
            <a:ext cx="4206586" cy="680695"/>
          </a:xfrm>
          <a:prstGeom prst="rect">
            <a:avLst/>
          </a:prstGeom>
        </p:spPr>
        <p:txBody>
          <a:bodyPr/>
          <a:lstStyle>
            <a:lvl1pPr>
              <a:defRPr sz="2400" b="1" i="0" baseline="0">
                <a:latin typeface="Corbel" panose="020B0503020204020204" pitchFamily="34" charset="0"/>
              </a:defRPr>
            </a:lvl1pPr>
          </a:lstStyle>
          <a:p>
            <a:r>
              <a:rPr lang="en-US" dirty="0" err="1"/>
              <a:t>Klicka</a:t>
            </a:r>
            <a:r>
              <a:rPr lang="en-US" dirty="0"/>
              <a:t> </a:t>
            </a:r>
            <a:r>
              <a:rPr lang="en-US" dirty="0" err="1"/>
              <a:t>för</a:t>
            </a:r>
            <a:r>
              <a:rPr lang="en-US" dirty="0"/>
              <a:t> </a:t>
            </a:r>
            <a:r>
              <a:rPr lang="en-US" dirty="0" err="1"/>
              <a:t>att</a:t>
            </a:r>
            <a:r>
              <a:rPr lang="en-US" dirty="0"/>
              <a:t> </a:t>
            </a:r>
            <a:r>
              <a:rPr lang="en-US" dirty="0" err="1"/>
              <a:t>lägga</a:t>
            </a:r>
            <a:r>
              <a:rPr lang="en-US" dirty="0"/>
              <a:t> till </a:t>
            </a:r>
            <a:r>
              <a:rPr lang="en-US" dirty="0" err="1"/>
              <a:t>rubrik</a:t>
            </a:r>
            <a:endParaRPr lang="en-US" dirty="0"/>
          </a:p>
        </p:txBody>
      </p:sp>
      <p:sp>
        <p:nvSpPr>
          <p:cNvPr id="3" name="Content Placeholder 2"/>
          <p:cNvSpPr>
            <a:spLocks noGrp="1"/>
          </p:cNvSpPr>
          <p:nvPr>
            <p:ph idx="1" hasCustomPrompt="1"/>
          </p:nvPr>
        </p:nvSpPr>
        <p:spPr>
          <a:xfrm>
            <a:off x="971550" y="1668226"/>
            <a:ext cx="4206586" cy="3590476"/>
          </a:xfrm>
          <a:prstGeom prst="rect">
            <a:avLst/>
          </a:prstGeom>
        </p:spPr>
        <p:txBody>
          <a:bodyPr/>
          <a:lstStyle>
            <a:lvl1pPr>
              <a:lnSpc>
                <a:spcPct val="110000"/>
              </a:lnSpc>
              <a:defRPr sz="2000" b="0" i="0">
                <a:solidFill>
                  <a:schemeClr val="tx1"/>
                </a:solidFill>
                <a:latin typeface="Corbel" panose="020B0503020204020204" pitchFamily="34" charset="0"/>
              </a:defRPr>
            </a:lvl1pPr>
            <a:lvl2pPr marL="490538" indent="-217488">
              <a:lnSpc>
                <a:spcPct val="110000"/>
              </a:lnSpc>
              <a:spcBef>
                <a:spcPts val="600"/>
              </a:spcBef>
              <a:buSzPct val="80000"/>
              <a:buFont typeface="Corbel" panose="020B0503020204020204" pitchFamily="34" charset="0"/>
              <a:buChar char="•"/>
              <a:tabLst/>
              <a:defRPr sz="1800" b="0" i="0">
                <a:solidFill>
                  <a:schemeClr val="tx1"/>
                </a:solidFill>
                <a:latin typeface="Corbel" panose="020B0503020204020204" pitchFamily="34" charset="0"/>
              </a:defRPr>
            </a:lvl2pPr>
            <a:lvl3pPr marL="763588" indent="-217488">
              <a:lnSpc>
                <a:spcPct val="110000"/>
              </a:lnSpc>
              <a:spcBef>
                <a:spcPts val="600"/>
              </a:spcBef>
              <a:tabLst/>
              <a:defRPr sz="1600" b="0" i="0">
                <a:solidFill>
                  <a:schemeClr val="tx1"/>
                </a:solidFill>
                <a:latin typeface="Corbel" panose="020B0503020204020204" pitchFamily="34" charset="0"/>
              </a:defRPr>
            </a:lvl3pPr>
            <a:lvl4pPr marL="982663" indent="-177800">
              <a:lnSpc>
                <a:spcPct val="110000"/>
              </a:lnSpc>
              <a:spcBef>
                <a:spcPts val="600"/>
              </a:spcBef>
              <a:tabLst/>
              <a:defRPr sz="1600" b="0" i="0" baseline="0">
                <a:solidFill>
                  <a:schemeClr val="tx1"/>
                </a:solidFill>
                <a:latin typeface="Corbel" panose="020B0503020204020204" pitchFamily="34" charset="0"/>
              </a:defRPr>
            </a:lvl4pPr>
            <a:lvl5pPr marL="1200150" indent="-176213">
              <a:lnSpc>
                <a:spcPct val="110000"/>
              </a:lnSpc>
              <a:spcBef>
                <a:spcPts val="600"/>
              </a:spcBef>
              <a:tabLst/>
              <a:defRPr sz="1600" b="0" i="0">
                <a:solidFill>
                  <a:schemeClr val="tx1"/>
                </a:solidFill>
                <a:latin typeface="Corbel" panose="020B0503020204020204" pitchFamily="34" charset="0"/>
              </a:defRPr>
            </a:lvl5pPr>
          </a:lstStyle>
          <a:p>
            <a:pPr lvl="0"/>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lvl="1"/>
            <a:r>
              <a:rPr lang="en-US" dirty="0" err="1"/>
              <a:t>Andra</a:t>
            </a:r>
            <a:r>
              <a:rPr lang="en-US" dirty="0"/>
              <a:t> </a:t>
            </a:r>
            <a:r>
              <a:rPr lang="en-US" dirty="0" err="1"/>
              <a:t>nivån</a:t>
            </a:r>
            <a:endParaRPr lang="en-US" dirty="0"/>
          </a:p>
          <a:p>
            <a:pPr lvl="2"/>
            <a:r>
              <a:rPr lang="en-US" dirty="0" err="1"/>
              <a:t>Tredje</a:t>
            </a:r>
            <a:r>
              <a:rPr lang="en-US" dirty="0"/>
              <a:t> </a:t>
            </a:r>
            <a:r>
              <a:rPr lang="en-US" dirty="0" err="1"/>
              <a:t>nivån</a:t>
            </a:r>
            <a:endParaRPr lang="en-US" dirty="0"/>
          </a:p>
          <a:p>
            <a:pPr lvl="3"/>
            <a:r>
              <a:rPr lang="en-US" dirty="0" err="1"/>
              <a:t>Fjärde</a:t>
            </a:r>
            <a:r>
              <a:rPr lang="en-US" dirty="0"/>
              <a:t> </a:t>
            </a:r>
            <a:r>
              <a:rPr lang="en-US" dirty="0" err="1"/>
              <a:t>nivån</a:t>
            </a:r>
            <a:endParaRPr lang="en-US" dirty="0"/>
          </a:p>
          <a:p>
            <a:pPr lvl="4"/>
            <a:r>
              <a:rPr lang="en-US" dirty="0" err="1"/>
              <a:t>Femte</a:t>
            </a:r>
            <a:r>
              <a:rPr lang="en-US" dirty="0"/>
              <a:t> </a:t>
            </a:r>
            <a:r>
              <a:rPr lang="en-US" dirty="0" err="1"/>
              <a:t>nivån</a:t>
            </a:r>
            <a:endParaRPr lang="en-US" dirty="0"/>
          </a:p>
        </p:txBody>
      </p:sp>
      <p:sp>
        <p:nvSpPr>
          <p:cNvPr id="11" name="Platshållare för bild 8"/>
          <p:cNvSpPr>
            <a:spLocks noGrp="1"/>
          </p:cNvSpPr>
          <p:nvPr>
            <p:ph type="pic" sz="quarter" idx="13" hasCustomPrompt="1"/>
          </p:nvPr>
        </p:nvSpPr>
        <p:spPr>
          <a:xfrm>
            <a:off x="5364202" y="987532"/>
            <a:ext cx="2808248" cy="4271171"/>
          </a:xfrm>
          <a:prstGeom prst="rect">
            <a:avLst/>
          </a:prstGeom>
        </p:spPr>
        <p:txBody>
          <a:bodyPr vert="horz" anchor="ctr"/>
          <a:lstStyle>
            <a:lvl1pPr marL="0" indent="0" algn="ctr">
              <a:buNone/>
              <a:defRPr sz="1800" baseline="0">
                <a:latin typeface="Corbel" panose="020B0503020204020204" pitchFamily="34" charset="0"/>
                <a:ea typeface="Corbel" panose="020B0503020204020204" pitchFamily="34" charset="0"/>
                <a:cs typeface="Arial" charset="0"/>
              </a:defRPr>
            </a:lvl1pPr>
          </a:lstStyle>
          <a:p>
            <a:r>
              <a:rPr lang="sv-SE" dirty="0"/>
              <a:t>Klicka på ikonen för att lägga till en bild.</a:t>
            </a:r>
          </a:p>
        </p:txBody>
      </p:sp>
      <p:sp>
        <p:nvSpPr>
          <p:cNvPr id="6" name="Subtitle 2">
            <a:extLst>
              <a:ext uri="{FF2B5EF4-FFF2-40B4-BE49-F238E27FC236}">
                <a16:creationId xmlns:a16="http://schemas.microsoft.com/office/drawing/2014/main" id="{FE0CFD9D-EB04-4799-B7FA-CDA5A1CE6EA5}"/>
              </a:ext>
            </a:extLst>
          </p:cNvPr>
          <p:cNvSpPr>
            <a:spLocks noGrp="1"/>
          </p:cNvSpPr>
          <p:nvPr>
            <p:ph type="subTitle" idx="10" hasCustomPrompt="1"/>
          </p:nvPr>
        </p:nvSpPr>
        <p:spPr>
          <a:xfrm>
            <a:off x="205816" y="6313293"/>
            <a:ext cx="3573379" cy="279633"/>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3157947117"/>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FFA2F0F2-4F63-4D8E-B92F-35FE803338F8}" type="datetime1">
              <a:rPr lang="sv-SE" smtClean="0"/>
              <a:t>2024-05-02</a:t>
            </a:fld>
            <a:endParaRPr lang="sv-SE"/>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22E3204D-FA5D-46B4-897E-D58F0A12A101}" type="slidenum">
              <a:rPr lang="sv-SE" smtClean="0"/>
              <a:pPr/>
              <a:t>‹#›</a:t>
            </a:fld>
            <a:endParaRPr lang="sv-SE"/>
          </a:p>
        </p:txBody>
      </p:sp>
    </p:spTree>
    <p:extLst>
      <p:ext uri="{BB962C8B-B14F-4D97-AF65-F5344CB8AC3E}">
        <p14:creationId xmlns:p14="http://schemas.microsoft.com/office/powerpoint/2010/main" val="76713985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425450" y="407989"/>
            <a:ext cx="8261350" cy="1039812"/>
          </a:xfrm>
          <a:prstGeom prst="rect">
            <a:avLst/>
          </a:prstGeom>
        </p:spPr>
        <p:txBody>
          <a:bodyPr/>
          <a:lstStyle/>
          <a:p>
            <a:r>
              <a:rPr lang="sv-SE"/>
              <a:t>Klicka här för att ändra format</a:t>
            </a:r>
            <a:endParaRPr lang="en-US"/>
          </a:p>
        </p:txBody>
      </p:sp>
      <p:sp>
        <p:nvSpPr>
          <p:cNvPr id="3" name="Content Placeholder 2"/>
          <p:cNvSpPr>
            <a:spLocks noGrp="1"/>
          </p:cNvSpPr>
          <p:nvPr>
            <p:ph idx="1"/>
          </p:nvPr>
        </p:nvSpPr>
        <p:spPr>
          <a:xfrm>
            <a:off x="457200" y="1752601"/>
            <a:ext cx="8229600" cy="4373563"/>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a:xfrm>
            <a:off x="457200" y="6356351"/>
            <a:ext cx="2133600" cy="365125"/>
          </a:xfrm>
          <a:prstGeom prst="rect">
            <a:avLst/>
          </a:prstGeom>
        </p:spPr>
        <p:txBody>
          <a:bodyPr/>
          <a:lstStyle>
            <a:lvl1pPr>
              <a:defRPr/>
            </a:lvl1pPr>
          </a:lstStyle>
          <a:p>
            <a:pPr>
              <a:defRPr/>
            </a:pPr>
            <a:fld id="{349026D8-7E82-48C9-B3D3-883AC8DB52C7}" type="datetime1">
              <a:rPr lang="sv-SE" altLang="sv-SE" smtClean="0"/>
              <a:t>2024-05-02</a:t>
            </a:fld>
            <a:endParaRPr lang="sv-SE" altLang="sv-SE"/>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sv-SE" altLang="sv-SE"/>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lvl1pPr>
              <a:defRPr/>
            </a:lvl1pPr>
          </a:lstStyle>
          <a:p>
            <a:pPr>
              <a:defRPr/>
            </a:pPr>
            <a:fld id="{040800D7-8C8C-4D4C-A449-7B84D5DB88E6}" type="slidenum">
              <a:rPr lang="sv-SE" altLang="sv-SE"/>
              <a:pPr>
                <a:defRPr/>
              </a:pPr>
              <a:t>‹#›</a:t>
            </a:fld>
            <a:endParaRPr lang="sv-SE" altLang="sv-SE"/>
          </a:p>
        </p:txBody>
      </p:sp>
    </p:spTree>
    <p:extLst>
      <p:ext uri="{BB962C8B-B14F-4D97-AF65-F5344CB8AC3E}">
        <p14:creationId xmlns:p14="http://schemas.microsoft.com/office/powerpoint/2010/main" val="137845127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30"/>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34951EEF-F914-4F83-B344-152D4330BF4B}" type="datetime1">
              <a:rPr lang="sv-SE" smtClean="0"/>
              <a:t>2024-05-02</a:t>
            </a:fld>
            <a:endParaRPr lang="sv-SE"/>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22E3204D-FA5D-46B4-897E-D58F0A12A101}" type="slidenum">
              <a:rPr lang="sv-SE" smtClean="0"/>
              <a:pPr/>
              <a:t>‹#›</a:t>
            </a:fld>
            <a:endParaRPr lang="sv-SE"/>
          </a:p>
        </p:txBody>
      </p:sp>
    </p:spTree>
    <p:extLst>
      <p:ext uri="{BB962C8B-B14F-4D97-AF65-F5344CB8AC3E}">
        <p14:creationId xmlns:p14="http://schemas.microsoft.com/office/powerpoint/2010/main" val="31115351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0AE49972-8073-4CDE-936E-4F14C882BD57}" type="datetime1">
              <a:rPr lang="sv-SE" smtClean="0"/>
              <a:t>2024-05-02</a:t>
            </a:fld>
            <a:endParaRPr lang="sv-SE"/>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22E3204D-FA5D-46B4-897E-D58F0A12A101}" type="slidenum">
              <a:rPr lang="sv-SE" smtClean="0"/>
              <a:pPr/>
              <a:t>‹#›</a:t>
            </a:fld>
            <a:endParaRPr lang="sv-SE"/>
          </a:p>
        </p:txBody>
      </p:sp>
    </p:spTree>
    <p:extLst>
      <p:ext uri="{BB962C8B-B14F-4D97-AF65-F5344CB8AC3E}">
        <p14:creationId xmlns:p14="http://schemas.microsoft.com/office/powerpoint/2010/main" val="29725439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00164A6E-3BE2-40B6-B6F9-777F72914E4E}" type="datetime1">
              <a:rPr lang="sv-SE" smtClean="0"/>
              <a:t>2024-05-02</a:t>
            </a:fld>
            <a:endParaRPr lang="sv-SE"/>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22E3204D-FA5D-46B4-897E-D58F0A12A101}" type="slidenum">
              <a:rPr lang="sv-SE" smtClean="0"/>
              <a:pPr/>
              <a:t>‹#›</a:t>
            </a:fld>
            <a:endParaRPr lang="sv-SE"/>
          </a:p>
        </p:txBody>
      </p:sp>
    </p:spTree>
    <p:extLst>
      <p:ext uri="{BB962C8B-B14F-4D97-AF65-F5344CB8AC3E}">
        <p14:creationId xmlns:p14="http://schemas.microsoft.com/office/powerpoint/2010/main" val="259184013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A80029A6-963D-4BB1-994F-4044C7DC0547}" type="datetime1">
              <a:rPr lang="sv-SE" smtClean="0"/>
              <a:t>2024-05-02</a:t>
            </a:fld>
            <a:endParaRPr lang="sv-SE"/>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22E3204D-FA5D-46B4-897E-D58F0A12A101}" type="slidenum">
              <a:rPr lang="sv-SE" smtClean="0"/>
              <a:pPr/>
              <a:t>‹#›</a:t>
            </a:fld>
            <a:endParaRPr lang="sv-SE"/>
          </a:p>
        </p:txBody>
      </p:sp>
    </p:spTree>
    <p:extLst>
      <p:ext uri="{BB962C8B-B14F-4D97-AF65-F5344CB8AC3E}">
        <p14:creationId xmlns:p14="http://schemas.microsoft.com/office/powerpoint/2010/main" val="240680897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FB14CBAC-F492-4A22-B97F-AD1CE7AE6729}" type="datetime1">
              <a:rPr lang="sv-SE" smtClean="0"/>
              <a:t>2024-05-02</a:t>
            </a:fld>
            <a:endParaRPr lang="sv-SE"/>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22E3204D-FA5D-46B4-897E-D58F0A12A101}" type="slidenum">
              <a:rPr lang="sv-SE" smtClean="0"/>
              <a:pPr/>
              <a:t>‹#›</a:t>
            </a:fld>
            <a:endParaRPr lang="sv-SE"/>
          </a:p>
        </p:txBody>
      </p:sp>
    </p:spTree>
    <p:extLst>
      <p:ext uri="{BB962C8B-B14F-4D97-AF65-F5344CB8AC3E}">
        <p14:creationId xmlns:p14="http://schemas.microsoft.com/office/powerpoint/2010/main" val="145116180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1_A2 - Rubrik och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1552" y="1160463"/>
            <a:ext cx="5972947" cy="688840"/>
          </a:xfrm>
          <a:prstGeom prst="rect">
            <a:avLst/>
          </a:prstGeom>
        </p:spPr>
        <p:txBody>
          <a:bodyPr/>
          <a:lstStyle>
            <a:lvl1pPr>
              <a:defRPr sz="2400" b="1" i="0" baseline="0">
                <a:latin typeface="Arial" charset="0"/>
              </a:defRPr>
            </a:lvl1pPr>
          </a:lstStyle>
          <a:p>
            <a:r>
              <a:rPr lang="sv-SE" noProof="0" dirty="0"/>
              <a:t>Skriv en rubrik här</a:t>
            </a:r>
          </a:p>
        </p:txBody>
      </p:sp>
      <p:sp>
        <p:nvSpPr>
          <p:cNvPr id="8" name="Content Placeholder 2"/>
          <p:cNvSpPr>
            <a:spLocks noGrp="1"/>
          </p:cNvSpPr>
          <p:nvPr>
            <p:ph idx="1" hasCustomPrompt="1"/>
          </p:nvPr>
        </p:nvSpPr>
        <p:spPr>
          <a:xfrm>
            <a:off x="971552" y="1849303"/>
            <a:ext cx="5972947" cy="3859404"/>
          </a:xfrm>
          <a:prstGeom prst="rect">
            <a:avLst/>
          </a:prstGeom>
        </p:spPr>
        <p:txBody>
          <a:bodyPr/>
          <a:lstStyle>
            <a:lvl1pPr>
              <a:lnSpc>
                <a:spcPct val="120000"/>
              </a:lnSpc>
              <a:defRPr sz="2000" b="0" i="0">
                <a:solidFill>
                  <a:schemeClr val="tx1"/>
                </a:solidFill>
                <a:latin typeface="Arial" charset="0"/>
              </a:defRPr>
            </a:lvl1pPr>
            <a:lvl2pPr marL="490538" indent="-217488">
              <a:lnSpc>
                <a:spcPct val="120000"/>
              </a:lnSpc>
              <a:tabLst/>
              <a:defRPr sz="1800" b="0" i="0">
                <a:solidFill>
                  <a:schemeClr val="tx1"/>
                </a:solidFill>
                <a:latin typeface="Arial" charset="0"/>
              </a:defRPr>
            </a:lvl2pPr>
            <a:lvl3pPr marL="763588" indent="-217488">
              <a:lnSpc>
                <a:spcPct val="120000"/>
              </a:lnSpc>
              <a:tabLst/>
              <a:defRPr sz="1600" b="0" i="0">
                <a:solidFill>
                  <a:schemeClr val="tx1"/>
                </a:solidFill>
                <a:latin typeface="Arial" charset="0"/>
              </a:defRPr>
            </a:lvl3pPr>
            <a:lvl4pPr marL="982663" indent="-177800">
              <a:lnSpc>
                <a:spcPct val="120000"/>
              </a:lnSpc>
              <a:tabLst/>
              <a:defRPr sz="1400" b="0" i="0" baseline="0">
                <a:solidFill>
                  <a:schemeClr val="tx1"/>
                </a:solidFill>
                <a:latin typeface="Arial" charset="0"/>
              </a:defRPr>
            </a:lvl4pPr>
            <a:lvl5pPr marL="1200150" indent="-176213">
              <a:lnSpc>
                <a:spcPct val="120000"/>
              </a:lnSpc>
              <a:buFont typeface="Wingdings" panose="05000000000000000000" pitchFamily="2" charset="2"/>
              <a:buChar char="§"/>
              <a:tabLst/>
              <a:defRPr sz="1400" b="0" i="0">
                <a:solidFill>
                  <a:schemeClr val="tx1"/>
                </a:solidFill>
                <a:latin typeface="Arial" charset="0"/>
              </a:defRPr>
            </a:lvl5pPr>
          </a:lstStyle>
          <a:p>
            <a:pPr lvl="0"/>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lvl="1"/>
            <a:r>
              <a:rPr lang="en-US" dirty="0" err="1"/>
              <a:t>Andra</a:t>
            </a:r>
            <a:r>
              <a:rPr lang="en-US" dirty="0"/>
              <a:t> </a:t>
            </a:r>
            <a:r>
              <a:rPr lang="en-US" dirty="0" err="1"/>
              <a:t>nivån</a:t>
            </a:r>
            <a:endParaRPr lang="en-US" dirty="0"/>
          </a:p>
          <a:p>
            <a:pPr lvl="2"/>
            <a:r>
              <a:rPr lang="en-US" dirty="0" err="1"/>
              <a:t>Tredje</a:t>
            </a:r>
            <a:r>
              <a:rPr lang="en-US" dirty="0"/>
              <a:t> </a:t>
            </a:r>
            <a:r>
              <a:rPr lang="en-US" dirty="0" err="1"/>
              <a:t>nivån</a:t>
            </a:r>
            <a:endParaRPr lang="en-US" dirty="0"/>
          </a:p>
          <a:p>
            <a:pPr lvl="3"/>
            <a:r>
              <a:rPr lang="en-US" dirty="0" err="1"/>
              <a:t>Fjärde</a:t>
            </a:r>
            <a:r>
              <a:rPr lang="en-US" dirty="0"/>
              <a:t> </a:t>
            </a:r>
            <a:r>
              <a:rPr lang="en-US" dirty="0" err="1"/>
              <a:t>nivån</a:t>
            </a:r>
            <a:endParaRPr lang="en-US" dirty="0"/>
          </a:p>
          <a:p>
            <a:pPr lvl="4"/>
            <a:r>
              <a:rPr lang="en-US" dirty="0" err="1"/>
              <a:t>Femte</a:t>
            </a:r>
            <a:r>
              <a:rPr lang="en-US" dirty="0"/>
              <a:t> </a:t>
            </a:r>
            <a:r>
              <a:rPr lang="en-US" dirty="0" err="1"/>
              <a:t>nivån</a:t>
            </a:r>
            <a:endParaRPr lang="en-US" dirty="0"/>
          </a:p>
        </p:txBody>
      </p:sp>
    </p:spTree>
    <p:extLst>
      <p:ext uri="{BB962C8B-B14F-4D97-AF65-F5344CB8AC3E}">
        <p14:creationId xmlns:p14="http://schemas.microsoft.com/office/powerpoint/2010/main" val="4024930551"/>
      </p:ext>
    </p:extLst>
  </p:cSld>
  <p:clrMapOvr>
    <a:masterClrMapping/>
  </p:clrMapOvr>
  <p:extLst>
    <p:ext uri="{DCECCB84-F9BA-43D5-87BE-67443E8EF086}">
      <p15:sldGuideLst xmlns:p15="http://schemas.microsoft.com/office/powerpoint/2012/main"/>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_B2 - Rubrik och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1550" y="987529"/>
            <a:ext cx="5972948" cy="688840"/>
          </a:xfrm>
          <a:prstGeom prst="rect">
            <a:avLst/>
          </a:prstGeom>
        </p:spPr>
        <p:txBody>
          <a:bodyPr/>
          <a:lstStyle>
            <a:lvl1pPr>
              <a:defRPr sz="2400" b="1" i="0" baseline="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6" name="Content Placeholder 2">
            <a:extLst>
              <a:ext uri="{FF2B5EF4-FFF2-40B4-BE49-F238E27FC236}">
                <a16:creationId xmlns:a16="http://schemas.microsoft.com/office/drawing/2014/main" id="{6A74838C-E168-47AE-B384-169197DEC046}"/>
              </a:ext>
            </a:extLst>
          </p:cNvPr>
          <p:cNvSpPr>
            <a:spLocks noGrp="1"/>
          </p:cNvSpPr>
          <p:nvPr>
            <p:ph idx="1" hasCustomPrompt="1"/>
          </p:nvPr>
        </p:nvSpPr>
        <p:spPr>
          <a:xfrm>
            <a:off x="971550" y="1668226"/>
            <a:ext cx="5972948" cy="3590476"/>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7" name="Subtitle 2">
            <a:extLst>
              <a:ext uri="{FF2B5EF4-FFF2-40B4-BE49-F238E27FC236}">
                <a16:creationId xmlns:a16="http://schemas.microsoft.com/office/drawing/2014/main" id="{D6BB7024-473A-4822-9E62-171AC10ADCBF}"/>
              </a:ext>
            </a:extLst>
          </p:cNvPr>
          <p:cNvSpPr>
            <a:spLocks noGrp="1"/>
          </p:cNvSpPr>
          <p:nvPr>
            <p:ph type="subTitle" idx="10" hasCustomPrompt="1"/>
          </p:nvPr>
        </p:nvSpPr>
        <p:spPr>
          <a:xfrm>
            <a:off x="205816" y="6313293"/>
            <a:ext cx="3573379" cy="279633"/>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3405282342"/>
      </p:ext>
    </p:extLst>
  </p:cSld>
  <p:clrMapOvr>
    <a:masterClrMapping/>
  </p:clrMapOvr>
  <p:extLst>
    <p:ext uri="{DCECCB84-F9BA-43D5-87BE-67443E8EF086}">
      <p15:sldGuideLst xmlns:p15="http://schemas.microsoft.com/office/powerpoint/2012/main"/>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1_A2 - Tom 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71846C22-44CE-4870-8D6B-C7620DFD1F08}"/>
              </a:ext>
            </a:extLst>
          </p:cNvPr>
          <p:cNvSpPr>
            <a:spLocks noGrp="1"/>
          </p:cNvSpPr>
          <p:nvPr>
            <p:ph type="subTitle" idx="10" hasCustomPrompt="1"/>
          </p:nvPr>
        </p:nvSpPr>
        <p:spPr>
          <a:xfrm>
            <a:off x="205816" y="6313293"/>
            <a:ext cx="3573379" cy="279633"/>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150074862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6_B2 - En kolumn text och en 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1550" y="987533"/>
            <a:ext cx="4206586" cy="680695"/>
          </a:xfrm>
          <a:prstGeom prst="rect">
            <a:avLst/>
          </a:prstGeom>
        </p:spPr>
        <p:txBody>
          <a:bodyPr/>
          <a:lstStyle>
            <a:lvl1pPr>
              <a:defRPr sz="2400" b="1" i="0" baseline="0">
                <a:latin typeface="Corbel" panose="020B0503020204020204" pitchFamily="34" charset="0"/>
              </a:defRPr>
            </a:lvl1pPr>
          </a:lstStyle>
          <a:p>
            <a:r>
              <a:rPr lang="en-US" dirty="0" err="1"/>
              <a:t>Klicka</a:t>
            </a:r>
            <a:r>
              <a:rPr lang="en-US" dirty="0"/>
              <a:t> </a:t>
            </a:r>
            <a:r>
              <a:rPr lang="en-US" dirty="0" err="1"/>
              <a:t>för</a:t>
            </a:r>
            <a:r>
              <a:rPr lang="en-US" dirty="0"/>
              <a:t> </a:t>
            </a:r>
            <a:r>
              <a:rPr lang="en-US" dirty="0" err="1"/>
              <a:t>att</a:t>
            </a:r>
            <a:r>
              <a:rPr lang="en-US" dirty="0"/>
              <a:t> </a:t>
            </a:r>
            <a:r>
              <a:rPr lang="en-US" dirty="0" err="1"/>
              <a:t>lägga</a:t>
            </a:r>
            <a:r>
              <a:rPr lang="en-US" dirty="0"/>
              <a:t> till </a:t>
            </a:r>
            <a:r>
              <a:rPr lang="en-US" dirty="0" err="1"/>
              <a:t>rubrik</a:t>
            </a:r>
            <a:endParaRPr lang="en-US" dirty="0"/>
          </a:p>
        </p:txBody>
      </p:sp>
      <p:sp>
        <p:nvSpPr>
          <p:cNvPr id="3" name="Content Placeholder 2"/>
          <p:cNvSpPr>
            <a:spLocks noGrp="1"/>
          </p:cNvSpPr>
          <p:nvPr>
            <p:ph idx="1" hasCustomPrompt="1"/>
          </p:nvPr>
        </p:nvSpPr>
        <p:spPr>
          <a:xfrm>
            <a:off x="971550" y="1668226"/>
            <a:ext cx="4206586" cy="3590476"/>
          </a:xfrm>
          <a:prstGeom prst="rect">
            <a:avLst/>
          </a:prstGeom>
        </p:spPr>
        <p:txBody>
          <a:bodyPr/>
          <a:lstStyle>
            <a:lvl1pPr>
              <a:lnSpc>
                <a:spcPct val="110000"/>
              </a:lnSpc>
              <a:defRPr sz="2000" b="0" i="0">
                <a:solidFill>
                  <a:schemeClr val="tx1"/>
                </a:solidFill>
                <a:latin typeface="Corbel" panose="020B0503020204020204" pitchFamily="34" charset="0"/>
              </a:defRPr>
            </a:lvl1pPr>
            <a:lvl2pPr marL="490538" indent="-217488">
              <a:lnSpc>
                <a:spcPct val="110000"/>
              </a:lnSpc>
              <a:spcBef>
                <a:spcPts val="600"/>
              </a:spcBef>
              <a:buSzPct val="80000"/>
              <a:buFont typeface="Corbel" panose="020B0503020204020204" pitchFamily="34" charset="0"/>
              <a:buChar char="•"/>
              <a:tabLst/>
              <a:defRPr sz="1800" b="0" i="0">
                <a:solidFill>
                  <a:schemeClr val="tx1"/>
                </a:solidFill>
                <a:latin typeface="Corbel" panose="020B0503020204020204" pitchFamily="34" charset="0"/>
              </a:defRPr>
            </a:lvl2pPr>
            <a:lvl3pPr marL="763588" indent="-217488">
              <a:lnSpc>
                <a:spcPct val="110000"/>
              </a:lnSpc>
              <a:spcBef>
                <a:spcPts val="600"/>
              </a:spcBef>
              <a:tabLst/>
              <a:defRPr sz="1600" b="0" i="0">
                <a:solidFill>
                  <a:schemeClr val="tx1"/>
                </a:solidFill>
                <a:latin typeface="Corbel" panose="020B0503020204020204" pitchFamily="34" charset="0"/>
              </a:defRPr>
            </a:lvl3pPr>
            <a:lvl4pPr marL="982663" indent="-177800">
              <a:lnSpc>
                <a:spcPct val="110000"/>
              </a:lnSpc>
              <a:spcBef>
                <a:spcPts val="600"/>
              </a:spcBef>
              <a:tabLst/>
              <a:defRPr sz="1600" b="0" i="0" baseline="0">
                <a:solidFill>
                  <a:schemeClr val="tx1"/>
                </a:solidFill>
                <a:latin typeface="Corbel" panose="020B0503020204020204" pitchFamily="34" charset="0"/>
              </a:defRPr>
            </a:lvl4pPr>
            <a:lvl5pPr marL="1200150" indent="-176213">
              <a:lnSpc>
                <a:spcPct val="110000"/>
              </a:lnSpc>
              <a:spcBef>
                <a:spcPts val="600"/>
              </a:spcBef>
              <a:tabLst/>
              <a:defRPr sz="1600" b="0" i="0">
                <a:solidFill>
                  <a:schemeClr val="tx1"/>
                </a:solidFill>
                <a:latin typeface="Corbel" panose="020B0503020204020204" pitchFamily="34" charset="0"/>
              </a:defRPr>
            </a:lvl5pPr>
          </a:lstStyle>
          <a:p>
            <a:pPr lvl="0"/>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lvl="1"/>
            <a:r>
              <a:rPr lang="en-US" dirty="0" err="1"/>
              <a:t>Andra</a:t>
            </a:r>
            <a:r>
              <a:rPr lang="en-US" dirty="0"/>
              <a:t> </a:t>
            </a:r>
            <a:r>
              <a:rPr lang="en-US" dirty="0" err="1"/>
              <a:t>nivån</a:t>
            </a:r>
            <a:endParaRPr lang="en-US" dirty="0"/>
          </a:p>
          <a:p>
            <a:pPr lvl="2"/>
            <a:r>
              <a:rPr lang="en-US" dirty="0" err="1"/>
              <a:t>Tredje</a:t>
            </a:r>
            <a:r>
              <a:rPr lang="en-US" dirty="0"/>
              <a:t> </a:t>
            </a:r>
            <a:r>
              <a:rPr lang="en-US" dirty="0" err="1"/>
              <a:t>nivån</a:t>
            </a:r>
            <a:endParaRPr lang="en-US" dirty="0"/>
          </a:p>
          <a:p>
            <a:pPr lvl="3"/>
            <a:r>
              <a:rPr lang="en-US" dirty="0" err="1"/>
              <a:t>Fjärde</a:t>
            </a:r>
            <a:r>
              <a:rPr lang="en-US" dirty="0"/>
              <a:t> </a:t>
            </a:r>
            <a:r>
              <a:rPr lang="en-US" dirty="0" err="1"/>
              <a:t>nivån</a:t>
            </a:r>
            <a:endParaRPr lang="en-US" dirty="0"/>
          </a:p>
          <a:p>
            <a:pPr lvl="4"/>
            <a:r>
              <a:rPr lang="en-US" dirty="0" err="1"/>
              <a:t>Femte</a:t>
            </a:r>
            <a:r>
              <a:rPr lang="en-US" dirty="0"/>
              <a:t> </a:t>
            </a:r>
            <a:r>
              <a:rPr lang="en-US" dirty="0" err="1"/>
              <a:t>nivån</a:t>
            </a:r>
            <a:endParaRPr lang="en-US" dirty="0"/>
          </a:p>
        </p:txBody>
      </p:sp>
      <p:sp>
        <p:nvSpPr>
          <p:cNvPr id="11" name="Platshållare för bild 8"/>
          <p:cNvSpPr>
            <a:spLocks noGrp="1"/>
          </p:cNvSpPr>
          <p:nvPr>
            <p:ph type="pic" sz="quarter" idx="13" hasCustomPrompt="1"/>
          </p:nvPr>
        </p:nvSpPr>
        <p:spPr>
          <a:xfrm>
            <a:off x="5364202" y="987532"/>
            <a:ext cx="2808248" cy="4271171"/>
          </a:xfrm>
          <a:prstGeom prst="rect">
            <a:avLst/>
          </a:prstGeom>
        </p:spPr>
        <p:txBody>
          <a:bodyPr vert="horz" anchor="ctr"/>
          <a:lstStyle>
            <a:lvl1pPr marL="0" indent="0" algn="ctr">
              <a:buNone/>
              <a:defRPr sz="1800" baseline="0">
                <a:latin typeface="Corbel" panose="020B0503020204020204" pitchFamily="34" charset="0"/>
                <a:ea typeface="Corbel" panose="020B0503020204020204" pitchFamily="34" charset="0"/>
                <a:cs typeface="Arial" charset="0"/>
              </a:defRPr>
            </a:lvl1pPr>
          </a:lstStyle>
          <a:p>
            <a:r>
              <a:rPr lang="sv-SE" dirty="0"/>
              <a:t>Klicka på ikonen för att lägga till en bild.</a:t>
            </a:r>
          </a:p>
        </p:txBody>
      </p:sp>
      <p:sp>
        <p:nvSpPr>
          <p:cNvPr id="6" name="Subtitle 2">
            <a:extLst>
              <a:ext uri="{FF2B5EF4-FFF2-40B4-BE49-F238E27FC236}">
                <a16:creationId xmlns:a16="http://schemas.microsoft.com/office/drawing/2014/main" id="{FE0CFD9D-EB04-4799-B7FA-CDA5A1CE6EA5}"/>
              </a:ext>
            </a:extLst>
          </p:cNvPr>
          <p:cNvSpPr>
            <a:spLocks noGrp="1"/>
          </p:cNvSpPr>
          <p:nvPr>
            <p:ph type="subTitle" idx="10" hasCustomPrompt="1"/>
          </p:nvPr>
        </p:nvSpPr>
        <p:spPr>
          <a:xfrm>
            <a:off x="205816" y="6313293"/>
            <a:ext cx="3573379" cy="279633"/>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152190886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B2A3E26E-EB7A-4561-A043-DBC55702F94E}" type="datetime1">
              <a:rPr lang="sv-SE" smtClean="0"/>
              <a:t>2024-05-02</a:t>
            </a:fld>
            <a:endParaRPr lang="sv-SE"/>
          </a:p>
        </p:txBody>
      </p:sp>
      <p:sp>
        <p:nvSpPr>
          <p:cNvPr id="8" name="Platshållare för sidfot 7"/>
          <p:cNvSpPr>
            <a:spLocks noGrp="1"/>
          </p:cNvSpPr>
          <p:nvPr>
            <p:ph type="ftr" sz="quarter" idx="11"/>
          </p:nvPr>
        </p:nvSpPr>
        <p:spPr/>
        <p:txBody>
          <a:bodyPr/>
          <a:lstStyle/>
          <a:p>
            <a:endParaRPr lang="sv-SE" dirty="0"/>
          </a:p>
        </p:txBody>
      </p:sp>
      <p:sp>
        <p:nvSpPr>
          <p:cNvPr id="9" name="Platshållare för bildnummer 8"/>
          <p:cNvSpPr>
            <a:spLocks noGrp="1"/>
          </p:cNvSpPr>
          <p:nvPr>
            <p:ph type="sldNum" sz="quarter" idx="12"/>
          </p:nvPr>
        </p:nvSpPr>
        <p:spPr/>
        <p:txBody>
          <a:bodyPr/>
          <a:lstStyle/>
          <a:p>
            <a:fld id="{22E3204D-FA5D-46B4-897E-D58F0A12A101}" type="slidenum">
              <a:rPr lang="sv-SE" smtClean="0"/>
              <a:pPr/>
              <a:t>‹#›</a:t>
            </a:fld>
            <a:endParaRPr lang="sv-SE"/>
          </a:p>
        </p:txBody>
      </p:sp>
    </p:spTree>
    <p:extLst>
      <p:ext uri="{BB962C8B-B14F-4D97-AF65-F5344CB8AC3E}">
        <p14:creationId xmlns:p14="http://schemas.microsoft.com/office/powerpoint/2010/main" val="3671907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866BFD17-6103-48BF-81FD-DAAB4B5CA8A3}" type="datetime1">
              <a:rPr lang="sv-SE" smtClean="0"/>
              <a:t>2024-05-02</a:t>
            </a:fld>
            <a:endParaRPr lang="sv-SE"/>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22E3204D-FA5D-46B4-897E-D58F0A12A101}" type="slidenum">
              <a:rPr lang="sv-SE" smtClean="0"/>
              <a:pPr/>
              <a:t>‹#›</a:t>
            </a:fld>
            <a:endParaRPr lang="sv-SE"/>
          </a:p>
        </p:txBody>
      </p:sp>
    </p:spTree>
    <p:extLst>
      <p:ext uri="{BB962C8B-B14F-4D97-AF65-F5344CB8AC3E}">
        <p14:creationId xmlns:p14="http://schemas.microsoft.com/office/powerpoint/2010/main" val="3616435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A6925F41-5D37-414F-8B9B-CF0E653698B1}" type="datetime1">
              <a:rPr lang="sv-SE" smtClean="0"/>
              <a:t>2024-05-02</a:t>
            </a:fld>
            <a:endParaRPr lang="sv-SE"/>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22E3204D-FA5D-46B4-897E-D58F0A12A101}" type="slidenum">
              <a:rPr lang="sv-SE" smtClean="0"/>
              <a:pPr/>
              <a:t>‹#›</a:t>
            </a:fld>
            <a:endParaRPr lang="sv-SE"/>
          </a:p>
        </p:txBody>
      </p:sp>
    </p:spTree>
    <p:extLst>
      <p:ext uri="{BB962C8B-B14F-4D97-AF65-F5344CB8AC3E}">
        <p14:creationId xmlns:p14="http://schemas.microsoft.com/office/powerpoint/2010/main" val="1230810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AE19F507-752F-4F78-B028-5B6D9CDD025E}" type="datetime1">
              <a:rPr lang="sv-SE" smtClean="0"/>
              <a:t>2024-05-02</a:t>
            </a:fld>
            <a:endParaRPr lang="sv-SE"/>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22E3204D-FA5D-46B4-897E-D58F0A12A101}" type="slidenum">
              <a:rPr lang="sv-SE" smtClean="0"/>
              <a:pPr/>
              <a:t>‹#›</a:t>
            </a:fld>
            <a:endParaRPr lang="sv-SE"/>
          </a:p>
        </p:txBody>
      </p:sp>
    </p:spTree>
    <p:extLst>
      <p:ext uri="{BB962C8B-B14F-4D97-AF65-F5344CB8AC3E}">
        <p14:creationId xmlns:p14="http://schemas.microsoft.com/office/powerpoint/2010/main" val="3203069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5CED27AB-9361-49E3-88EC-A7BE485CDEDD}" type="datetime1">
              <a:rPr lang="sv-SE" smtClean="0"/>
              <a:t>2024-05-02</a:t>
            </a:fld>
            <a:endParaRPr lang="sv-SE"/>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22E3204D-FA5D-46B4-897E-D58F0A12A101}" type="slidenum">
              <a:rPr lang="sv-SE" smtClean="0"/>
              <a:pPr/>
              <a:t>‹#›</a:t>
            </a:fld>
            <a:endParaRPr lang="sv-SE"/>
          </a:p>
        </p:txBody>
      </p:sp>
    </p:spTree>
    <p:extLst>
      <p:ext uri="{BB962C8B-B14F-4D97-AF65-F5344CB8AC3E}">
        <p14:creationId xmlns:p14="http://schemas.microsoft.com/office/powerpoint/2010/main" val="2384065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39" Type="http://schemas.openxmlformats.org/officeDocument/2006/relationships/theme" Target="../theme/theme2.xml"/><Relationship Id="rId21" Type="http://schemas.openxmlformats.org/officeDocument/2006/relationships/slideLayout" Target="../slideLayouts/slideLayout32.xml"/><Relationship Id="rId34" Type="http://schemas.openxmlformats.org/officeDocument/2006/relationships/slideLayout" Target="../slideLayouts/slideLayout45.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slideLayout" Target="../slideLayouts/slideLayout40.xml"/><Relationship Id="rId41"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32" Type="http://schemas.openxmlformats.org/officeDocument/2006/relationships/slideLayout" Target="../slideLayouts/slideLayout43.xml"/><Relationship Id="rId37" Type="http://schemas.openxmlformats.org/officeDocument/2006/relationships/slideLayout" Target="../slideLayouts/slideLayout48.xml"/><Relationship Id="rId40" Type="http://schemas.openxmlformats.org/officeDocument/2006/relationships/image" Target="../media/image1.png"/><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36" Type="http://schemas.openxmlformats.org/officeDocument/2006/relationships/slideLayout" Target="../slideLayouts/slideLayout47.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31" Type="http://schemas.openxmlformats.org/officeDocument/2006/relationships/slideLayout" Target="../slideLayouts/slideLayout4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 Id="rId30" Type="http://schemas.openxmlformats.org/officeDocument/2006/relationships/slideLayout" Target="../slideLayouts/slideLayout41.xml"/><Relationship Id="rId35" Type="http://schemas.openxmlformats.org/officeDocument/2006/relationships/slideLayout" Target="../slideLayouts/slideLayout46.xml"/><Relationship Id="rId8" Type="http://schemas.openxmlformats.org/officeDocument/2006/relationships/slideLayout" Target="../slideLayouts/slideLayout19.xml"/><Relationship Id="rId3" Type="http://schemas.openxmlformats.org/officeDocument/2006/relationships/slideLayout" Target="../slideLayouts/slideLayout14.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33" Type="http://schemas.openxmlformats.org/officeDocument/2006/relationships/slideLayout" Target="../slideLayouts/slideLayout44.xml"/><Relationship Id="rId38"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478532-1BAF-417F-A34D-6EF427FE1B9F}" type="datetime1">
              <a:rPr lang="sv-SE" smtClean="0"/>
              <a:t>2024-05-02</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E3204D-FA5D-46B4-897E-D58F0A12A101}" type="slidenum">
              <a:rPr lang="sv-SE" smtClean="0"/>
              <a:pPr/>
              <a:t>‹#›</a:t>
            </a:fld>
            <a:endParaRPr lang="sv-SE"/>
          </a:p>
        </p:txBody>
      </p:sp>
    </p:spTree>
    <p:extLst>
      <p:ext uri="{BB962C8B-B14F-4D97-AF65-F5344CB8AC3E}">
        <p14:creationId xmlns:p14="http://schemas.microsoft.com/office/powerpoint/2010/main" val="661265242"/>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0">
            <a:lum/>
          </a:blip>
          <a:srcRect/>
          <a:stretch>
            <a:fillRect/>
          </a:stretch>
        </a:blipFill>
        <a:effectLst/>
      </p:bgPr>
    </p:bg>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29D5648A-A1A7-457F-8D60-90B3F7A0A22B}"/>
              </a:ext>
            </a:extLst>
          </p:cNvPr>
          <p:cNvPicPr>
            <a:picLocks noChangeAspect="1"/>
          </p:cNvPicPr>
          <p:nvPr userDrawn="1"/>
        </p:nvPicPr>
        <p:blipFill>
          <a:blip r:embed="rId41" cstate="print">
            <a:extLst>
              <a:ext uri="{28A0092B-C50C-407E-A947-70E740481C1C}">
                <a14:useLocalDpi xmlns:a14="http://schemas.microsoft.com/office/drawing/2010/main" val="0"/>
              </a:ext>
            </a:extLst>
          </a:blip>
          <a:stretch>
            <a:fillRect/>
          </a:stretch>
        </p:blipFill>
        <p:spPr>
          <a:xfrm>
            <a:off x="7839075" y="6265721"/>
            <a:ext cx="1018050" cy="269555"/>
          </a:xfrm>
          <a:prstGeom prst="rect">
            <a:avLst/>
          </a:prstGeom>
        </p:spPr>
      </p:pic>
    </p:spTree>
    <p:extLst>
      <p:ext uri="{BB962C8B-B14F-4D97-AF65-F5344CB8AC3E}">
        <p14:creationId xmlns:p14="http://schemas.microsoft.com/office/powerpoint/2010/main" val="3157085827"/>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 id="2147483810" r:id="rId15"/>
    <p:sldLayoutId id="2147483811" r:id="rId16"/>
    <p:sldLayoutId id="2147483812" r:id="rId17"/>
    <p:sldLayoutId id="2147483813" r:id="rId18"/>
    <p:sldLayoutId id="2147483814" r:id="rId19"/>
    <p:sldLayoutId id="2147483815" r:id="rId20"/>
    <p:sldLayoutId id="2147483816" r:id="rId21"/>
    <p:sldLayoutId id="2147483817" r:id="rId22"/>
    <p:sldLayoutId id="2147483818" r:id="rId23"/>
    <p:sldLayoutId id="2147483819" r:id="rId24"/>
    <p:sldLayoutId id="2147483820" r:id="rId25"/>
    <p:sldLayoutId id="2147483821" r:id="rId26"/>
    <p:sldLayoutId id="2147483822" r:id="rId27"/>
    <p:sldLayoutId id="2147483823" r:id="rId28"/>
    <p:sldLayoutId id="2147483824" r:id="rId29"/>
    <p:sldLayoutId id="2147483857" r:id="rId30"/>
    <p:sldLayoutId id="2147483858" r:id="rId31"/>
    <p:sldLayoutId id="2147483859" r:id="rId32"/>
    <p:sldLayoutId id="2147483860" r:id="rId33"/>
    <p:sldLayoutId id="2147483861" r:id="rId34"/>
    <p:sldLayoutId id="2147483862" r:id="rId35"/>
    <p:sldLayoutId id="2147483854" r:id="rId36"/>
    <p:sldLayoutId id="2147483855" r:id="rId37"/>
    <p:sldLayoutId id="2147483856" r:id="rId38"/>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0.xml"/></Relationships>
</file>

<file path=ppt/slides/_rels/slide12.xml.rels><?xml version="1.0" encoding="UTF-8" standalone="yes"?>
<Relationships xmlns="http://schemas.openxmlformats.org/package/2006/relationships"><Relationship Id="rId2" Type="http://schemas.openxmlformats.org/officeDocument/2006/relationships/hyperlink" Target="https://play.lnu.se/media/t/0_c63737cp" TargetMode="External"/><Relationship Id="rId1" Type="http://schemas.openxmlformats.org/officeDocument/2006/relationships/slideLayout" Target="../slideLayouts/slideLayout4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0.xml"/></Relationships>
</file>

<file path=ppt/slides/_rels/slide29.xml.rels><?xml version="1.0" encoding="UTF-8" standalone="yes"?>
<Relationships xmlns="http://schemas.openxmlformats.org/package/2006/relationships"><Relationship Id="rId2" Type="http://schemas.openxmlformats.org/officeDocument/2006/relationships/hyperlink" Target="https://www.youtube.com/watch?v=9R8fHo6WfzY" TargetMode="External"/><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0.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0.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0.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0.xml"/></Relationships>
</file>

<file path=ppt/slides/_rels/slide4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0.xml"/><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hyperlink" Target="mailto:sarcentrum@regionblekinge.se" TargetMode="External"/><Relationship Id="rId1" Type="http://schemas.openxmlformats.org/officeDocument/2006/relationships/slideLayout" Target="../slideLayouts/slideLayout40.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5.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5.xml"/></Relationships>
</file>

<file path=ppt/slides/_rels/slide5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4.xml"/><Relationship Id="rId4" Type="http://schemas.openxmlformats.org/officeDocument/2006/relationships/image" Target="../media/image16.png"/></Relationships>
</file>

<file path=ppt/slides/_rels/slide5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0.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0.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0.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0.xml"/></Relationships>
</file>

<file path=ppt/slides/_rels/slide6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0.xml"/><Relationship Id="rId1" Type="http://schemas.openxmlformats.org/officeDocument/2006/relationships/slideLayout" Target="../slideLayouts/slideLayout45.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0.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0.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5.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0.xml"/></Relationships>
</file>

<file path=ppt/slides/_rels/slide72.xml.rels><?xml version="1.0" encoding="UTF-8" standalone="yes"?>
<Relationships xmlns="http://schemas.openxmlformats.org/package/2006/relationships"><Relationship Id="rId3" Type="http://schemas.openxmlformats.org/officeDocument/2006/relationships/hyperlink" Target="https://www.nationelltklinisktkunskapsstod.se/Blekinge/kunskapsstod/vardforlopp/?uuid=0ce53f67-3e39-4927-aced-368099719e57" TargetMode="External"/><Relationship Id="rId2" Type="http://schemas.openxmlformats.org/officeDocument/2006/relationships/notesSlide" Target="../notesSlides/notesSlide55.xml"/><Relationship Id="rId1" Type="http://schemas.openxmlformats.org/officeDocument/2006/relationships/slideLayout" Target="../slideLayouts/slideLayout40.xml"/><Relationship Id="rId5" Type="http://schemas.openxmlformats.org/officeDocument/2006/relationships/hyperlink" Target="https://composer.grade.se/luvitportal/permalinks/opencourse/5730" TargetMode="External"/><Relationship Id="rId4" Type="http://schemas.openxmlformats.org/officeDocument/2006/relationships/hyperlink" Target="https://regionblekinge.se/halsa-och-vard/for-vardgivare/sarcentrum/samverkansdokument-och-utbildningsmaterial.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1D062ED1-749A-E9D7-65AC-BF849EF470D4}"/>
              </a:ext>
            </a:extLst>
          </p:cNvPr>
          <p:cNvSpPr>
            <a:spLocks noGrp="1"/>
          </p:cNvSpPr>
          <p:nvPr>
            <p:ph type="dt" sz="half" idx="10"/>
          </p:nvPr>
        </p:nvSpPr>
        <p:spPr/>
        <p:txBody>
          <a:bodyPr/>
          <a:lstStyle/>
          <a:p>
            <a:fld id="{91A82774-BB86-44CC-9E73-97F1CBC3D395}" type="datetime1">
              <a:rPr lang="sv-SE" smtClean="0"/>
              <a:t>2024-05-02</a:t>
            </a:fld>
            <a:endParaRPr lang="sv-SE"/>
          </a:p>
        </p:txBody>
      </p:sp>
      <p:sp>
        <p:nvSpPr>
          <p:cNvPr id="4" name="Platshållare för sidfot 3"/>
          <p:cNvSpPr>
            <a:spLocks noGrp="1"/>
          </p:cNvSpPr>
          <p:nvPr>
            <p:ph type="ftr" sz="quarter" idx="11"/>
          </p:nvPr>
        </p:nvSpPr>
        <p:spPr>
          <a:xfrm>
            <a:off x="2555777" y="6237312"/>
            <a:ext cx="390442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8" name="textruta 7"/>
          <p:cNvSpPr txBox="1"/>
          <p:nvPr/>
        </p:nvSpPr>
        <p:spPr>
          <a:xfrm>
            <a:off x="539552" y="5027063"/>
            <a:ext cx="3642687"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dirty="0">
                <a:solidFill>
                  <a:prstClr val="black"/>
                </a:solidFill>
                <a:latin typeface="Calibri"/>
              </a:rPr>
              <a:t>A</a:t>
            </a:r>
            <a:r>
              <a:rPr kumimoji="0" lang="sv-SE" sz="1200" b="1" i="0" u="none" strike="noStrike" kern="1200" cap="none" spc="0" normalizeH="0" baseline="0" noProof="0" dirty="0" err="1">
                <a:ln>
                  <a:noFill/>
                </a:ln>
                <a:solidFill>
                  <a:prstClr val="black"/>
                </a:solidFill>
                <a:effectLst/>
                <a:uLnTx/>
                <a:uFillTx/>
                <a:latin typeface="Calibri"/>
                <a:ea typeface="+mn-ea"/>
                <a:cs typeface="+mn-cs"/>
              </a:rPr>
              <a:t>nna</a:t>
            </a:r>
            <a:r>
              <a:rPr kumimoji="0" lang="sv-SE" sz="1200" b="1" i="0" u="none" strike="noStrike" kern="1200" cap="none" spc="0" normalizeH="0" baseline="0" noProof="0" dirty="0">
                <a:ln>
                  <a:noFill/>
                </a:ln>
                <a:solidFill>
                  <a:prstClr val="black"/>
                </a:solidFill>
                <a:effectLst/>
                <a:uLnTx/>
                <a:uFillTx/>
                <a:latin typeface="Calibri"/>
                <a:ea typeface="+mn-ea"/>
                <a:cs typeface="+mn-cs"/>
              </a:rPr>
              <a:t> Davnert</a:t>
            </a:r>
          </a:p>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dirty="0">
                <a:solidFill>
                  <a:prstClr val="black"/>
                </a:solidFill>
                <a:latin typeface="Calibri"/>
              </a:rPr>
              <a:t>Undersköterska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dirty="0">
                <a:ln>
                  <a:noFill/>
                </a:ln>
                <a:solidFill>
                  <a:prstClr val="black"/>
                </a:solidFill>
                <a:effectLst/>
                <a:uLnTx/>
                <a:uFillTx/>
                <a:latin typeface="Calibri"/>
                <a:ea typeface="+mn-ea"/>
                <a:cs typeface="+mn-cs"/>
              </a:rPr>
              <a:t>Sårcentrum</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1"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ruta 5">
            <a:extLst>
              <a:ext uri="{FF2B5EF4-FFF2-40B4-BE49-F238E27FC236}">
                <a16:creationId xmlns:a16="http://schemas.microsoft.com/office/drawing/2014/main" id="{22D32B62-CB23-4D64-8BB7-FC9A58DE912F}"/>
              </a:ext>
            </a:extLst>
          </p:cNvPr>
          <p:cNvSpPr txBox="1"/>
          <p:nvPr/>
        </p:nvSpPr>
        <p:spPr>
          <a:xfrm>
            <a:off x="1087611" y="1412776"/>
            <a:ext cx="6840760" cy="138499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4400" b="1" i="0" u="none" strike="noStrike" kern="1200" cap="none" spc="0" normalizeH="0" baseline="0" noProof="0" dirty="0">
                <a:ln>
                  <a:noFill/>
                </a:ln>
                <a:solidFill>
                  <a:schemeClr val="accent1"/>
                </a:solidFill>
                <a:effectLst/>
                <a:uLnTx/>
                <a:uFillTx/>
                <a:latin typeface="Calibri"/>
                <a:ea typeface="+mn-ea"/>
                <a:cs typeface="+mn-cs"/>
              </a:rPr>
              <a:t>Svårläkta sår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dirty="0">
                <a:ln>
                  <a:noFill/>
                </a:ln>
                <a:solidFill>
                  <a:schemeClr val="accent1"/>
                </a:solidFill>
                <a:effectLst/>
                <a:uLnTx/>
                <a:uFillTx/>
                <a:latin typeface="Calibri"/>
                <a:ea typeface="+mn-ea"/>
                <a:cs typeface="+mn-cs"/>
              </a:rPr>
              <a:t>– </a:t>
            </a:r>
            <a:r>
              <a:rPr lang="sv-SE" sz="2000" b="1" dirty="0">
                <a:solidFill>
                  <a:schemeClr val="accent1"/>
                </a:solidFill>
                <a:latin typeface="Calibri"/>
              </a:rPr>
              <a:t>basbedömning</a:t>
            </a:r>
            <a:r>
              <a:rPr kumimoji="0" lang="sv-SE" sz="2000" b="1" i="0" u="none" strike="noStrike" kern="1200" cap="none" spc="0" normalizeH="0" baseline="0" noProof="0" dirty="0">
                <a:ln>
                  <a:noFill/>
                </a:ln>
                <a:solidFill>
                  <a:schemeClr val="accent1"/>
                </a:solidFill>
                <a:effectLst/>
                <a:uLnTx/>
                <a:uFillTx/>
                <a:latin typeface="Calibri"/>
                <a:ea typeface="+mn-ea"/>
                <a:cs typeface="+mn-cs"/>
              </a:rPr>
              <a:t> och basbehandling</a:t>
            </a:r>
          </a:p>
          <a:p>
            <a:pPr marL="0" marR="0" lvl="0" indent="0" algn="ctr" defTabSz="914400" rtl="0" eaLnBrk="1" fontAlgn="auto" latinLnBrk="0" hangingPunct="1">
              <a:lnSpc>
                <a:spcPct val="100000"/>
              </a:lnSpc>
              <a:spcBef>
                <a:spcPts val="0"/>
              </a:spcBef>
              <a:spcAft>
                <a:spcPts val="0"/>
              </a:spcAft>
              <a:buClrTx/>
              <a:buSzTx/>
              <a:buFontTx/>
              <a:buNone/>
              <a:tabLst/>
              <a:defRPr/>
            </a:pPr>
            <a:r>
              <a:rPr lang="sv-SE" sz="2000" b="1">
                <a:solidFill>
                  <a:schemeClr val="accent1"/>
                </a:solidFill>
                <a:latin typeface="Calibri"/>
              </a:rPr>
              <a:t>240425+240515</a:t>
            </a:r>
            <a:endParaRPr kumimoji="0" lang="sv-SE" sz="2000" b="1" i="0" u="none" strike="noStrike" kern="1200" cap="none" spc="0" normalizeH="0" baseline="0" noProof="0" dirty="0">
              <a:ln>
                <a:noFill/>
              </a:ln>
              <a:solidFill>
                <a:schemeClr val="accent1"/>
              </a:solidFill>
              <a:effectLst/>
              <a:uLnTx/>
              <a:uFillTx/>
              <a:latin typeface="Calibri"/>
              <a:ea typeface="+mn-ea"/>
              <a:cs typeface="+mn-cs"/>
            </a:endParaRPr>
          </a:p>
        </p:txBody>
      </p:sp>
      <p:sp>
        <p:nvSpPr>
          <p:cNvPr id="7" name="textruta 6">
            <a:extLst>
              <a:ext uri="{FF2B5EF4-FFF2-40B4-BE49-F238E27FC236}">
                <a16:creationId xmlns:a16="http://schemas.microsoft.com/office/drawing/2014/main" id="{4F08BCEF-00DB-407C-927B-48022DF24847}"/>
              </a:ext>
            </a:extLst>
          </p:cNvPr>
          <p:cNvSpPr txBox="1"/>
          <p:nvPr/>
        </p:nvSpPr>
        <p:spPr>
          <a:xfrm>
            <a:off x="4619036" y="5053791"/>
            <a:ext cx="3642687"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dirty="0">
                <a:ln>
                  <a:noFill/>
                </a:ln>
                <a:solidFill>
                  <a:prstClr val="black"/>
                </a:solidFill>
                <a:effectLst/>
                <a:uLnTx/>
                <a:uFillTx/>
                <a:latin typeface="Calibri"/>
                <a:ea typeface="+mn-ea"/>
                <a:cs typeface="+mn-cs"/>
              </a:rPr>
              <a:t>Charlotta Prahl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dirty="0">
                <a:ln>
                  <a:noFill/>
                </a:ln>
                <a:solidFill>
                  <a:prstClr val="black"/>
                </a:solidFill>
                <a:effectLst/>
                <a:uLnTx/>
                <a:uFillTx/>
                <a:latin typeface="Calibri"/>
                <a:ea typeface="+mn-ea"/>
                <a:cs typeface="+mn-cs"/>
              </a:rPr>
              <a:t>Distriktssköterska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dirty="0">
                <a:ln>
                  <a:noFill/>
                </a:ln>
                <a:solidFill>
                  <a:prstClr val="black"/>
                </a:solidFill>
                <a:effectLst/>
                <a:uLnTx/>
                <a:uFillTx/>
                <a:latin typeface="Calibri"/>
                <a:ea typeface="+mn-ea"/>
                <a:cs typeface="+mn-cs"/>
              </a:rPr>
              <a:t>Sårcentrum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dirty="0">
                <a:ln>
                  <a:noFill/>
                </a:ln>
                <a:solidFill>
                  <a:prstClr val="black"/>
                </a:solidFill>
                <a:effectLst/>
                <a:uLnTx/>
                <a:uFillTx/>
                <a:latin typeface="Calibri"/>
                <a:ea typeface="+mn-ea"/>
                <a:cs typeface="+mn-cs"/>
              </a:rPr>
              <a:t>Brunnsgårdens vårdcentral</a:t>
            </a:r>
          </a:p>
        </p:txBody>
      </p:sp>
    </p:spTree>
    <p:extLst>
      <p:ext uri="{BB962C8B-B14F-4D97-AF65-F5344CB8AC3E}">
        <p14:creationId xmlns:p14="http://schemas.microsoft.com/office/powerpoint/2010/main" val="2211341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71600" y="340905"/>
            <a:ext cx="7024744" cy="1143000"/>
          </a:xfrm>
        </p:spPr>
        <p:txBody>
          <a:bodyPr>
            <a:normAutofit/>
          </a:bodyPr>
          <a:lstStyle/>
          <a:p>
            <a:r>
              <a:rPr lang="sv-SE" sz="4000" dirty="0">
                <a:solidFill>
                  <a:schemeClr val="accent3">
                    <a:lumMod val="75000"/>
                  </a:schemeClr>
                </a:solidFill>
              </a:rPr>
              <a:t>Sårsmärta</a:t>
            </a:r>
          </a:p>
        </p:txBody>
      </p:sp>
      <p:sp>
        <p:nvSpPr>
          <p:cNvPr id="3" name="Platshållare för innehåll 2"/>
          <p:cNvSpPr>
            <a:spLocks noGrp="1"/>
          </p:cNvSpPr>
          <p:nvPr>
            <p:ph idx="1"/>
          </p:nvPr>
        </p:nvSpPr>
        <p:spPr>
          <a:xfrm>
            <a:off x="977234" y="1089013"/>
            <a:ext cx="6777317" cy="4824536"/>
          </a:xfrm>
        </p:spPr>
        <p:txBody>
          <a:bodyPr>
            <a:normAutofit/>
          </a:bodyPr>
          <a:lstStyle/>
          <a:p>
            <a:pPr marL="68580" indent="0">
              <a:buNone/>
            </a:pPr>
            <a:endParaRPr lang="sv-SE" sz="2600" dirty="0">
              <a:solidFill>
                <a:srgbClr val="92D050"/>
              </a:solidFill>
              <a:latin typeface="+mj-lt"/>
            </a:endParaRPr>
          </a:p>
          <a:p>
            <a:pPr marL="68580" indent="0">
              <a:buNone/>
            </a:pPr>
            <a:r>
              <a:rPr lang="sv-SE" sz="2200" dirty="0">
                <a:latin typeface="+mj-lt"/>
              </a:rPr>
              <a:t>Smärtanalys</a:t>
            </a:r>
          </a:p>
          <a:p>
            <a:r>
              <a:rPr lang="sv-SE" sz="2000" dirty="0"/>
              <a:t>När gör det ont?</a:t>
            </a:r>
          </a:p>
          <a:p>
            <a:r>
              <a:rPr lang="sv-SE" sz="2000" dirty="0"/>
              <a:t>Var gör det ont?</a:t>
            </a:r>
          </a:p>
          <a:p>
            <a:r>
              <a:rPr lang="sv-SE" sz="2000" dirty="0"/>
              <a:t>Smärtskattning, VAS</a:t>
            </a:r>
          </a:p>
          <a:p>
            <a:r>
              <a:rPr lang="sv-SE" sz="2000" dirty="0"/>
              <a:t>Behandla smärtan</a:t>
            </a:r>
          </a:p>
          <a:p>
            <a:pPr marL="0" indent="0">
              <a:buNone/>
            </a:pPr>
            <a:r>
              <a:rPr lang="sv-SE" sz="2000" dirty="0">
                <a:solidFill>
                  <a:schemeClr val="accent3">
                    <a:lumMod val="75000"/>
                  </a:schemeClr>
                </a:solidFill>
              </a:rPr>
              <a:t> </a:t>
            </a:r>
          </a:p>
          <a:p>
            <a:pPr marL="0" indent="0">
              <a:buNone/>
            </a:pPr>
            <a:r>
              <a:rPr lang="sv-SE" sz="2000" dirty="0"/>
              <a:t>  </a:t>
            </a:r>
            <a:r>
              <a:rPr lang="sv-SE" sz="2200" dirty="0"/>
              <a:t>Omläggningssmärta</a:t>
            </a:r>
          </a:p>
          <a:p>
            <a:r>
              <a:rPr lang="sv-SE" sz="2000" dirty="0" err="1"/>
              <a:t>Xylocainsalva</a:t>
            </a:r>
            <a:r>
              <a:rPr lang="sv-SE" sz="2000" dirty="0"/>
              <a:t>/spray, </a:t>
            </a:r>
            <a:r>
              <a:rPr lang="sv-SE" sz="2000" dirty="0" err="1"/>
              <a:t>Lidokain</a:t>
            </a:r>
            <a:r>
              <a:rPr lang="sv-SE" sz="2000" dirty="0"/>
              <a:t>/</a:t>
            </a:r>
            <a:r>
              <a:rPr lang="sv-SE" sz="2000" dirty="0" err="1"/>
              <a:t>prilokain</a:t>
            </a:r>
            <a:r>
              <a:rPr lang="sv-SE" sz="2000" dirty="0"/>
              <a:t> (EMLA, </a:t>
            </a:r>
            <a:r>
              <a:rPr lang="sv-SE" sz="2000" dirty="0" err="1"/>
              <a:t>Tapin</a:t>
            </a:r>
            <a:r>
              <a:rPr lang="sv-SE" sz="2000" dirty="0"/>
              <a:t>)kräm, </a:t>
            </a:r>
          </a:p>
          <a:p>
            <a:r>
              <a:rPr lang="sv-SE" sz="2000" dirty="0"/>
              <a:t>Smärttablett inför omläggning</a:t>
            </a:r>
          </a:p>
          <a:p>
            <a:r>
              <a:rPr lang="sv-SE" sz="2000" dirty="0"/>
              <a:t>Oro gör ont!</a:t>
            </a:r>
          </a:p>
          <a:p>
            <a:pPr marL="0" indent="0">
              <a:buNone/>
            </a:pPr>
            <a:endParaRPr lang="sv-SE" sz="2000" dirty="0"/>
          </a:p>
        </p:txBody>
      </p:sp>
      <p:sp>
        <p:nvSpPr>
          <p:cNvPr id="8" name="Platshållare för datum 7">
            <a:extLst>
              <a:ext uri="{FF2B5EF4-FFF2-40B4-BE49-F238E27FC236}">
                <a16:creationId xmlns:a16="http://schemas.microsoft.com/office/drawing/2014/main" id="{C6830F3B-DA33-7F4B-B7A8-DD78020AF132}"/>
              </a:ext>
            </a:extLst>
          </p:cNvPr>
          <p:cNvSpPr>
            <a:spLocks noGrp="1"/>
          </p:cNvSpPr>
          <p:nvPr>
            <p:ph type="dt" sz="half" idx="10"/>
          </p:nvPr>
        </p:nvSpPr>
        <p:spPr/>
        <p:txBody>
          <a:bodyPr/>
          <a:lstStyle/>
          <a:p>
            <a:fld id="{183274C2-D961-45CA-8DC3-683467F8B195}" type="datetime1">
              <a:rPr lang="sv-SE" smtClean="0"/>
              <a:t>2024-05-02</a:t>
            </a:fld>
            <a:endParaRPr lang="sv-SE"/>
          </a:p>
        </p:txBody>
      </p:sp>
      <p:sp>
        <p:nvSpPr>
          <p:cNvPr id="12" name="Platshållare för sidfot 3">
            <a:extLst>
              <a:ext uri="{FF2B5EF4-FFF2-40B4-BE49-F238E27FC236}">
                <a16:creationId xmlns:a16="http://schemas.microsoft.com/office/drawing/2014/main" id="{8BA5496E-F973-427C-A226-66AE61843BC9}"/>
              </a:ext>
            </a:extLst>
          </p:cNvPr>
          <p:cNvSpPr>
            <a:spLocks noGrp="1"/>
          </p:cNvSpPr>
          <p:nvPr>
            <p:ph type="ftr" sz="quarter" idx="11"/>
          </p:nvPr>
        </p:nvSpPr>
        <p:spPr>
          <a:xfrm>
            <a:off x="2555777" y="6237312"/>
            <a:ext cx="390442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AutoShape 2" descr="Bildresultat för VAS-skala"/>
          <p:cNvSpPr>
            <a:spLocks noChangeAspect="1" noChangeArrowheads="1"/>
          </p:cNvSpPr>
          <p:nvPr/>
        </p:nvSpPr>
        <p:spPr bwMode="auto">
          <a:xfrm>
            <a:off x="0" y="-14446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AutoShape 4" descr="Bildresultat för VAS-skala"/>
          <p:cNvSpPr>
            <a:spLocks noChangeAspect="1" noChangeArrowheads="1"/>
          </p:cNvSpPr>
          <p:nvPr/>
        </p:nvSpPr>
        <p:spPr bwMode="auto">
          <a:xfrm>
            <a:off x="152400" y="794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Calibri"/>
              <a:ea typeface="+mn-ea"/>
              <a:cs typeface="+mn-cs"/>
            </a:endParaRPr>
          </a:p>
        </p:txBody>
      </p:sp>
      <p:sp>
        <p:nvSpPr>
          <p:cNvPr id="7" name="AutoShape 6" descr="Bildresultat för VAS-skala"/>
          <p:cNvSpPr>
            <a:spLocks noChangeAspect="1" noChangeArrowheads="1"/>
          </p:cNvSpPr>
          <p:nvPr/>
        </p:nvSpPr>
        <p:spPr bwMode="auto">
          <a:xfrm>
            <a:off x="304800" y="16034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9259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43608" y="332656"/>
            <a:ext cx="7024744" cy="1143000"/>
          </a:xfrm>
        </p:spPr>
        <p:txBody>
          <a:bodyPr>
            <a:normAutofit/>
          </a:bodyPr>
          <a:lstStyle/>
          <a:p>
            <a:r>
              <a:rPr lang="sv-SE" sz="3000" b="1" dirty="0">
                <a:solidFill>
                  <a:schemeClr val="accent3">
                    <a:lumMod val="75000"/>
                  </a:schemeClr>
                </a:solidFill>
              </a:rPr>
              <a:t>Kärlstatus</a:t>
            </a:r>
          </a:p>
        </p:txBody>
      </p:sp>
      <p:sp>
        <p:nvSpPr>
          <p:cNvPr id="3" name="Platshållare för innehåll 2"/>
          <p:cNvSpPr>
            <a:spLocks noGrp="1"/>
          </p:cNvSpPr>
          <p:nvPr>
            <p:ph idx="1"/>
          </p:nvPr>
        </p:nvSpPr>
        <p:spPr>
          <a:xfrm>
            <a:off x="1043608" y="1844824"/>
            <a:ext cx="6777317" cy="4248472"/>
          </a:xfrm>
        </p:spPr>
        <p:txBody>
          <a:bodyPr>
            <a:normAutofit/>
          </a:bodyPr>
          <a:lstStyle/>
          <a:p>
            <a:r>
              <a:rPr lang="sv-SE" sz="2400" dirty="0"/>
              <a:t>Åderbråck</a:t>
            </a:r>
          </a:p>
          <a:p>
            <a:r>
              <a:rPr lang="sv-SE" sz="2400" dirty="0"/>
              <a:t>ADP palpabel</a:t>
            </a:r>
          </a:p>
          <a:p>
            <a:r>
              <a:rPr lang="sv-SE" sz="2400" dirty="0"/>
              <a:t>Doppler</a:t>
            </a:r>
          </a:p>
        </p:txBody>
      </p:sp>
      <p:sp>
        <p:nvSpPr>
          <p:cNvPr id="4" name="Platshållare för datum 3">
            <a:extLst>
              <a:ext uri="{FF2B5EF4-FFF2-40B4-BE49-F238E27FC236}">
                <a16:creationId xmlns:a16="http://schemas.microsoft.com/office/drawing/2014/main" id="{2EF053DF-DAF5-EF04-1822-A82DA6E5B43E}"/>
              </a:ext>
            </a:extLst>
          </p:cNvPr>
          <p:cNvSpPr>
            <a:spLocks noGrp="1"/>
          </p:cNvSpPr>
          <p:nvPr>
            <p:ph type="dt" sz="half" idx="10"/>
          </p:nvPr>
        </p:nvSpPr>
        <p:spPr/>
        <p:txBody>
          <a:bodyPr/>
          <a:lstStyle/>
          <a:p>
            <a:fld id="{E5DCCB63-B5A5-436C-8841-E5D9A3A0299F}" type="datetime1">
              <a:rPr lang="sv-SE" smtClean="0"/>
              <a:t>2024-05-02</a:t>
            </a:fld>
            <a:endParaRPr lang="sv-SE"/>
          </a:p>
        </p:txBody>
      </p:sp>
      <p:sp>
        <p:nvSpPr>
          <p:cNvPr id="6" name="Platshållare för sidfot 3"/>
          <p:cNvSpPr>
            <a:spLocks noGrp="1"/>
          </p:cNvSpPr>
          <p:nvPr>
            <p:ph type="ftr" sz="quarter" idx="11"/>
          </p:nvPr>
        </p:nvSpPr>
        <p:spPr>
          <a:xfrm>
            <a:off x="3144564" y="6165304"/>
            <a:ext cx="2831592" cy="365125"/>
          </a:xfrm>
        </p:spPr>
        <p:txBody>
          <a:bodyPr/>
          <a:lstStyle/>
          <a:p>
            <a:endParaRPr lang="sv-SE" dirty="0"/>
          </a:p>
        </p:txBody>
      </p:sp>
    </p:spTree>
    <p:extLst>
      <p:ext uri="{BB962C8B-B14F-4D97-AF65-F5344CB8AC3E}">
        <p14:creationId xmlns:p14="http://schemas.microsoft.com/office/powerpoint/2010/main" val="4046438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CAEE46A0-AD50-3230-3F3A-8145A2ED87AC}"/>
              </a:ext>
            </a:extLst>
          </p:cNvPr>
          <p:cNvSpPr>
            <a:spLocks noGrp="1"/>
          </p:cNvSpPr>
          <p:nvPr>
            <p:ph idx="1"/>
          </p:nvPr>
        </p:nvSpPr>
        <p:spPr/>
        <p:txBody>
          <a:bodyPr/>
          <a:lstStyle/>
          <a:p>
            <a:r>
              <a:rPr lang="sv-SE" dirty="0">
                <a:hlinkClick r:id="rId2"/>
              </a:rPr>
              <a:t>Doppler - " Undersökningen av den </a:t>
            </a:r>
            <a:r>
              <a:rPr lang="sv-SE" dirty="0" err="1">
                <a:hlinkClick r:id="rId2"/>
              </a:rPr>
              <a:t>arterialla</a:t>
            </a:r>
            <a:r>
              <a:rPr lang="sv-SE" dirty="0">
                <a:hlinkClick r:id="rId2"/>
              </a:rPr>
              <a:t> cirkulationen" - </a:t>
            </a:r>
            <a:r>
              <a:rPr lang="sv-SE" dirty="0" err="1">
                <a:hlinkClick r:id="rId2"/>
              </a:rPr>
              <a:t>LnuPlay</a:t>
            </a:r>
            <a:r>
              <a:rPr lang="sv-SE" dirty="0">
                <a:hlinkClick r:id="rId2"/>
              </a:rPr>
              <a:t> - </a:t>
            </a:r>
            <a:r>
              <a:rPr lang="sv-SE" dirty="0" err="1">
                <a:hlinkClick r:id="rId2"/>
              </a:rPr>
              <a:t>Linnaeus</a:t>
            </a:r>
            <a:r>
              <a:rPr lang="sv-SE" dirty="0">
                <a:hlinkClick r:id="rId2"/>
              </a:rPr>
              <a:t> University </a:t>
            </a:r>
            <a:r>
              <a:rPr lang="sv-SE" dirty="0" err="1">
                <a:hlinkClick r:id="rId2"/>
              </a:rPr>
              <a:t>MediaSpace</a:t>
            </a:r>
            <a:endParaRPr lang="sv-SE" dirty="0"/>
          </a:p>
        </p:txBody>
      </p:sp>
      <p:sp>
        <p:nvSpPr>
          <p:cNvPr id="2" name="Platshållare för datum 1">
            <a:extLst>
              <a:ext uri="{FF2B5EF4-FFF2-40B4-BE49-F238E27FC236}">
                <a16:creationId xmlns:a16="http://schemas.microsoft.com/office/drawing/2014/main" id="{B2DD6806-4B1E-0070-A850-0835B6CEABE8}"/>
              </a:ext>
            </a:extLst>
          </p:cNvPr>
          <p:cNvSpPr>
            <a:spLocks noGrp="1"/>
          </p:cNvSpPr>
          <p:nvPr>
            <p:ph type="dt" sz="half" idx="10"/>
          </p:nvPr>
        </p:nvSpPr>
        <p:spPr/>
        <p:txBody>
          <a:bodyPr/>
          <a:lstStyle/>
          <a:p>
            <a:fld id="{945E55E6-9BB7-40B3-B0E4-4ECE8801C88C}" type="datetime1">
              <a:rPr lang="sv-SE" smtClean="0"/>
              <a:t>2024-05-02</a:t>
            </a:fld>
            <a:endParaRPr lang="sv-SE"/>
          </a:p>
        </p:txBody>
      </p:sp>
      <p:sp>
        <p:nvSpPr>
          <p:cNvPr id="4" name="Platshållare för sidfot 3">
            <a:extLst>
              <a:ext uri="{FF2B5EF4-FFF2-40B4-BE49-F238E27FC236}">
                <a16:creationId xmlns:a16="http://schemas.microsoft.com/office/drawing/2014/main" id="{5CFBF78D-0C15-04EB-3844-B7B129A9798A}"/>
              </a:ext>
            </a:extLst>
          </p:cNvPr>
          <p:cNvSpPr>
            <a:spLocks noGrp="1"/>
          </p:cNvSpPr>
          <p:nvPr>
            <p:ph type="ftr" sz="quarter" idx="11"/>
          </p:nvPr>
        </p:nvSpPr>
        <p:spPr/>
        <p:txBody>
          <a:bodyPr/>
          <a:lstStyle/>
          <a:p>
            <a:endParaRPr lang="sv-SE" dirty="0"/>
          </a:p>
        </p:txBody>
      </p:sp>
    </p:spTree>
    <p:extLst>
      <p:ext uri="{BB962C8B-B14F-4D97-AF65-F5344CB8AC3E}">
        <p14:creationId xmlns:p14="http://schemas.microsoft.com/office/powerpoint/2010/main" val="1671136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275856" y="264976"/>
            <a:ext cx="8229600" cy="1143000"/>
          </a:xfrm>
        </p:spPr>
        <p:txBody>
          <a:bodyPr>
            <a:normAutofit/>
          </a:bodyPr>
          <a:lstStyle/>
          <a:p>
            <a:r>
              <a:rPr lang="sv-SE" sz="3000" b="1" dirty="0">
                <a:solidFill>
                  <a:schemeClr val="accent3">
                    <a:lumMod val="75000"/>
                  </a:schemeClr>
                </a:solidFill>
              </a:rPr>
              <a:t>ABPI (ABI)</a:t>
            </a:r>
          </a:p>
        </p:txBody>
      </p:sp>
      <p:sp>
        <p:nvSpPr>
          <p:cNvPr id="3" name="Platshållare för innehåll 2"/>
          <p:cNvSpPr>
            <a:spLocks noGrp="1"/>
          </p:cNvSpPr>
          <p:nvPr>
            <p:ph idx="1"/>
          </p:nvPr>
        </p:nvSpPr>
        <p:spPr>
          <a:xfrm>
            <a:off x="1043492" y="2323653"/>
            <a:ext cx="6984891" cy="745307"/>
          </a:xfrm>
        </p:spPr>
        <p:txBody>
          <a:bodyPr numCol="1">
            <a:normAutofit/>
          </a:bodyPr>
          <a:lstStyle/>
          <a:p>
            <a:pPr marL="68580" indent="0">
              <a:buNone/>
            </a:pPr>
            <a:r>
              <a:rPr lang="sv-SE" sz="2000" dirty="0"/>
              <a:t>Diagnos av benartärsjukdom med arteriellt sår görs i första hand genom beräkning av ankel/armtrycksindex med handdoppler.</a:t>
            </a:r>
          </a:p>
          <a:p>
            <a:pPr marL="68580" indent="0">
              <a:buNone/>
            </a:pPr>
            <a:endParaRPr lang="sv-SE" dirty="0"/>
          </a:p>
          <a:p>
            <a:pPr marL="68580" indent="0">
              <a:buNone/>
            </a:pPr>
            <a:endParaRPr lang="sv-SE" dirty="0"/>
          </a:p>
        </p:txBody>
      </p:sp>
      <p:sp>
        <p:nvSpPr>
          <p:cNvPr id="4" name="Platshållare för datum 3">
            <a:extLst>
              <a:ext uri="{FF2B5EF4-FFF2-40B4-BE49-F238E27FC236}">
                <a16:creationId xmlns:a16="http://schemas.microsoft.com/office/drawing/2014/main" id="{7468D14F-F9B7-EEB3-71D2-EB6749710D0E}"/>
              </a:ext>
            </a:extLst>
          </p:cNvPr>
          <p:cNvSpPr>
            <a:spLocks noGrp="1"/>
          </p:cNvSpPr>
          <p:nvPr>
            <p:ph type="dt" sz="half" idx="10"/>
          </p:nvPr>
        </p:nvSpPr>
        <p:spPr/>
        <p:txBody>
          <a:bodyPr/>
          <a:lstStyle/>
          <a:p>
            <a:fld id="{D6C1AA62-E915-4EF6-8663-2C42CC851439}" type="datetime1">
              <a:rPr lang="sv-SE" smtClean="0"/>
              <a:t>2024-05-02</a:t>
            </a:fld>
            <a:endParaRPr lang="sv-SE"/>
          </a:p>
        </p:txBody>
      </p:sp>
      <p:sp>
        <p:nvSpPr>
          <p:cNvPr id="13" name="Platshållare för sidfot 3"/>
          <p:cNvSpPr>
            <a:spLocks noGrp="1"/>
          </p:cNvSpPr>
          <p:nvPr>
            <p:ph type="ftr" sz="quarter" idx="11"/>
          </p:nvPr>
        </p:nvSpPr>
        <p:spPr>
          <a:xfrm>
            <a:off x="3042303" y="6237312"/>
            <a:ext cx="2831592" cy="365125"/>
          </a:xfrm>
        </p:spPr>
        <p:txBody>
          <a:bodyPr/>
          <a:lstStyle/>
          <a:p>
            <a:endParaRPr lang="sv-SE" dirty="0"/>
          </a:p>
        </p:txBody>
      </p:sp>
      <p:sp>
        <p:nvSpPr>
          <p:cNvPr id="6" name="Rektangel 5"/>
          <p:cNvSpPr/>
          <p:nvPr/>
        </p:nvSpPr>
        <p:spPr>
          <a:xfrm>
            <a:off x="1691680" y="3356992"/>
            <a:ext cx="5472609" cy="2462213"/>
          </a:xfrm>
          <a:prstGeom prst="rect">
            <a:avLst/>
          </a:prstGeom>
        </p:spPr>
        <p:txBody>
          <a:bodyPr wrap="square" numCol="2">
            <a:spAutoFit/>
          </a:bodyPr>
          <a:lstStyle/>
          <a:p>
            <a:pPr marL="68580" indent="0">
              <a:buNone/>
            </a:pPr>
            <a:r>
              <a:rPr lang="sv-SE" sz="1400" b="1" dirty="0"/>
              <a:t>Ankelarmtrycksindex (ABPI):</a:t>
            </a:r>
          </a:p>
          <a:p>
            <a:pPr marL="68580" indent="0">
              <a:buNone/>
            </a:pPr>
            <a:r>
              <a:rPr lang="sv-SE" sz="1400" dirty="0"/>
              <a:t>Normalt   		&gt;0,9</a:t>
            </a:r>
          </a:p>
          <a:p>
            <a:pPr marL="68580" indent="0">
              <a:buNone/>
            </a:pPr>
            <a:r>
              <a:rPr lang="sv-SE" sz="1400" dirty="0"/>
              <a:t>Lätt sänkt  		0,8-0,9</a:t>
            </a:r>
          </a:p>
          <a:p>
            <a:pPr marL="68580" indent="0">
              <a:buNone/>
            </a:pPr>
            <a:r>
              <a:rPr lang="sv-SE" sz="1400" dirty="0"/>
              <a:t>Måttligt sänkt	0,5-0,8</a:t>
            </a:r>
          </a:p>
          <a:p>
            <a:pPr marL="68580" indent="0">
              <a:buNone/>
            </a:pPr>
            <a:r>
              <a:rPr lang="sv-SE" sz="1400" dirty="0"/>
              <a:t>Uttalat(kritiskt) sänkt 	&lt;0,5</a:t>
            </a:r>
          </a:p>
          <a:p>
            <a:pPr marL="68580" indent="0">
              <a:buNone/>
            </a:pPr>
            <a:r>
              <a:rPr lang="sv-SE" sz="1400" dirty="0"/>
              <a:t> </a:t>
            </a:r>
          </a:p>
          <a:p>
            <a:pPr marL="68580" indent="0">
              <a:buNone/>
            </a:pPr>
            <a:endParaRPr lang="sv-SE" sz="1400" dirty="0"/>
          </a:p>
          <a:p>
            <a:pPr marL="68580" indent="0">
              <a:buNone/>
            </a:pPr>
            <a:endParaRPr lang="sv-SE" sz="1400" dirty="0"/>
          </a:p>
          <a:p>
            <a:pPr marL="68580" indent="0">
              <a:buNone/>
            </a:pPr>
            <a:endParaRPr lang="sv-SE" sz="1400" dirty="0"/>
          </a:p>
          <a:p>
            <a:pPr marL="68580" indent="0">
              <a:buNone/>
            </a:pPr>
            <a:endParaRPr lang="sv-SE" sz="1400" dirty="0"/>
          </a:p>
          <a:p>
            <a:pPr marL="68580" indent="0">
              <a:buNone/>
            </a:pPr>
            <a:endParaRPr lang="sv-SE" sz="1400" dirty="0"/>
          </a:p>
          <a:p>
            <a:pPr marL="68580" indent="0">
              <a:buNone/>
            </a:pPr>
            <a:r>
              <a:rPr lang="sv-SE" sz="1400" b="1" dirty="0" err="1"/>
              <a:t>Tåarmtrycksindex</a:t>
            </a:r>
            <a:r>
              <a:rPr lang="sv-SE" sz="1400" b="1" dirty="0"/>
              <a:t> (TBPI):</a:t>
            </a:r>
          </a:p>
          <a:p>
            <a:pPr marL="68580" indent="0">
              <a:buNone/>
            </a:pPr>
            <a:r>
              <a:rPr lang="sv-SE" sz="1400" dirty="0"/>
              <a:t>Normalt   		</a:t>
            </a:r>
            <a:r>
              <a:rPr lang="sv-SE" sz="1400" dirty="0">
                <a:sym typeface="Symbol"/>
              </a:rPr>
              <a:t></a:t>
            </a:r>
            <a:r>
              <a:rPr lang="sv-SE" sz="1400" dirty="0"/>
              <a:t>0,65</a:t>
            </a:r>
          </a:p>
          <a:p>
            <a:pPr marL="68580" indent="0">
              <a:buNone/>
            </a:pPr>
            <a:r>
              <a:rPr lang="sv-SE" sz="1400" dirty="0"/>
              <a:t>Lätt sänkt      	0,5-0,65</a:t>
            </a:r>
          </a:p>
          <a:p>
            <a:pPr marL="68580" indent="0">
              <a:buNone/>
            </a:pPr>
            <a:r>
              <a:rPr lang="sv-SE" sz="1400" dirty="0"/>
              <a:t>Måttligt sänkt 	0,3-0,49</a:t>
            </a:r>
          </a:p>
          <a:p>
            <a:pPr marL="68580" indent="0">
              <a:buNone/>
            </a:pPr>
            <a:r>
              <a:rPr lang="sv-SE" sz="1400" dirty="0"/>
              <a:t>Uttalat(kritiskt) sänkt  	&lt;0,3</a:t>
            </a:r>
          </a:p>
        </p:txBody>
      </p:sp>
      <p:sp>
        <p:nvSpPr>
          <p:cNvPr id="8" name="Rektangel 7"/>
          <p:cNvSpPr/>
          <p:nvPr/>
        </p:nvSpPr>
        <p:spPr>
          <a:xfrm>
            <a:off x="3059832" y="1124508"/>
            <a:ext cx="2736304" cy="914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sv-SE" sz="1400" dirty="0"/>
              <a:t>Ankeltryck (mmHg)</a:t>
            </a:r>
          </a:p>
          <a:p>
            <a:pPr algn="ctr"/>
            <a:r>
              <a:rPr lang="sv-SE" sz="1400" dirty="0"/>
              <a:t>Armtryck (mmHg)</a:t>
            </a:r>
          </a:p>
        </p:txBody>
      </p:sp>
      <p:cxnSp>
        <p:nvCxnSpPr>
          <p:cNvPr id="12" name="Rak 11"/>
          <p:cNvCxnSpPr/>
          <p:nvPr/>
        </p:nvCxnSpPr>
        <p:spPr>
          <a:xfrm flipH="1">
            <a:off x="3527884" y="1579748"/>
            <a:ext cx="1800200" cy="3920"/>
          </a:xfrm>
          <a:prstGeom prst="line">
            <a:avLst/>
          </a:prstGeom>
          <a:ln w="2222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5" name="Rektangel 4"/>
          <p:cNvSpPr/>
          <p:nvPr/>
        </p:nvSpPr>
        <p:spPr>
          <a:xfrm>
            <a:off x="1042004" y="4616532"/>
            <a:ext cx="6862905" cy="1323439"/>
          </a:xfrm>
          <a:prstGeom prst="rect">
            <a:avLst/>
          </a:prstGeom>
        </p:spPr>
        <p:txBody>
          <a:bodyPr wrap="square">
            <a:spAutoFit/>
          </a:bodyPr>
          <a:lstStyle/>
          <a:p>
            <a:pPr marL="68580" indent="0">
              <a:buNone/>
            </a:pPr>
            <a:r>
              <a:rPr lang="sv-SE" sz="2000" dirty="0"/>
              <a:t>ABPI &gt;1.4 misstänk falskt förhöjt värde, gör ev. </a:t>
            </a:r>
            <a:r>
              <a:rPr lang="sv-SE" sz="2000" dirty="0" err="1"/>
              <a:t>tåtrycksmätning</a:t>
            </a:r>
            <a:r>
              <a:rPr lang="sv-SE" sz="2000" dirty="0"/>
              <a:t>. Remiss till kärlkirurgiska mottagningen vid uttalat sänkta värden, men även vid lätt-måttligt sänkta värden om klinisk status uppvisar tecken till benartärsjukdom.</a:t>
            </a:r>
          </a:p>
        </p:txBody>
      </p:sp>
    </p:spTree>
    <p:extLst>
      <p:ext uri="{BB962C8B-B14F-4D97-AF65-F5344CB8AC3E}">
        <p14:creationId xmlns:p14="http://schemas.microsoft.com/office/powerpoint/2010/main" val="1442028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71600" y="2204864"/>
            <a:ext cx="7024744" cy="1143000"/>
          </a:xfrm>
        </p:spPr>
        <p:txBody>
          <a:bodyPr>
            <a:noAutofit/>
          </a:bodyPr>
          <a:lstStyle/>
          <a:p>
            <a:r>
              <a:rPr lang="sv-SE" sz="2800" dirty="0">
                <a:solidFill>
                  <a:schemeClr val="accent3">
                    <a:lumMod val="75000"/>
                  </a:schemeClr>
                </a:solidFill>
              </a:rPr>
              <a:t>Efter basbedömning kan man oftast sätta en trolig diagnos, vidta aktuella åtgärder och starta en anpassad behandling</a:t>
            </a:r>
          </a:p>
        </p:txBody>
      </p:sp>
      <p:sp>
        <p:nvSpPr>
          <p:cNvPr id="3" name="Platshållare för datum 2">
            <a:extLst>
              <a:ext uri="{FF2B5EF4-FFF2-40B4-BE49-F238E27FC236}">
                <a16:creationId xmlns:a16="http://schemas.microsoft.com/office/drawing/2014/main" id="{F8589423-AEB6-CD32-9163-F25B57AF81BC}"/>
              </a:ext>
            </a:extLst>
          </p:cNvPr>
          <p:cNvSpPr>
            <a:spLocks noGrp="1"/>
          </p:cNvSpPr>
          <p:nvPr>
            <p:ph type="dt" sz="half" idx="10"/>
          </p:nvPr>
        </p:nvSpPr>
        <p:spPr/>
        <p:txBody>
          <a:bodyPr/>
          <a:lstStyle/>
          <a:p>
            <a:fld id="{44797D12-54F4-48E1-B2D6-8817DF9CCDD6}" type="datetime1">
              <a:rPr lang="sv-SE" smtClean="0"/>
              <a:t>2024-05-02</a:t>
            </a:fld>
            <a:endParaRPr lang="sv-SE"/>
          </a:p>
        </p:txBody>
      </p:sp>
      <p:sp>
        <p:nvSpPr>
          <p:cNvPr id="5" name="Platshållare för sidfot 3"/>
          <p:cNvSpPr>
            <a:spLocks noGrp="1"/>
          </p:cNvSpPr>
          <p:nvPr>
            <p:ph type="ftr" sz="quarter" idx="11"/>
          </p:nvPr>
        </p:nvSpPr>
        <p:spPr>
          <a:xfrm>
            <a:off x="3002298" y="6093296"/>
            <a:ext cx="2831592" cy="365125"/>
          </a:xfrm>
        </p:spPr>
        <p:txBody>
          <a:bodyPr/>
          <a:lstStyle/>
          <a:p>
            <a:endParaRPr lang="sv-SE" dirty="0"/>
          </a:p>
        </p:txBody>
      </p:sp>
    </p:spTree>
    <p:extLst>
      <p:ext uri="{BB962C8B-B14F-4D97-AF65-F5344CB8AC3E}">
        <p14:creationId xmlns:p14="http://schemas.microsoft.com/office/powerpoint/2010/main" val="3944015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403648" y="2636912"/>
            <a:ext cx="6550163" cy="1260629"/>
          </a:xfrm>
        </p:spPr>
        <p:txBody>
          <a:bodyPr>
            <a:normAutofit/>
          </a:bodyPr>
          <a:lstStyle/>
          <a:p>
            <a:r>
              <a:rPr lang="sv-SE" sz="4000" dirty="0">
                <a:solidFill>
                  <a:schemeClr val="accent1"/>
                </a:solidFill>
              </a:rPr>
              <a:t>Sårdiagnos och behandling </a:t>
            </a:r>
          </a:p>
        </p:txBody>
      </p:sp>
      <p:sp>
        <p:nvSpPr>
          <p:cNvPr id="2" name="Platshållare för datum 1">
            <a:extLst>
              <a:ext uri="{FF2B5EF4-FFF2-40B4-BE49-F238E27FC236}">
                <a16:creationId xmlns:a16="http://schemas.microsoft.com/office/drawing/2014/main" id="{77A9CBC9-16ED-05C2-82CC-4F6523BACFA0}"/>
              </a:ext>
            </a:extLst>
          </p:cNvPr>
          <p:cNvSpPr>
            <a:spLocks noGrp="1"/>
          </p:cNvSpPr>
          <p:nvPr>
            <p:ph type="dt" sz="half" idx="10"/>
          </p:nvPr>
        </p:nvSpPr>
        <p:spPr/>
        <p:txBody>
          <a:bodyPr/>
          <a:lstStyle/>
          <a:p>
            <a:fld id="{229B489F-94CA-487A-8C4C-28CF863DD9C5}" type="datetime1">
              <a:rPr lang="sv-SE" smtClean="0"/>
              <a:t>2024-05-02</a:t>
            </a:fld>
            <a:endParaRPr lang="sv-SE"/>
          </a:p>
        </p:txBody>
      </p:sp>
      <p:sp>
        <p:nvSpPr>
          <p:cNvPr id="5" name="Platshållare för sidfot 3"/>
          <p:cNvSpPr>
            <a:spLocks noGrp="1"/>
          </p:cNvSpPr>
          <p:nvPr>
            <p:ph type="ftr" sz="quarter" idx="11"/>
          </p:nvPr>
        </p:nvSpPr>
        <p:spPr/>
        <p:txBody>
          <a:bodyPr/>
          <a:lstStyle/>
          <a:p>
            <a:endParaRPr lang="sv-SE" dirty="0"/>
          </a:p>
        </p:txBody>
      </p:sp>
    </p:spTree>
    <p:extLst>
      <p:ext uri="{BB962C8B-B14F-4D97-AF65-F5344CB8AC3E}">
        <p14:creationId xmlns:p14="http://schemas.microsoft.com/office/powerpoint/2010/main" val="2482843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43608" y="332656"/>
            <a:ext cx="7024744" cy="936104"/>
          </a:xfrm>
        </p:spPr>
        <p:txBody>
          <a:bodyPr>
            <a:normAutofit/>
          </a:bodyPr>
          <a:lstStyle/>
          <a:p>
            <a:r>
              <a:rPr lang="sv-SE" sz="3000" b="1" dirty="0">
                <a:solidFill>
                  <a:schemeClr val="accent1"/>
                </a:solidFill>
              </a:rPr>
              <a:t>Venöst sår </a:t>
            </a:r>
          </a:p>
        </p:txBody>
      </p:sp>
      <p:sp>
        <p:nvSpPr>
          <p:cNvPr id="6" name="Platshållare för datum 5">
            <a:extLst>
              <a:ext uri="{FF2B5EF4-FFF2-40B4-BE49-F238E27FC236}">
                <a16:creationId xmlns:a16="http://schemas.microsoft.com/office/drawing/2014/main" id="{7FB97E3E-F065-5193-9D84-2A8012F69033}"/>
              </a:ext>
            </a:extLst>
          </p:cNvPr>
          <p:cNvSpPr>
            <a:spLocks noGrp="1"/>
          </p:cNvSpPr>
          <p:nvPr>
            <p:ph type="dt" sz="half" idx="10"/>
          </p:nvPr>
        </p:nvSpPr>
        <p:spPr/>
        <p:txBody>
          <a:bodyPr/>
          <a:lstStyle/>
          <a:p>
            <a:fld id="{04EF515A-6167-4D98-8ED0-23FBC227BDDE}" type="datetime1">
              <a:rPr lang="sv-SE" smtClean="0"/>
              <a:t>2024-05-02</a:t>
            </a:fld>
            <a:endParaRPr lang="sv-SE"/>
          </a:p>
        </p:txBody>
      </p:sp>
      <p:sp>
        <p:nvSpPr>
          <p:cNvPr id="3" name="Platshållare för sidfot 2"/>
          <p:cNvSpPr>
            <a:spLocks noGrp="1"/>
          </p:cNvSpPr>
          <p:nvPr>
            <p:ph type="ftr" sz="quarter" idx="11"/>
          </p:nvPr>
        </p:nvSpPr>
        <p:spPr>
          <a:xfrm>
            <a:off x="2915816" y="6388879"/>
            <a:ext cx="2895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textruta 6"/>
          <p:cNvSpPr txBox="1"/>
          <p:nvPr/>
        </p:nvSpPr>
        <p:spPr>
          <a:xfrm>
            <a:off x="990278" y="1152700"/>
            <a:ext cx="7200800"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black"/>
                </a:solidFill>
                <a:effectLst/>
                <a:uLnTx/>
                <a:uFillTx/>
                <a:latin typeface="Calibri"/>
                <a:ea typeface="+mn-ea"/>
                <a:cs typeface="+mn-cs"/>
              </a:rPr>
              <a:t>Kring anklar/underben, ofta fibrinbelagda. Åderbråck. Ödem. Fyllnads- och tyngdkänsla i benet. Dov smärta. Klåda. Eksem, hyperpigmentering</a:t>
            </a:r>
            <a:r>
              <a:rPr lang="sv-SE" sz="2000" dirty="0">
                <a:solidFill>
                  <a:prstClr val="black"/>
                </a:solidFill>
                <a:latin typeface="Calibri"/>
              </a:rPr>
              <a:t>. </a:t>
            </a:r>
            <a:r>
              <a:rPr kumimoji="0" lang="sv-SE" sz="2000" b="0" i="0" u="none" strike="noStrike" kern="1200" cap="none" spc="0" normalizeH="0" baseline="0" noProof="0" dirty="0">
                <a:ln>
                  <a:noFill/>
                </a:ln>
                <a:solidFill>
                  <a:prstClr val="black"/>
                </a:solidFill>
                <a:effectLst/>
                <a:uLnTx/>
                <a:uFillTx/>
                <a:latin typeface="Calibri"/>
                <a:ea typeface="+mn-ea"/>
                <a:cs typeface="+mn-cs"/>
              </a:rPr>
              <a:t>Tidigare djup </a:t>
            </a:r>
            <a:r>
              <a:rPr kumimoji="0" lang="sv-SE" sz="2000" b="0" i="0" u="none" strike="noStrike" kern="1200" cap="none" spc="0" normalizeH="0" baseline="0" noProof="0" dirty="0" err="1">
                <a:ln>
                  <a:noFill/>
                </a:ln>
                <a:solidFill>
                  <a:prstClr val="black"/>
                </a:solidFill>
                <a:effectLst/>
                <a:uLnTx/>
                <a:uFillTx/>
                <a:latin typeface="Calibri"/>
                <a:ea typeface="+mn-ea"/>
                <a:cs typeface="+mn-cs"/>
              </a:rPr>
              <a:t>ventrombos</a:t>
            </a:r>
            <a:r>
              <a:rPr kumimoji="0" lang="sv-SE" sz="2000" b="0" i="0" u="none" strike="noStrike" kern="1200" cap="none" spc="0" normalizeH="0" baseline="0" noProof="0" dirty="0">
                <a:ln>
                  <a:noFill/>
                </a:ln>
                <a:solidFill>
                  <a:prstClr val="black"/>
                </a:solidFill>
                <a:effectLst/>
                <a:uLnTx/>
                <a:uFillTx/>
                <a:latin typeface="Calibri"/>
                <a:ea typeface="+mn-ea"/>
                <a:cs typeface="+mn-cs"/>
              </a:rPr>
              <a:t>. Hereditet för bensår. Normalt </a:t>
            </a:r>
            <a:r>
              <a:rPr kumimoji="0" lang="sv-SE" sz="2000" b="0" i="0" u="none" strike="noStrike" kern="1200" cap="none" spc="0" normalizeH="0" baseline="0" noProof="0" dirty="0" err="1">
                <a:ln>
                  <a:noFill/>
                </a:ln>
                <a:solidFill>
                  <a:schemeClr val="accent1"/>
                </a:solidFill>
                <a:effectLst/>
                <a:uLnTx/>
                <a:uFillTx/>
                <a:latin typeface="Calibri"/>
                <a:ea typeface="+mn-ea"/>
                <a:cs typeface="+mn-cs"/>
              </a:rPr>
              <a:t>ankelarmtrycksindex</a:t>
            </a:r>
            <a:r>
              <a:rPr kumimoji="0" lang="sv-SE" sz="20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5" name="textruta 4"/>
          <p:cNvSpPr txBox="1"/>
          <p:nvPr/>
        </p:nvSpPr>
        <p:spPr>
          <a:xfrm>
            <a:off x="1043608" y="3714417"/>
            <a:ext cx="7200800"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dirty="0">
                <a:ln>
                  <a:noFill/>
                </a:ln>
                <a:solidFill>
                  <a:prstClr val="black"/>
                </a:solidFill>
                <a:effectLst/>
                <a:uLnTx/>
                <a:uFillTx/>
                <a:latin typeface="Calibri"/>
                <a:ea typeface="+mn-ea"/>
                <a:cs typeface="+mn-cs"/>
              </a:rPr>
              <a:t>Åtgärd: </a:t>
            </a:r>
            <a:r>
              <a:rPr kumimoji="0" lang="sv-SE" sz="2000" b="0" i="0" u="none" strike="noStrike" kern="1200" cap="none" spc="0" normalizeH="0" baseline="0" noProof="0" dirty="0">
                <a:ln>
                  <a:noFill/>
                </a:ln>
                <a:effectLst/>
                <a:uLnTx/>
                <a:uFillTx/>
                <a:latin typeface="Calibri"/>
                <a:ea typeface="+mn-ea"/>
                <a:cs typeface="+mn-cs"/>
              </a:rPr>
              <a:t>Basbehandling. </a:t>
            </a:r>
            <a:r>
              <a:rPr kumimoji="0" lang="sv-SE" sz="2000" b="0" i="0" u="none" strike="noStrike" kern="1200" cap="none" spc="0" normalizeH="0" baseline="0" noProof="0" dirty="0">
                <a:ln>
                  <a:noFill/>
                </a:ln>
                <a:solidFill>
                  <a:srgbClr val="FF0000"/>
                </a:solidFill>
                <a:effectLst/>
                <a:uLnTx/>
                <a:uFillTx/>
                <a:latin typeface="Calibri"/>
                <a:ea typeface="+mn-ea"/>
                <a:cs typeface="+mn-cs"/>
              </a:rPr>
              <a:t>Optimerad kompression </a:t>
            </a:r>
            <a:r>
              <a:rPr kumimoji="0" lang="sv-SE" sz="2000" b="0" i="0" u="none" strike="noStrike" kern="1200" cap="none" spc="0" normalizeH="0" baseline="0" noProof="0" dirty="0">
                <a:ln>
                  <a:noFill/>
                </a:ln>
                <a:effectLst/>
                <a:uLnTx/>
                <a:uFillTx/>
                <a:latin typeface="Calibri"/>
                <a:ea typeface="+mn-ea"/>
                <a:cs typeface="+mn-cs"/>
              </a:rPr>
              <a:t>med flerlagerssystem fram tills läkning, därefter förebyggande med strumpa. Remiss till kärlkirurgisk mottagning för </a:t>
            </a:r>
            <a:r>
              <a:rPr kumimoji="0" lang="sv-SE" sz="2000" b="0" i="0" u="none" strike="noStrike" kern="1200" cap="none" spc="0" normalizeH="0" baseline="0" noProof="0" dirty="0" err="1">
                <a:ln>
                  <a:noFill/>
                </a:ln>
                <a:effectLst/>
                <a:uLnTx/>
                <a:uFillTx/>
                <a:latin typeface="Calibri"/>
                <a:ea typeface="+mn-ea"/>
                <a:cs typeface="+mn-cs"/>
              </a:rPr>
              <a:t>venduplex</a:t>
            </a:r>
            <a:r>
              <a:rPr kumimoji="0" lang="sv-SE" sz="2000" b="0" i="0" u="none" strike="noStrike" kern="1200" cap="none" spc="0" normalizeH="0" baseline="0" noProof="0" dirty="0">
                <a:ln>
                  <a:noFill/>
                </a:ln>
                <a:effectLst/>
                <a:uLnTx/>
                <a:uFillTx/>
                <a:latin typeface="Calibri"/>
                <a:ea typeface="+mn-ea"/>
                <a:cs typeface="+mn-cs"/>
              </a:rPr>
              <a:t> och bedömning avseende åderbråcksingrepp. </a:t>
            </a:r>
          </a:p>
        </p:txBody>
      </p:sp>
    </p:spTree>
    <p:extLst>
      <p:ext uri="{BB962C8B-B14F-4D97-AF65-F5344CB8AC3E}">
        <p14:creationId xmlns:p14="http://schemas.microsoft.com/office/powerpoint/2010/main" val="2232395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43608" y="332656"/>
            <a:ext cx="7024744" cy="1143000"/>
          </a:xfrm>
        </p:spPr>
        <p:txBody>
          <a:bodyPr>
            <a:normAutofit/>
          </a:bodyPr>
          <a:lstStyle/>
          <a:p>
            <a:r>
              <a:rPr lang="sv-SE" sz="3000" b="1" dirty="0">
                <a:solidFill>
                  <a:schemeClr val="accent1"/>
                </a:solidFill>
              </a:rPr>
              <a:t>Arteriellt sår</a:t>
            </a:r>
          </a:p>
        </p:txBody>
      </p:sp>
      <p:sp>
        <p:nvSpPr>
          <p:cNvPr id="7" name="Platshållare för datum 6">
            <a:extLst>
              <a:ext uri="{FF2B5EF4-FFF2-40B4-BE49-F238E27FC236}">
                <a16:creationId xmlns:a16="http://schemas.microsoft.com/office/drawing/2014/main" id="{C6067DC2-B32C-5057-7C68-6FF4C9DF5B9E}"/>
              </a:ext>
            </a:extLst>
          </p:cNvPr>
          <p:cNvSpPr>
            <a:spLocks noGrp="1"/>
          </p:cNvSpPr>
          <p:nvPr>
            <p:ph type="dt" sz="half" idx="10"/>
          </p:nvPr>
        </p:nvSpPr>
        <p:spPr/>
        <p:txBody>
          <a:bodyPr/>
          <a:lstStyle/>
          <a:p>
            <a:fld id="{89A580DA-4E62-4C85-8503-BEE3BF6EA15B}" type="datetime1">
              <a:rPr lang="sv-SE" smtClean="0"/>
              <a:t>2024-05-02</a:t>
            </a:fld>
            <a:endParaRPr lang="sv-SE"/>
          </a:p>
        </p:txBody>
      </p:sp>
      <p:sp>
        <p:nvSpPr>
          <p:cNvPr id="3" name="Platshållare för sidfot 2"/>
          <p:cNvSpPr>
            <a:spLocks noGrp="1"/>
          </p:cNvSpPr>
          <p:nvPr>
            <p:ph type="ftr" sz="quarter" idx="11"/>
          </p:nvPr>
        </p:nvSpPr>
        <p:spPr>
          <a:xfrm>
            <a:off x="2967414" y="6572795"/>
            <a:ext cx="2895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textruta 4"/>
          <p:cNvSpPr txBox="1"/>
          <p:nvPr/>
        </p:nvSpPr>
        <p:spPr>
          <a:xfrm>
            <a:off x="883166" y="1340767"/>
            <a:ext cx="7416824"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black"/>
                </a:solidFill>
                <a:effectLst/>
                <a:uLnTx/>
                <a:uFillTx/>
                <a:latin typeface="Calibri"/>
                <a:ea typeface="+mn-ea"/>
                <a:cs typeface="+mn-cs"/>
              </a:rPr>
              <a:t>Sårlokal: tår, hälar. Torra sår med dålig granulering och svarta nekroser, ibland blottade senor. Omgivande hud tunn och hårlös.  Blek i högläge. Kall. Vilovärk, lindras av lågläge. Nattlig smärta. Fotpulsar svaga/saknas. Sänkt ankelarmtrycksindex (&lt;0.9).</a:t>
            </a:r>
          </a:p>
        </p:txBody>
      </p:sp>
      <p:sp>
        <p:nvSpPr>
          <p:cNvPr id="6" name="textruta 5"/>
          <p:cNvSpPr txBox="1"/>
          <p:nvPr/>
        </p:nvSpPr>
        <p:spPr>
          <a:xfrm>
            <a:off x="889666" y="3834468"/>
            <a:ext cx="7505258"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dirty="0">
                <a:ln>
                  <a:noFill/>
                </a:ln>
                <a:solidFill>
                  <a:prstClr val="black"/>
                </a:solidFill>
                <a:effectLst/>
                <a:uLnTx/>
                <a:uFillTx/>
                <a:latin typeface="Calibri"/>
                <a:ea typeface="+mn-ea"/>
                <a:cs typeface="+mn-cs"/>
              </a:rPr>
              <a:t>Åtgärd</a:t>
            </a:r>
            <a:r>
              <a:rPr kumimoji="0" lang="sv-SE" sz="2000" b="0" i="0" u="none" strike="noStrike" kern="1200" cap="none" spc="0" normalizeH="0" baseline="0" noProof="0" dirty="0">
                <a:ln>
                  <a:noFill/>
                </a:ln>
                <a:solidFill>
                  <a:prstClr val="black"/>
                </a:solidFill>
                <a:effectLst/>
                <a:uLnTx/>
                <a:uFillTx/>
                <a:latin typeface="Calibri"/>
                <a:ea typeface="+mn-ea"/>
                <a:cs typeface="+mn-cs"/>
              </a:rPr>
              <a:t>: </a:t>
            </a:r>
            <a:r>
              <a:rPr kumimoji="0" lang="sv-SE" sz="2000" b="0" i="0" u="none" strike="noStrike" kern="1200" cap="none" spc="0" normalizeH="0" baseline="0" noProof="0" dirty="0">
                <a:ln>
                  <a:noFill/>
                </a:ln>
                <a:effectLst/>
                <a:uLnTx/>
                <a:uFillTx/>
                <a:latin typeface="Calibri"/>
                <a:ea typeface="+mn-ea"/>
                <a:cs typeface="+mn-cs"/>
              </a:rPr>
              <a:t>Basbehandling. Reducerad kompression. Kardiovaskulär sekundärprevention -läkare</a:t>
            </a:r>
            <a:endParaRPr lang="sv-SE" sz="2000" dirty="0">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effectLst/>
                <a:uLnTx/>
                <a:uFillTx/>
                <a:latin typeface="Calibri"/>
                <a:ea typeface="+mn-ea"/>
                <a:cs typeface="+mn-cs"/>
              </a:rPr>
              <a:t> Vid kritisk benischemi eller om såret inte läker (</a:t>
            </a:r>
            <a:r>
              <a:rPr kumimoji="0" lang="sv-SE" sz="2000" b="0" i="0" u="none" strike="noStrike" kern="1200" cap="none" spc="0" normalizeH="0" baseline="0" noProof="0" dirty="0">
                <a:ln>
                  <a:noFill/>
                </a:ln>
                <a:solidFill>
                  <a:srgbClr val="FF0000"/>
                </a:solidFill>
                <a:effectLst/>
                <a:uLnTx/>
                <a:uFillTx/>
                <a:latin typeface="Calibri"/>
                <a:ea typeface="+mn-ea"/>
                <a:cs typeface="+mn-cs"/>
              </a:rPr>
              <a:t>ingen kompression</a:t>
            </a:r>
            <a:r>
              <a:rPr kumimoji="0" lang="sv-SE" sz="2000" b="0" i="0" u="none" strike="noStrike" kern="1200" cap="none" spc="0" normalizeH="0" baseline="0" noProof="0" dirty="0">
                <a:ln>
                  <a:noFill/>
                </a:ln>
                <a:effectLst/>
                <a:uLnTx/>
                <a:uFillTx/>
                <a:latin typeface="Calibri"/>
                <a:ea typeface="+mn-ea"/>
                <a:cs typeface="+mn-cs"/>
              </a:rPr>
              <a:t>) - snabb remiss till kärlkirurgisk mottagning –åtgärd? </a:t>
            </a:r>
          </a:p>
        </p:txBody>
      </p:sp>
    </p:spTree>
    <p:extLst>
      <p:ext uri="{BB962C8B-B14F-4D97-AF65-F5344CB8AC3E}">
        <p14:creationId xmlns:p14="http://schemas.microsoft.com/office/powerpoint/2010/main" val="6916882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43608" y="332656"/>
            <a:ext cx="7024744" cy="1143000"/>
          </a:xfrm>
        </p:spPr>
        <p:txBody>
          <a:bodyPr>
            <a:normAutofit/>
          </a:bodyPr>
          <a:lstStyle/>
          <a:p>
            <a:r>
              <a:rPr lang="sv-SE" sz="3000" b="1" dirty="0" err="1">
                <a:solidFill>
                  <a:schemeClr val="accent1"/>
                </a:solidFill>
              </a:rPr>
              <a:t>Arteriovenöst</a:t>
            </a:r>
            <a:r>
              <a:rPr lang="sv-SE" sz="3000" b="1" dirty="0">
                <a:solidFill>
                  <a:schemeClr val="accent1"/>
                </a:solidFill>
              </a:rPr>
              <a:t> sår</a:t>
            </a:r>
          </a:p>
        </p:txBody>
      </p:sp>
      <p:sp>
        <p:nvSpPr>
          <p:cNvPr id="7" name="Platshållare för datum 6">
            <a:extLst>
              <a:ext uri="{FF2B5EF4-FFF2-40B4-BE49-F238E27FC236}">
                <a16:creationId xmlns:a16="http://schemas.microsoft.com/office/drawing/2014/main" id="{5F2C2190-69D7-83CE-AE3C-B8A2AF80E275}"/>
              </a:ext>
            </a:extLst>
          </p:cNvPr>
          <p:cNvSpPr>
            <a:spLocks noGrp="1"/>
          </p:cNvSpPr>
          <p:nvPr>
            <p:ph type="dt" sz="half" idx="10"/>
          </p:nvPr>
        </p:nvSpPr>
        <p:spPr/>
        <p:txBody>
          <a:bodyPr/>
          <a:lstStyle/>
          <a:p>
            <a:fld id="{9AF4AF5C-1F25-412B-9CD7-109E0C8CD7A6}" type="datetime1">
              <a:rPr lang="sv-SE" smtClean="0"/>
              <a:t>2024-05-02</a:t>
            </a:fld>
            <a:endParaRPr lang="sv-SE"/>
          </a:p>
        </p:txBody>
      </p:sp>
      <p:sp>
        <p:nvSpPr>
          <p:cNvPr id="3" name="Platshållare för sidfot 2"/>
          <p:cNvSpPr>
            <a:spLocks noGrp="1"/>
          </p:cNvSpPr>
          <p:nvPr>
            <p:ph type="ftr" sz="quarter" idx="11"/>
          </p:nvPr>
        </p:nvSpPr>
        <p:spPr>
          <a:xfrm>
            <a:off x="3124200" y="6475546"/>
            <a:ext cx="2895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textruta 4"/>
          <p:cNvSpPr txBox="1"/>
          <p:nvPr/>
        </p:nvSpPr>
        <p:spPr>
          <a:xfrm>
            <a:off x="899592" y="1145868"/>
            <a:ext cx="7632848"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black"/>
                </a:solidFill>
                <a:effectLst/>
                <a:uLnTx/>
                <a:uFillTx/>
                <a:latin typeface="Calibri"/>
                <a:ea typeface="+mn-ea"/>
                <a:cs typeface="+mn-cs"/>
              </a:rPr>
              <a:t>Både arteriell och venös insufficens. Ofta mer smärta än enbart venöst sår. Sår både distalt samt på underben. Sänkt ankeltrycksindex. Ödem. Hudförändringar som vid venöst bensår och benartärsjukdom. </a:t>
            </a:r>
          </a:p>
        </p:txBody>
      </p:sp>
      <p:sp>
        <p:nvSpPr>
          <p:cNvPr id="6" name="textruta 5"/>
          <p:cNvSpPr txBox="1"/>
          <p:nvPr/>
        </p:nvSpPr>
        <p:spPr>
          <a:xfrm>
            <a:off x="899592" y="3861048"/>
            <a:ext cx="7488832"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dirty="0">
                <a:ln>
                  <a:noFill/>
                </a:ln>
                <a:solidFill>
                  <a:prstClr val="black"/>
                </a:solidFill>
                <a:effectLst/>
                <a:uLnTx/>
                <a:uFillTx/>
                <a:latin typeface="Calibri"/>
                <a:ea typeface="+mn-ea"/>
                <a:cs typeface="+mn-cs"/>
              </a:rPr>
              <a:t>Åtgärd: </a:t>
            </a:r>
            <a:r>
              <a:rPr kumimoji="0" lang="sv-SE" sz="2000" b="0" i="0" u="none" strike="noStrike" kern="1200" cap="none" spc="0" normalizeH="0" baseline="0" noProof="0" dirty="0">
                <a:ln>
                  <a:noFill/>
                </a:ln>
                <a:effectLst/>
                <a:uLnTx/>
                <a:uFillTx/>
                <a:latin typeface="Calibri"/>
                <a:ea typeface="+mn-ea"/>
                <a:cs typeface="+mn-cs"/>
              </a:rPr>
              <a:t>Basbehandling. </a:t>
            </a:r>
            <a:r>
              <a:rPr lang="sv-SE" sz="2000" dirty="0">
                <a:latin typeface="Calibri"/>
              </a:rPr>
              <a:t>Reducerad</a:t>
            </a:r>
            <a:r>
              <a:rPr kumimoji="0" lang="sv-SE" sz="2000" b="0" i="0" u="none" strike="noStrike" kern="1200" cap="none" spc="0" normalizeH="0" baseline="0" noProof="0" dirty="0">
                <a:ln>
                  <a:noFill/>
                </a:ln>
                <a:effectLst/>
                <a:uLnTx/>
                <a:uFillTx/>
                <a:latin typeface="Calibri"/>
                <a:ea typeface="+mn-ea"/>
                <a:cs typeface="+mn-cs"/>
              </a:rPr>
              <a:t> kompression  med flerlagerssystem fram till läkning, därefter förebyggande med strumpa.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effectLst/>
                <a:uLnTx/>
                <a:uFillTx/>
                <a:latin typeface="Calibri"/>
                <a:ea typeface="+mn-ea"/>
                <a:cs typeface="+mn-cs"/>
              </a:rPr>
              <a:t>Kardiovaskulär sekundärprevention-läkare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2000" dirty="0">
                <a:latin typeface="Calibri"/>
              </a:rPr>
              <a:t>R</a:t>
            </a:r>
            <a:r>
              <a:rPr kumimoji="0" lang="sv-SE" sz="2000" b="0" i="0" u="none" strike="noStrike" kern="1200" cap="none" spc="0" normalizeH="0" baseline="0" noProof="0" dirty="0" err="1">
                <a:ln>
                  <a:noFill/>
                </a:ln>
                <a:effectLst/>
                <a:uLnTx/>
                <a:uFillTx/>
                <a:latin typeface="Calibri"/>
                <a:ea typeface="+mn-ea"/>
                <a:cs typeface="+mn-cs"/>
              </a:rPr>
              <a:t>emiss</a:t>
            </a:r>
            <a:r>
              <a:rPr kumimoji="0" lang="sv-SE" sz="2000" b="0" i="0" u="none" strike="noStrike" kern="1200" cap="none" spc="0" normalizeH="0" baseline="0" noProof="0" dirty="0">
                <a:ln>
                  <a:noFill/>
                </a:ln>
                <a:effectLst/>
                <a:uLnTx/>
                <a:uFillTx/>
                <a:latin typeface="Calibri"/>
                <a:ea typeface="+mn-ea"/>
                <a:cs typeface="+mn-cs"/>
              </a:rPr>
              <a:t> till kärlkirurgisk mottagning-läkare </a:t>
            </a:r>
          </a:p>
        </p:txBody>
      </p:sp>
    </p:spTree>
    <p:extLst>
      <p:ext uri="{BB962C8B-B14F-4D97-AF65-F5344CB8AC3E}">
        <p14:creationId xmlns:p14="http://schemas.microsoft.com/office/powerpoint/2010/main" val="34669168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43608" y="332656"/>
            <a:ext cx="7024744" cy="1143000"/>
          </a:xfrm>
        </p:spPr>
        <p:txBody>
          <a:bodyPr>
            <a:normAutofit/>
          </a:bodyPr>
          <a:lstStyle/>
          <a:p>
            <a:r>
              <a:rPr lang="sv-SE" sz="3000" b="1" dirty="0">
                <a:solidFill>
                  <a:schemeClr val="accent1"/>
                </a:solidFill>
              </a:rPr>
              <a:t>Diabetesfotsår</a:t>
            </a:r>
          </a:p>
        </p:txBody>
      </p:sp>
      <p:sp>
        <p:nvSpPr>
          <p:cNvPr id="5" name="Platshållare för datum 4">
            <a:extLst>
              <a:ext uri="{FF2B5EF4-FFF2-40B4-BE49-F238E27FC236}">
                <a16:creationId xmlns:a16="http://schemas.microsoft.com/office/drawing/2014/main" id="{49D4D634-A9CC-AFA1-CC5E-055B57C327F8}"/>
              </a:ext>
            </a:extLst>
          </p:cNvPr>
          <p:cNvSpPr>
            <a:spLocks noGrp="1"/>
          </p:cNvSpPr>
          <p:nvPr>
            <p:ph type="dt" sz="half" idx="10"/>
          </p:nvPr>
        </p:nvSpPr>
        <p:spPr/>
        <p:txBody>
          <a:bodyPr/>
          <a:lstStyle/>
          <a:p>
            <a:fld id="{2053619D-61FF-423A-A22A-A721DEDBAD38}" type="datetime1">
              <a:rPr lang="sv-SE" smtClean="0"/>
              <a:t>2024-05-02</a:t>
            </a:fld>
            <a:endParaRPr lang="sv-SE"/>
          </a:p>
        </p:txBody>
      </p:sp>
      <p:sp>
        <p:nvSpPr>
          <p:cNvPr id="3" name="Platshållare för sidfot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Likbent triangel 3"/>
          <p:cNvSpPr/>
          <p:nvPr/>
        </p:nvSpPr>
        <p:spPr>
          <a:xfrm>
            <a:off x="5418932" y="4851008"/>
            <a:ext cx="1799836" cy="141666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a:ea typeface="+mn-ea"/>
                <a:cs typeface="+mn-cs"/>
              </a:rPr>
              <a:t>Risk för </a:t>
            </a:r>
            <a:r>
              <a:rPr kumimoji="0" lang="sv-SE" sz="1600" b="1" i="0" u="none" strike="noStrike" kern="1200" cap="none" spc="0" normalizeH="0" baseline="0" noProof="0" dirty="0" err="1">
                <a:ln>
                  <a:noFill/>
                </a:ln>
                <a:solidFill>
                  <a:prstClr val="black"/>
                </a:solidFill>
                <a:effectLst/>
                <a:uLnTx/>
                <a:uFillTx/>
                <a:latin typeface="Calibri"/>
                <a:ea typeface="+mn-ea"/>
                <a:cs typeface="+mn-cs"/>
              </a:rPr>
              <a:t>osteit</a:t>
            </a:r>
            <a:endParaRPr kumimoji="0" lang="sv-SE"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a:ea typeface="+mn-ea"/>
                <a:cs typeface="+mn-cs"/>
              </a:rPr>
              <a:t>- </a:t>
            </a:r>
            <a:r>
              <a:rPr kumimoji="0" lang="sv-SE" sz="1600" b="0" i="0" u="none" strike="noStrike" kern="1200" cap="none" spc="0" normalizeH="0" baseline="0" noProof="0" dirty="0" err="1">
                <a:ln>
                  <a:noFill/>
                </a:ln>
                <a:solidFill>
                  <a:prstClr val="black"/>
                </a:solidFill>
                <a:effectLst/>
                <a:uLnTx/>
                <a:uFillTx/>
                <a:latin typeface="Calibri"/>
                <a:ea typeface="+mn-ea"/>
                <a:cs typeface="+mn-cs"/>
              </a:rPr>
              <a:t>rtg</a:t>
            </a:r>
            <a:r>
              <a:rPr kumimoji="0" lang="sv-SE" sz="1600" b="0" i="0" u="none" strike="noStrike" kern="1200" cap="none" spc="0" normalizeH="0" baseline="0" noProof="0" dirty="0">
                <a:ln>
                  <a:noFill/>
                </a:ln>
                <a:solidFill>
                  <a:prstClr val="black"/>
                </a:solidFill>
                <a:effectLst/>
                <a:uLnTx/>
                <a:uFillTx/>
                <a:latin typeface="Calibri"/>
                <a:ea typeface="+mn-ea"/>
                <a:cs typeface="+mn-cs"/>
              </a:rPr>
              <a:t>, ab</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8" name="textruta 7">
            <a:extLst>
              <a:ext uri="{FF2B5EF4-FFF2-40B4-BE49-F238E27FC236}">
                <a16:creationId xmlns:a16="http://schemas.microsoft.com/office/drawing/2014/main" id="{B45B4619-C028-4FA4-AD0D-C0BE9D776562}"/>
              </a:ext>
            </a:extLst>
          </p:cNvPr>
          <p:cNvSpPr txBox="1"/>
          <p:nvPr/>
        </p:nvSpPr>
        <p:spPr>
          <a:xfrm>
            <a:off x="1115621" y="1340776"/>
            <a:ext cx="7122795"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black"/>
                </a:solidFill>
                <a:effectLst/>
                <a:uLnTx/>
                <a:uFillTx/>
                <a:latin typeface="Calibri"/>
                <a:ea typeface="+mn-ea"/>
                <a:cs typeface="+mn-cs"/>
              </a:rPr>
              <a:t>Sår på tryckställen, under fot, på tår. Runda, djupa, utstansade sår, underminerade kanter. Varm och torr fot. Kan ha falskt förhöjt ankelindex (&gt;1.4). Ofta med nedsatt arteriell cirkulation och nedsatt </a:t>
            </a:r>
            <a:r>
              <a:rPr lang="sv-SE" sz="2000" dirty="0">
                <a:solidFill>
                  <a:prstClr val="black"/>
                </a:solidFill>
                <a:latin typeface="Calibri"/>
              </a:rPr>
              <a:t>känsel</a:t>
            </a:r>
            <a:r>
              <a:rPr kumimoji="0" lang="sv-SE" sz="2000" b="0" i="0" u="none" strike="noStrike" kern="1200" cap="none" spc="0" normalizeH="0" baseline="0" noProof="0" dirty="0">
                <a:ln>
                  <a:noFill/>
                </a:ln>
                <a:solidFill>
                  <a:prstClr val="black"/>
                </a:solidFill>
                <a:effectLst/>
                <a:uLnTx/>
                <a:uFillTx/>
                <a:latin typeface="Calibri"/>
                <a:ea typeface="+mn-ea"/>
                <a:cs typeface="+mn-cs"/>
              </a:rPr>
              <a:t> (neuropatiskt).</a:t>
            </a:r>
          </a:p>
        </p:txBody>
      </p:sp>
      <p:sp>
        <p:nvSpPr>
          <p:cNvPr id="9" name="textruta 8">
            <a:extLst>
              <a:ext uri="{FF2B5EF4-FFF2-40B4-BE49-F238E27FC236}">
                <a16:creationId xmlns:a16="http://schemas.microsoft.com/office/drawing/2014/main" id="{7C2C4D5F-DCD0-48F8-94E1-61FD226ED315}"/>
              </a:ext>
            </a:extLst>
          </p:cNvPr>
          <p:cNvSpPr txBox="1"/>
          <p:nvPr/>
        </p:nvSpPr>
        <p:spPr>
          <a:xfrm>
            <a:off x="4139952" y="2996952"/>
            <a:ext cx="4608512" cy="249299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dirty="0">
                <a:ln>
                  <a:noFill/>
                </a:ln>
                <a:solidFill>
                  <a:prstClr val="black"/>
                </a:solidFill>
                <a:effectLst/>
                <a:uLnTx/>
                <a:uFillTx/>
                <a:latin typeface="Calibri"/>
                <a:ea typeface="+mn-ea"/>
                <a:cs typeface="+mn-cs"/>
              </a:rPr>
              <a:t>Åtgärd: </a:t>
            </a:r>
            <a:r>
              <a:rPr kumimoji="0" lang="sv-SE" sz="2000" b="0" i="0" u="none" strike="noStrike" kern="1200" cap="none" spc="0" normalizeH="0" baseline="0" noProof="0" dirty="0">
                <a:ln>
                  <a:noFill/>
                </a:ln>
                <a:solidFill>
                  <a:srgbClr val="FF0000"/>
                </a:solidFill>
                <a:effectLst/>
                <a:uLnTx/>
                <a:uFillTx/>
                <a:latin typeface="Calibri"/>
                <a:ea typeface="+mn-ea"/>
                <a:cs typeface="+mn-cs"/>
              </a:rPr>
              <a:t>Remiss till Diabetesfotmottagning</a:t>
            </a:r>
            <a:r>
              <a:rPr kumimoji="0" lang="sv-SE" sz="2000" b="0" i="0" u="none" strike="noStrike" kern="1200" cap="none" spc="0" normalizeH="0" baseline="0" noProof="0" dirty="0">
                <a:ln>
                  <a:noFill/>
                </a:ln>
                <a:effectLst/>
                <a:uLnTx/>
                <a:uFillTx/>
                <a:latin typeface="Calibri"/>
                <a:ea typeface="+mn-ea"/>
                <a:cs typeface="+mn-cs"/>
              </a:rPr>
              <a:t>. </a:t>
            </a:r>
            <a:r>
              <a:rPr kumimoji="0" lang="sv-SE" sz="2000" b="0" i="0" u="none" strike="noStrike" kern="1200" cap="none" spc="0" normalizeH="0" baseline="0" noProof="0" dirty="0">
                <a:ln>
                  <a:noFill/>
                </a:ln>
                <a:solidFill>
                  <a:prstClr val="black"/>
                </a:solidFill>
                <a:effectLst/>
                <a:uLnTx/>
                <a:uFillTx/>
                <a:latin typeface="Calibri"/>
                <a:ea typeface="+mn-ea"/>
                <a:cs typeface="+mn-cs"/>
              </a:rPr>
              <a:t>Optimera diabetesbehandlingen. HbA1c. Rökstopp. Kostråd. </a:t>
            </a:r>
            <a:r>
              <a:rPr lang="sv-SE" sz="2000" dirty="0">
                <a:solidFill>
                  <a:prstClr val="black"/>
                </a:solidFill>
                <a:latin typeface="Calibri"/>
              </a:rPr>
              <a:t>Basbehandling</a:t>
            </a:r>
            <a:r>
              <a:rPr kumimoji="0" lang="sv-SE" sz="2000" b="0" i="0" u="none" strike="noStrike" kern="1200" cap="none" spc="0" normalizeH="0" baseline="0" noProof="0" dirty="0">
                <a:ln>
                  <a:noFill/>
                </a:ln>
                <a:solidFill>
                  <a:prstClr val="black"/>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2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srgbClr val="FF0000"/>
                </a:solidFill>
                <a:effectLst/>
                <a:uLnTx/>
                <a:uFillTx/>
                <a:latin typeface="Calibri"/>
                <a:ea typeface="+mn-ea"/>
                <a:cs typeface="+mn-cs"/>
              </a:rPr>
              <a:t>Tryckavlasta (OTC). </a:t>
            </a:r>
            <a:r>
              <a:rPr kumimoji="0" lang="sv-SE" sz="2000" b="0" i="0" u="none" strike="noStrike" kern="1200" cap="none" spc="0" normalizeH="0" baseline="0" noProof="0" dirty="0">
                <a:ln>
                  <a:noFill/>
                </a:ln>
                <a:solidFill>
                  <a:prstClr val="black"/>
                </a:solidFill>
                <a:effectLst/>
                <a:uLnTx/>
                <a:uFillTx/>
                <a:latin typeface="Calibri"/>
                <a:ea typeface="+mn-ea"/>
                <a:cs typeface="+mn-cs"/>
              </a:rPr>
              <a:t>Gipsbehandling. Revidering. Antibiotika. Kärlutredning.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2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99723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60265" y="157561"/>
            <a:ext cx="8229600" cy="1143000"/>
          </a:xfrm>
        </p:spPr>
        <p:txBody>
          <a:bodyPr/>
          <a:lstStyle/>
          <a:p>
            <a:r>
              <a:rPr lang="sv-SE" sz="4000" dirty="0">
                <a:solidFill>
                  <a:schemeClr val="accent1"/>
                </a:solidFill>
              </a:rPr>
              <a:t>Dagens hålltider</a:t>
            </a:r>
          </a:p>
        </p:txBody>
      </p:sp>
      <p:sp>
        <p:nvSpPr>
          <p:cNvPr id="3" name="Platshållare för innehåll 2"/>
          <p:cNvSpPr>
            <a:spLocks noGrp="1"/>
          </p:cNvSpPr>
          <p:nvPr>
            <p:ph idx="1"/>
          </p:nvPr>
        </p:nvSpPr>
        <p:spPr>
          <a:xfrm>
            <a:off x="827584" y="692696"/>
            <a:ext cx="8316416" cy="4687345"/>
          </a:xfrm>
        </p:spPr>
        <p:txBody>
          <a:bodyPr>
            <a:normAutofit/>
          </a:bodyPr>
          <a:lstStyle/>
          <a:p>
            <a:pPr marL="0" indent="0">
              <a:buNone/>
            </a:pPr>
            <a:endParaRPr lang="sv-SE" dirty="0">
              <a:solidFill>
                <a:schemeClr val="accent1"/>
              </a:solidFill>
            </a:endParaRPr>
          </a:p>
          <a:p>
            <a:r>
              <a:rPr lang="sv-SE" dirty="0"/>
              <a:t>Basbedömning , diagnoser</a:t>
            </a:r>
          </a:p>
          <a:p>
            <a:r>
              <a:rPr lang="sv-SE" dirty="0"/>
              <a:t>Dopplerundersökning</a:t>
            </a:r>
          </a:p>
          <a:p>
            <a:r>
              <a:rPr lang="sv-SE" dirty="0"/>
              <a:t>Sårstatus och </a:t>
            </a:r>
            <a:r>
              <a:rPr lang="sv-SE" dirty="0" err="1"/>
              <a:t>debridering</a:t>
            </a:r>
            <a:endParaRPr lang="sv-SE" dirty="0"/>
          </a:p>
          <a:p>
            <a:pPr>
              <a:defRPr/>
            </a:pPr>
            <a:r>
              <a:rPr kumimoji="0" lang="sv-SE" sz="3200" b="0" i="0" u="none" strike="noStrike" kern="1200" cap="none" spc="0" normalizeH="0" baseline="0" noProof="0" dirty="0">
                <a:ln>
                  <a:noFill/>
                </a:ln>
                <a:effectLst/>
                <a:uLnTx/>
                <a:uFillTx/>
                <a:latin typeface="Calibri"/>
                <a:ea typeface="+mn-ea"/>
                <a:cs typeface="+mn-cs"/>
              </a:rPr>
              <a:t>Fika 20 min</a:t>
            </a:r>
          </a:p>
          <a:p>
            <a:r>
              <a:rPr lang="sv-SE" dirty="0"/>
              <a:t>Sårinfektion</a:t>
            </a:r>
          </a:p>
          <a:p>
            <a:r>
              <a:rPr lang="sv-SE" dirty="0"/>
              <a:t>Förband</a:t>
            </a:r>
          </a:p>
          <a:p>
            <a:r>
              <a:rPr lang="sv-SE" dirty="0"/>
              <a:t>Medicinsk kompressionsbehandling</a:t>
            </a:r>
          </a:p>
          <a:p>
            <a:pPr marL="0" indent="0">
              <a:buNone/>
            </a:pPr>
            <a:endParaRPr lang="sv-SE" dirty="0"/>
          </a:p>
        </p:txBody>
      </p:sp>
      <p:sp>
        <p:nvSpPr>
          <p:cNvPr id="4" name="Platshållare för datum 3">
            <a:extLst>
              <a:ext uri="{FF2B5EF4-FFF2-40B4-BE49-F238E27FC236}">
                <a16:creationId xmlns:a16="http://schemas.microsoft.com/office/drawing/2014/main" id="{C476C6FE-9953-0C11-A09E-4B54716766ED}"/>
              </a:ext>
            </a:extLst>
          </p:cNvPr>
          <p:cNvSpPr>
            <a:spLocks noGrp="1"/>
          </p:cNvSpPr>
          <p:nvPr>
            <p:ph type="dt" sz="half" idx="10"/>
          </p:nvPr>
        </p:nvSpPr>
        <p:spPr/>
        <p:txBody>
          <a:bodyPr/>
          <a:lstStyle/>
          <a:p>
            <a:fld id="{DE8D762C-981D-49DF-B696-6F0F945B732F}" type="datetime1">
              <a:rPr lang="sv-SE" smtClean="0"/>
              <a:t>2024-05-02</a:t>
            </a:fld>
            <a:endParaRPr lang="sv-SE"/>
          </a:p>
        </p:txBody>
      </p:sp>
      <p:sp>
        <p:nvSpPr>
          <p:cNvPr id="5" name="Platshållare för sidfot 4">
            <a:extLst>
              <a:ext uri="{FF2B5EF4-FFF2-40B4-BE49-F238E27FC236}">
                <a16:creationId xmlns:a16="http://schemas.microsoft.com/office/drawing/2014/main" id="{EE0DEBD4-3AB3-C4B4-7318-F558052F70D1}"/>
              </a:ext>
            </a:extLst>
          </p:cNvPr>
          <p:cNvSpPr>
            <a:spLocks noGrp="1"/>
          </p:cNvSpPr>
          <p:nvPr>
            <p:ph type="ftr" sz="quarter" idx="11"/>
          </p:nvPr>
        </p:nvSpPr>
        <p:spPr/>
        <p:txBody>
          <a:bodyPr/>
          <a:lstStyle/>
          <a:p>
            <a:endParaRPr lang="sv-SE" dirty="0"/>
          </a:p>
        </p:txBody>
      </p:sp>
      <p:sp>
        <p:nvSpPr>
          <p:cNvPr id="6" name="Flödesschema: Koppling 5">
            <a:extLst>
              <a:ext uri="{FF2B5EF4-FFF2-40B4-BE49-F238E27FC236}">
                <a16:creationId xmlns:a16="http://schemas.microsoft.com/office/drawing/2014/main" id="{FF14AD86-B3E5-26E6-51A2-F46FFD1EC69D}"/>
              </a:ext>
            </a:extLst>
          </p:cNvPr>
          <p:cNvSpPr/>
          <p:nvPr/>
        </p:nvSpPr>
        <p:spPr>
          <a:xfrm>
            <a:off x="6473641" y="2276872"/>
            <a:ext cx="2016224" cy="2160240"/>
          </a:xfrm>
          <a:prstGeom prst="flowChartConnector">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4800" b="1" dirty="0">
                <a:ln w="22225">
                  <a:solidFill>
                    <a:schemeClr val="accent2"/>
                  </a:solidFill>
                  <a:prstDash val="solid"/>
                </a:ln>
                <a:solidFill>
                  <a:schemeClr val="accent2">
                    <a:lumMod val="40000"/>
                    <a:lumOff val="60000"/>
                  </a:schemeClr>
                </a:solidFill>
              </a:rPr>
              <a:t>SÅR</a:t>
            </a:r>
          </a:p>
        </p:txBody>
      </p:sp>
    </p:spTree>
    <p:extLst>
      <p:ext uri="{BB962C8B-B14F-4D97-AF65-F5344CB8AC3E}">
        <p14:creationId xmlns:p14="http://schemas.microsoft.com/office/powerpoint/2010/main" val="15624586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43608" y="332656"/>
            <a:ext cx="7024744" cy="1143000"/>
          </a:xfrm>
        </p:spPr>
        <p:txBody>
          <a:bodyPr>
            <a:normAutofit/>
          </a:bodyPr>
          <a:lstStyle/>
          <a:p>
            <a:r>
              <a:rPr lang="sv-SE" sz="3000" b="1" dirty="0">
                <a:solidFill>
                  <a:schemeClr val="accent1"/>
                </a:solidFill>
              </a:rPr>
              <a:t>Traumatiskt sår</a:t>
            </a:r>
          </a:p>
        </p:txBody>
      </p:sp>
      <p:sp>
        <p:nvSpPr>
          <p:cNvPr id="5" name="Platshållare för datum 4">
            <a:extLst>
              <a:ext uri="{FF2B5EF4-FFF2-40B4-BE49-F238E27FC236}">
                <a16:creationId xmlns:a16="http://schemas.microsoft.com/office/drawing/2014/main" id="{992D51EA-C3B1-1DC1-EA84-B2E84903226F}"/>
              </a:ext>
            </a:extLst>
          </p:cNvPr>
          <p:cNvSpPr>
            <a:spLocks noGrp="1"/>
          </p:cNvSpPr>
          <p:nvPr>
            <p:ph type="dt" sz="half" idx="10"/>
          </p:nvPr>
        </p:nvSpPr>
        <p:spPr/>
        <p:txBody>
          <a:bodyPr/>
          <a:lstStyle/>
          <a:p>
            <a:fld id="{2E283A7E-FCCF-4514-A8DF-B3CF194A06CA}" type="datetime1">
              <a:rPr lang="sv-SE" smtClean="0"/>
              <a:t>2024-05-02</a:t>
            </a:fld>
            <a:endParaRPr lang="sv-SE"/>
          </a:p>
        </p:txBody>
      </p:sp>
      <p:sp>
        <p:nvSpPr>
          <p:cNvPr id="3" name="Platshållare för sidfot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textruta 5"/>
          <p:cNvSpPr txBox="1"/>
          <p:nvPr/>
        </p:nvSpPr>
        <p:spPr>
          <a:xfrm>
            <a:off x="1007604" y="4441196"/>
            <a:ext cx="720080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dirty="0">
                <a:ln>
                  <a:noFill/>
                </a:ln>
                <a:solidFill>
                  <a:prstClr val="black"/>
                </a:solidFill>
                <a:effectLst/>
                <a:uLnTx/>
                <a:uFillTx/>
                <a:latin typeface="Calibri"/>
                <a:ea typeface="+mn-ea"/>
                <a:cs typeface="+mn-cs"/>
              </a:rPr>
              <a:t>Åtgärd</a:t>
            </a:r>
            <a:r>
              <a:rPr kumimoji="0" lang="sv-SE" sz="2000" b="0" i="0" u="none" strike="noStrike" kern="1200" cap="none" spc="0" normalizeH="0" baseline="0" noProof="0" dirty="0">
                <a:ln>
                  <a:noFill/>
                </a:ln>
                <a:solidFill>
                  <a:prstClr val="black"/>
                </a:solidFill>
                <a:effectLst/>
                <a:uLnTx/>
                <a:uFillTx/>
                <a:latin typeface="Calibri"/>
                <a:ea typeface="+mn-ea"/>
                <a:cs typeface="+mn-cs"/>
              </a:rPr>
              <a:t>: Kompression! </a:t>
            </a:r>
            <a:r>
              <a:rPr lang="sv-SE" sz="2000" dirty="0">
                <a:solidFill>
                  <a:prstClr val="black"/>
                </a:solidFill>
                <a:latin typeface="Calibri"/>
              </a:rPr>
              <a:t>Basbehandling</a:t>
            </a:r>
            <a:r>
              <a:rPr kumimoji="0" lang="sv-SE" sz="2000" b="0" i="0" u="none" strike="noStrike" kern="1200" cap="none" spc="0" normalizeH="0" baseline="0" noProof="0" dirty="0">
                <a:ln>
                  <a:noFill/>
                </a:ln>
                <a:solidFill>
                  <a:prstClr val="black"/>
                </a:solidFill>
                <a:effectLst/>
                <a:uLnTx/>
                <a:uFillTx/>
                <a:latin typeface="Calibri"/>
                <a:ea typeface="+mn-ea"/>
                <a:cs typeface="+mn-cs"/>
              </a:rPr>
              <a:t>. Undertrycksbehandling. </a:t>
            </a:r>
          </a:p>
        </p:txBody>
      </p:sp>
      <p:sp>
        <p:nvSpPr>
          <p:cNvPr id="7" name="textruta 6">
            <a:extLst>
              <a:ext uri="{FF2B5EF4-FFF2-40B4-BE49-F238E27FC236}">
                <a16:creationId xmlns:a16="http://schemas.microsoft.com/office/drawing/2014/main" id="{313F9251-D170-4F38-88F5-1FC53DEAD8C5}"/>
              </a:ext>
            </a:extLst>
          </p:cNvPr>
          <p:cNvSpPr txBox="1"/>
          <p:nvPr/>
        </p:nvSpPr>
        <p:spPr>
          <a:xfrm>
            <a:off x="1115616" y="1340768"/>
            <a:ext cx="6984776"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black"/>
                </a:solidFill>
                <a:effectLst/>
                <a:uLnTx/>
                <a:uFillTx/>
                <a:latin typeface="Calibri"/>
                <a:ea typeface="+mn-ea"/>
                <a:cs typeface="+mn-cs"/>
              </a:rPr>
              <a:t>Sår efter kirurgi eller trauma. På utsatta ställen,  ex skenbenet.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black"/>
                </a:solidFill>
                <a:effectLst/>
                <a:uLnTx/>
                <a:uFillTx/>
                <a:latin typeface="Calibri"/>
                <a:ea typeface="+mn-ea"/>
                <a:cs typeface="+mn-cs"/>
              </a:rPr>
              <a:t>Sköra sårkanter. Hydrostatiskt tryck ökar – svullnad.</a:t>
            </a:r>
          </a:p>
        </p:txBody>
      </p:sp>
    </p:spTree>
    <p:extLst>
      <p:ext uri="{BB962C8B-B14F-4D97-AF65-F5344CB8AC3E}">
        <p14:creationId xmlns:p14="http://schemas.microsoft.com/office/powerpoint/2010/main" val="161934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datum 4">
            <a:extLst>
              <a:ext uri="{FF2B5EF4-FFF2-40B4-BE49-F238E27FC236}">
                <a16:creationId xmlns:a16="http://schemas.microsoft.com/office/drawing/2014/main" id="{A11DF9E5-F0AF-4117-BE77-4CA47A217F20}"/>
              </a:ext>
            </a:extLst>
          </p:cNvPr>
          <p:cNvSpPr>
            <a:spLocks noGrp="1"/>
          </p:cNvSpPr>
          <p:nvPr>
            <p:ph type="dt" sz="half" idx="10"/>
          </p:nvPr>
        </p:nvSpPr>
        <p:spPr/>
        <p:txBody>
          <a:bodyPr/>
          <a:lstStyle/>
          <a:p>
            <a:fld id="{8C0B069F-DF64-44F0-9AFA-CF73E3C679AF}" type="datetime1">
              <a:rPr lang="sv-SE" smtClean="0"/>
              <a:t>2024-05-02</a:t>
            </a:fld>
            <a:endParaRPr lang="sv-SE"/>
          </a:p>
        </p:txBody>
      </p:sp>
      <p:sp>
        <p:nvSpPr>
          <p:cNvPr id="10" name="Platshållare för sidfot 3"/>
          <p:cNvSpPr>
            <a:spLocks noGrp="1"/>
          </p:cNvSpPr>
          <p:nvPr>
            <p:ph type="ftr" sz="quarter" idx="11"/>
          </p:nvPr>
        </p:nvSpPr>
        <p:spPr>
          <a:xfrm>
            <a:off x="3156204" y="6237312"/>
            <a:ext cx="2831592"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00354" name="Rectangle 2"/>
          <p:cNvSpPr>
            <a:spLocks noGrp="1" noRot="1" noChangeArrowheads="1"/>
          </p:cNvSpPr>
          <p:nvPr>
            <p:ph type="title" sz="quarter" idx="4294967295"/>
          </p:nvPr>
        </p:nvSpPr>
        <p:spPr>
          <a:xfrm>
            <a:off x="0" y="304800"/>
            <a:ext cx="8229600" cy="1143000"/>
          </a:xfrm>
          <a:prstGeom prst="rect">
            <a:avLst/>
          </a:prstGeom>
        </p:spPr>
        <p:txBody>
          <a:bodyPr>
            <a:normAutofit/>
          </a:bodyPr>
          <a:lstStyle/>
          <a:p>
            <a:pPr eaLnBrk="1" fontAlgn="auto" hangingPunct="1">
              <a:spcAft>
                <a:spcPts val="0"/>
              </a:spcAft>
              <a:defRPr/>
            </a:pPr>
            <a:r>
              <a:rPr lang="sv-SE" altLang="sv-SE" sz="3000" b="1" dirty="0">
                <a:solidFill>
                  <a:schemeClr val="accent1"/>
                </a:solidFill>
              </a:rPr>
              <a:t>Indelning av trycksår</a:t>
            </a:r>
          </a:p>
        </p:txBody>
      </p:sp>
      <p:sp>
        <p:nvSpPr>
          <p:cNvPr id="100355" name="Rectangle 3"/>
          <p:cNvSpPr>
            <a:spLocks noGrp="1" noChangeArrowheads="1"/>
          </p:cNvSpPr>
          <p:nvPr>
            <p:ph type="body" sz="half" idx="4294967295"/>
          </p:nvPr>
        </p:nvSpPr>
        <p:spPr>
          <a:xfrm>
            <a:off x="0" y="1557338"/>
            <a:ext cx="4038600" cy="4525962"/>
          </a:xfrm>
          <a:prstGeom prst="rect">
            <a:avLst/>
          </a:prstGeom>
        </p:spPr>
        <p:txBody>
          <a:bodyPr rtlCol="0">
            <a:normAutofit/>
          </a:bodyPr>
          <a:lstStyle/>
          <a:p>
            <a:pPr eaLnBrk="1" fontAlgn="auto" hangingPunct="1">
              <a:spcAft>
                <a:spcPts val="0"/>
              </a:spcAft>
              <a:buFont typeface="Arial" pitchFamily="34" charset="0"/>
              <a:buChar char="•"/>
              <a:defRPr/>
            </a:pPr>
            <a:r>
              <a:rPr lang="sv-SE" altLang="sv-SE" sz="2400" b="1" dirty="0">
                <a:solidFill>
                  <a:schemeClr val="accent1"/>
                </a:solidFill>
                <a:latin typeface="+mj-lt"/>
              </a:rPr>
              <a:t>Kategori 1</a:t>
            </a:r>
            <a:r>
              <a:rPr lang="sv-SE" altLang="sv-SE" sz="2400" dirty="0">
                <a:solidFill>
                  <a:schemeClr val="accent1"/>
                </a:solidFill>
                <a:latin typeface="+mj-lt"/>
              </a:rPr>
              <a:t>: </a:t>
            </a:r>
          </a:p>
          <a:p>
            <a:pPr marL="68580" indent="0" eaLnBrk="1" fontAlgn="auto" hangingPunct="1">
              <a:spcAft>
                <a:spcPts val="0"/>
              </a:spcAft>
              <a:buNone/>
              <a:defRPr/>
            </a:pPr>
            <a:r>
              <a:rPr lang="sv-SE" altLang="sv-SE" sz="2000" dirty="0">
                <a:latin typeface="+mj-lt"/>
              </a:rPr>
              <a:t>Hel hud. Rodnad som inte bleknar vid tryck.</a:t>
            </a:r>
          </a:p>
          <a:p>
            <a:pPr eaLnBrk="1" fontAlgn="auto" hangingPunct="1">
              <a:spcAft>
                <a:spcPts val="0"/>
              </a:spcAft>
              <a:buFont typeface="Arial" pitchFamily="34" charset="0"/>
              <a:buChar char="•"/>
              <a:defRPr/>
            </a:pPr>
            <a:endParaRPr lang="sv-SE" altLang="sv-SE" sz="2000" dirty="0">
              <a:latin typeface="+mj-lt"/>
            </a:endParaRPr>
          </a:p>
          <a:p>
            <a:pPr eaLnBrk="1" fontAlgn="auto" hangingPunct="1">
              <a:spcAft>
                <a:spcPts val="0"/>
              </a:spcAft>
              <a:buFont typeface="Arial" pitchFamily="34" charset="0"/>
              <a:buChar char="•"/>
              <a:defRPr/>
            </a:pPr>
            <a:endParaRPr lang="sv-SE" altLang="sv-SE" sz="2000" b="1" dirty="0">
              <a:latin typeface="+mj-lt"/>
            </a:endParaRPr>
          </a:p>
          <a:p>
            <a:pPr eaLnBrk="1" fontAlgn="auto" hangingPunct="1">
              <a:spcAft>
                <a:spcPts val="0"/>
              </a:spcAft>
              <a:buFont typeface="Arial" pitchFamily="34" charset="0"/>
              <a:buChar char="•"/>
              <a:defRPr/>
            </a:pPr>
            <a:endParaRPr lang="sv-SE" altLang="sv-SE" sz="2000" b="1" dirty="0">
              <a:latin typeface="+mj-lt"/>
            </a:endParaRPr>
          </a:p>
          <a:p>
            <a:pPr eaLnBrk="1" fontAlgn="auto" hangingPunct="1">
              <a:spcAft>
                <a:spcPts val="0"/>
              </a:spcAft>
              <a:buFont typeface="Arial" pitchFamily="34" charset="0"/>
              <a:buChar char="•"/>
              <a:defRPr/>
            </a:pPr>
            <a:r>
              <a:rPr lang="sv-SE" altLang="sv-SE" sz="2400" b="1" dirty="0">
                <a:solidFill>
                  <a:schemeClr val="accent1"/>
                </a:solidFill>
                <a:latin typeface="+mj-lt"/>
              </a:rPr>
              <a:t>Kategori 2</a:t>
            </a:r>
            <a:r>
              <a:rPr lang="sv-SE" altLang="sv-SE" sz="2400" dirty="0">
                <a:solidFill>
                  <a:schemeClr val="accent1"/>
                </a:solidFill>
                <a:latin typeface="+mj-lt"/>
              </a:rPr>
              <a:t>: </a:t>
            </a:r>
          </a:p>
          <a:p>
            <a:pPr marL="68580" indent="0" eaLnBrk="1" fontAlgn="auto" hangingPunct="1">
              <a:spcAft>
                <a:spcPts val="0"/>
              </a:spcAft>
              <a:buNone/>
              <a:defRPr/>
            </a:pPr>
            <a:r>
              <a:rPr lang="sv-SE" altLang="sv-SE" sz="2000" dirty="0">
                <a:latin typeface="+mj-lt"/>
              </a:rPr>
              <a:t>Delhudskada, blåsa eller ytligt sår.</a:t>
            </a:r>
          </a:p>
        </p:txBody>
      </p:sp>
      <p:sp>
        <p:nvSpPr>
          <p:cNvPr id="15366" name="AutoShape 14"/>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Arial" charset="0"/>
              <a:buChar char="•"/>
              <a:defRPr sz="2400">
                <a:solidFill>
                  <a:schemeClr val="tx2"/>
                </a:solidFill>
                <a:latin typeface="Century Gothic" pitchFamily="34" charset="0"/>
              </a:defRPr>
            </a:lvl1pPr>
            <a:lvl2pPr marL="742950" indent="-285750" eaLnBrk="0" hangingPunct="0">
              <a:spcBef>
                <a:spcPct val="20000"/>
              </a:spcBef>
              <a:buClr>
                <a:schemeClr val="accent2"/>
              </a:buClr>
              <a:buFont typeface="Arial" charset="0"/>
              <a:buChar char="•"/>
              <a:defRPr sz="2000">
                <a:solidFill>
                  <a:schemeClr val="tx2"/>
                </a:solidFill>
                <a:latin typeface="Century Gothic" pitchFamily="34" charset="0"/>
              </a:defRPr>
            </a:lvl2pPr>
            <a:lvl3pPr marL="1143000" indent="-228600" eaLnBrk="0" hangingPunct="0">
              <a:spcBef>
                <a:spcPct val="20000"/>
              </a:spcBef>
              <a:buClr>
                <a:srgbClr val="B5AE53"/>
              </a:buClr>
              <a:buFont typeface="Arial" charset="0"/>
              <a:buChar char="•"/>
              <a:defRPr>
                <a:solidFill>
                  <a:schemeClr val="tx2"/>
                </a:solidFill>
                <a:latin typeface="Century Gothic" pitchFamily="34" charset="0"/>
              </a:defRPr>
            </a:lvl3pPr>
            <a:lvl4pPr marL="1600200" indent="-228600" eaLnBrk="0" hangingPunct="0">
              <a:spcBef>
                <a:spcPct val="20000"/>
              </a:spcBef>
              <a:buClr>
                <a:srgbClr val="848058"/>
              </a:buClr>
              <a:buFont typeface="Arial" charset="0"/>
              <a:buChar char="•"/>
              <a:defRPr sz="1600">
                <a:solidFill>
                  <a:schemeClr val="tx2"/>
                </a:solidFill>
                <a:latin typeface="Century Gothic" pitchFamily="34" charset="0"/>
              </a:defRPr>
            </a:lvl4pPr>
            <a:lvl5pPr marL="2057400" indent="-228600" eaLnBrk="0" hangingPunct="0">
              <a:spcBef>
                <a:spcPct val="20000"/>
              </a:spcBef>
              <a:buClr>
                <a:srgbClr val="E8B54D"/>
              </a:buClr>
              <a:buFont typeface="Arial" charset="0"/>
              <a:buChar char="•"/>
              <a:defRPr sz="1600">
                <a:solidFill>
                  <a:schemeClr val="tx2"/>
                </a:solidFill>
                <a:latin typeface="Century Gothic" pitchFamily="34" charset="0"/>
              </a:defRPr>
            </a:lvl5pPr>
            <a:lvl6pPr marL="25146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defRPr>
            </a:lvl6pPr>
            <a:lvl7pPr marL="29718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defRPr>
            </a:lvl7pPr>
            <a:lvl8pPr marL="34290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defRPr>
            </a:lvl8pPr>
            <a:lvl9pPr marL="38862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sv-SE" altLang="sv-SE" sz="1800" b="0" i="0" u="none" strike="noStrike" kern="1200" cap="none" spc="0" normalizeH="0" baseline="0" noProof="0">
              <a:ln>
                <a:noFill/>
              </a:ln>
              <a:solidFill>
                <a:prstClr val="black"/>
              </a:solidFill>
              <a:effectLst/>
              <a:uLnTx/>
              <a:uFillTx/>
              <a:latin typeface="Garamond" pitchFamily="18" charset="0"/>
              <a:ea typeface="+mn-ea"/>
              <a:cs typeface="+mn-cs"/>
            </a:endParaRPr>
          </a:p>
        </p:txBody>
      </p:sp>
      <p:sp>
        <p:nvSpPr>
          <p:cNvPr id="15367" name="AutoShape 16"/>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Arial" charset="0"/>
              <a:buChar char="•"/>
              <a:defRPr sz="2400">
                <a:solidFill>
                  <a:schemeClr val="tx2"/>
                </a:solidFill>
                <a:latin typeface="Century Gothic" pitchFamily="34" charset="0"/>
              </a:defRPr>
            </a:lvl1pPr>
            <a:lvl2pPr marL="742950" indent="-285750" eaLnBrk="0" hangingPunct="0">
              <a:spcBef>
                <a:spcPct val="20000"/>
              </a:spcBef>
              <a:buClr>
                <a:schemeClr val="accent2"/>
              </a:buClr>
              <a:buFont typeface="Arial" charset="0"/>
              <a:buChar char="•"/>
              <a:defRPr sz="2000">
                <a:solidFill>
                  <a:schemeClr val="tx2"/>
                </a:solidFill>
                <a:latin typeface="Century Gothic" pitchFamily="34" charset="0"/>
              </a:defRPr>
            </a:lvl2pPr>
            <a:lvl3pPr marL="1143000" indent="-228600" eaLnBrk="0" hangingPunct="0">
              <a:spcBef>
                <a:spcPct val="20000"/>
              </a:spcBef>
              <a:buClr>
                <a:srgbClr val="B5AE53"/>
              </a:buClr>
              <a:buFont typeface="Arial" charset="0"/>
              <a:buChar char="•"/>
              <a:defRPr>
                <a:solidFill>
                  <a:schemeClr val="tx2"/>
                </a:solidFill>
                <a:latin typeface="Century Gothic" pitchFamily="34" charset="0"/>
              </a:defRPr>
            </a:lvl3pPr>
            <a:lvl4pPr marL="1600200" indent="-228600" eaLnBrk="0" hangingPunct="0">
              <a:spcBef>
                <a:spcPct val="20000"/>
              </a:spcBef>
              <a:buClr>
                <a:srgbClr val="848058"/>
              </a:buClr>
              <a:buFont typeface="Arial" charset="0"/>
              <a:buChar char="•"/>
              <a:defRPr sz="1600">
                <a:solidFill>
                  <a:schemeClr val="tx2"/>
                </a:solidFill>
                <a:latin typeface="Century Gothic" pitchFamily="34" charset="0"/>
              </a:defRPr>
            </a:lvl4pPr>
            <a:lvl5pPr marL="2057400" indent="-228600" eaLnBrk="0" hangingPunct="0">
              <a:spcBef>
                <a:spcPct val="20000"/>
              </a:spcBef>
              <a:buClr>
                <a:srgbClr val="E8B54D"/>
              </a:buClr>
              <a:buFont typeface="Arial" charset="0"/>
              <a:buChar char="•"/>
              <a:defRPr sz="1600">
                <a:solidFill>
                  <a:schemeClr val="tx2"/>
                </a:solidFill>
                <a:latin typeface="Century Gothic" pitchFamily="34" charset="0"/>
              </a:defRPr>
            </a:lvl5pPr>
            <a:lvl6pPr marL="25146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defRPr>
            </a:lvl6pPr>
            <a:lvl7pPr marL="29718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defRPr>
            </a:lvl7pPr>
            <a:lvl8pPr marL="34290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defRPr>
            </a:lvl8pPr>
            <a:lvl9pPr marL="38862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sv-SE" altLang="sv-SE" sz="1800" b="0" i="0" u="none" strike="noStrike" kern="1200" cap="none" spc="0" normalizeH="0" baseline="0" noProof="0">
              <a:ln>
                <a:noFill/>
              </a:ln>
              <a:solidFill>
                <a:prstClr val="black"/>
              </a:solidFill>
              <a:effectLst/>
              <a:uLnTx/>
              <a:uFillTx/>
              <a:latin typeface="Garamond" pitchFamily="18" charset="0"/>
              <a:ea typeface="+mn-ea"/>
              <a:cs typeface="+mn-cs"/>
            </a:endParaRPr>
          </a:p>
        </p:txBody>
      </p:sp>
      <p:sp>
        <p:nvSpPr>
          <p:cNvPr id="15368" name="AutoShape 21"/>
          <p:cNvSpPr>
            <a:spLocks noChangeAspect="1" noChangeArrowheads="1"/>
          </p:cNvSpPr>
          <p:nvPr/>
        </p:nvSpPr>
        <p:spPr bwMode="auto">
          <a:xfrm>
            <a:off x="4443413" y="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Arial" charset="0"/>
              <a:buChar char="•"/>
              <a:defRPr sz="2400">
                <a:solidFill>
                  <a:schemeClr val="tx2"/>
                </a:solidFill>
                <a:latin typeface="Century Gothic" pitchFamily="34" charset="0"/>
              </a:defRPr>
            </a:lvl1pPr>
            <a:lvl2pPr marL="742950" indent="-285750" eaLnBrk="0" hangingPunct="0">
              <a:spcBef>
                <a:spcPct val="20000"/>
              </a:spcBef>
              <a:buClr>
                <a:schemeClr val="accent2"/>
              </a:buClr>
              <a:buFont typeface="Arial" charset="0"/>
              <a:buChar char="•"/>
              <a:defRPr sz="2000">
                <a:solidFill>
                  <a:schemeClr val="tx2"/>
                </a:solidFill>
                <a:latin typeface="Century Gothic" pitchFamily="34" charset="0"/>
              </a:defRPr>
            </a:lvl2pPr>
            <a:lvl3pPr marL="1143000" indent="-228600" eaLnBrk="0" hangingPunct="0">
              <a:spcBef>
                <a:spcPct val="20000"/>
              </a:spcBef>
              <a:buClr>
                <a:srgbClr val="B5AE53"/>
              </a:buClr>
              <a:buFont typeface="Arial" charset="0"/>
              <a:buChar char="•"/>
              <a:defRPr>
                <a:solidFill>
                  <a:schemeClr val="tx2"/>
                </a:solidFill>
                <a:latin typeface="Century Gothic" pitchFamily="34" charset="0"/>
              </a:defRPr>
            </a:lvl3pPr>
            <a:lvl4pPr marL="1600200" indent="-228600" eaLnBrk="0" hangingPunct="0">
              <a:spcBef>
                <a:spcPct val="20000"/>
              </a:spcBef>
              <a:buClr>
                <a:srgbClr val="848058"/>
              </a:buClr>
              <a:buFont typeface="Arial" charset="0"/>
              <a:buChar char="•"/>
              <a:defRPr sz="1600">
                <a:solidFill>
                  <a:schemeClr val="tx2"/>
                </a:solidFill>
                <a:latin typeface="Century Gothic" pitchFamily="34" charset="0"/>
              </a:defRPr>
            </a:lvl4pPr>
            <a:lvl5pPr marL="2057400" indent="-228600" eaLnBrk="0" hangingPunct="0">
              <a:spcBef>
                <a:spcPct val="20000"/>
              </a:spcBef>
              <a:buClr>
                <a:srgbClr val="E8B54D"/>
              </a:buClr>
              <a:buFont typeface="Arial" charset="0"/>
              <a:buChar char="•"/>
              <a:defRPr sz="1600">
                <a:solidFill>
                  <a:schemeClr val="tx2"/>
                </a:solidFill>
                <a:latin typeface="Century Gothic" pitchFamily="34" charset="0"/>
              </a:defRPr>
            </a:lvl5pPr>
            <a:lvl6pPr marL="25146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defRPr>
            </a:lvl6pPr>
            <a:lvl7pPr marL="29718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defRPr>
            </a:lvl7pPr>
            <a:lvl8pPr marL="34290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defRPr>
            </a:lvl8pPr>
            <a:lvl9pPr marL="38862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sv-SE" altLang="sv-SE" sz="1800" b="0" i="0" u="none" strike="noStrike" kern="1200" cap="none" spc="0" normalizeH="0" baseline="0" noProof="0">
              <a:ln>
                <a:noFill/>
              </a:ln>
              <a:solidFill>
                <a:prstClr val="black"/>
              </a:solidFill>
              <a:effectLst/>
              <a:uLnTx/>
              <a:uFillTx/>
              <a:latin typeface="Garamond" pitchFamily="18" charset="0"/>
              <a:ea typeface="+mn-ea"/>
              <a:cs typeface="+mn-cs"/>
            </a:endParaRPr>
          </a:p>
        </p:txBody>
      </p:sp>
      <p:sp>
        <p:nvSpPr>
          <p:cNvPr id="15369" name="AutoShape 27"/>
          <p:cNvSpPr>
            <a:spLocks noChangeAspect="1" noChangeArrowheads="1"/>
          </p:cNvSpPr>
          <p:nvPr/>
        </p:nvSpPr>
        <p:spPr bwMode="auto">
          <a:xfrm>
            <a:off x="4443413" y="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Arial" charset="0"/>
              <a:buChar char="•"/>
              <a:defRPr sz="2400">
                <a:solidFill>
                  <a:schemeClr val="tx2"/>
                </a:solidFill>
                <a:latin typeface="Century Gothic" pitchFamily="34" charset="0"/>
              </a:defRPr>
            </a:lvl1pPr>
            <a:lvl2pPr marL="742950" indent="-285750" eaLnBrk="0" hangingPunct="0">
              <a:spcBef>
                <a:spcPct val="20000"/>
              </a:spcBef>
              <a:buClr>
                <a:schemeClr val="accent2"/>
              </a:buClr>
              <a:buFont typeface="Arial" charset="0"/>
              <a:buChar char="•"/>
              <a:defRPr sz="2000">
                <a:solidFill>
                  <a:schemeClr val="tx2"/>
                </a:solidFill>
                <a:latin typeface="Century Gothic" pitchFamily="34" charset="0"/>
              </a:defRPr>
            </a:lvl2pPr>
            <a:lvl3pPr marL="1143000" indent="-228600" eaLnBrk="0" hangingPunct="0">
              <a:spcBef>
                <a:spcPct val="20000"/>
              </a:spcBef>
              <a:buClr>
                <a:srgbClr val="B5AE53"/>
              </a:buClr>
              <a:buFont typeface="Arial" charset="0"/>
              <a:buChar char="•"/>
              <a:defRPr>
                <a:solidFill>
                  <a:schemeClr val="tx2"/>
                </a:solidFill>
                <a:latin typeface="Century Gothic" pitchFamily="34" charset="0"/>
              </a:defRPr>
            </a:lvl3pPr>
            <a:lvl4pPr marL="1600200" indent="-228600" eaLnBrk="0" hangingPunct="0">
              <a:spcBef>
                <a:spcPct val="20000"/>
              </a:spcBef>
              <a:buClr>
                <a:srgbClr val="848058"/>
              </a:buClr>
              <a:buFont typeface="Arial" charset="0"/>
              <a:buChar char="•"/>
              <a:defRPr sz="1600">
                <a:solidFill>
                  <a:schemeClr val="tx2"/>
                </a:solidFill>
                <a:latin typeface="Century Gothic" pitchFamily="34" charset="0"/>
              </a:defRPr>
            </a:lvl4pPr>
            <a:lvl5pPr marL="2057400" indent="-228600" eaLnBrk="0" hangingPunct="0">
              <a:spcBef>
                <a:spcPct val="20000"/>
              </a:spcBef>
              <a:buClr>
                <a:srgbClr val="E8B54D"/>
              </a:buClr>
              <a:buFont typeface="Arial" charset="0"/>
              <a:buChar char="•"/>
              <a:defRPr sz="1600">
                <a:solidFill>
                  <a:schemeClr val="tx2"/>
                </a:solidFill>
                <a:latin typeface="Century Gothic" pitchFamily="34" charset="0"/>
              </a:defRPr>
            </a:lvl5pPr>
            <a:lvl6pPr marL="25146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defRPr>
            </a:lvl6pPr>
            <a:lvl7pPr marL="29718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defRPr>
            </a:lvl7pPr>
            <a:lvl8pPr marL="34290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defRPr>
            </a:lvl8pPr>
            <a:lvl9pPr marL="3886200" indent="-228600" eaLnBrk="0" fontAlgn="base" hangingPunct="0">
              <a:spcBef>
                <a:spcPct val="20000"/>
              </a:spcBef>
              <a:spcAft>
                <a:spcPct val="0"/>
              </a:spcAft>
              <a:buClr>
                <a:srgbClr val="E8B54D"/>
              </a:buClr>
              <a:buFont typeface="Arial" charset="0"/>
              <a:buChar char="•"/>
              <a:defRPr sz="1600">
                <a:solidFill>
                  <a:schemeClr val="tx2"/>
                </a:solidFill>
                <a:latin typeface="Century Gothic"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sv-SE" altLang="sv-SE" sz="1800" b="0" i="0" u="none" strike="noStrike" kern="1200" cap="none" spc="0" normalizeH="0" baseline="0" noProof="0">
              <a:ln>
                <a:noFill/>
              </a:ln>
              <a:solidFill>
                <a:prstClr val="black"/>
              </a:solidFill>
              <a:effectLst/>
              <a:uLnTx/>
              <a:uFillTx/>
              <a:latin typeface="Garamond" pitchFamily="18" charset="0"/>
              <a:ea typeface="+mn-ea"/>
              <a:cs typeface="+mn-cs"/>
            </a:endParaRPr>
          </a:p>
        </p:txBody>
      </p:sp>
    </p:spTree>
    <p:extLst>
      <p:ext uri="{BB962C8B-B14F-4D97-AF65-F5344CB8AC3E}">
        <p14:creationId xmlns:p14="http://schemas.microsoft.com/office/powerpoint/2010/main" val="33221850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08C9CBCD-C919-1C58-6564-56CE17D3C03A}"/>
              </a:ext>
            </a:extLst>
          </p:cNvPr>
          <p:cNvSpPr>
            <a:spLocks noGrp="1"/>
          </p:cNvSpPr>
          <p:nvPr>
            <p:ph type="dt" sz="half" idx="10"/>
          </p:nvPr>
        </p:nvSpPr>
        <p:spPr/>
        <p:txBody>
          <a:bodyPr/>
          <a:lstStyle/>
          <a:p>
            <a:fld id="{EB9E9285-41F5-475C-932E-26DFDA0F27DF}" type="datetime1">
              <a:rPr lang="sv-SE" smtClean="0"/>
              <a:t>2024-05-02</a:t>
            </a:fld>
            <a:endParaRPr lang="sv-SE"/>
          </a:p>
        </p:txBody>
      </p:sp>
      <p:sp>
        <p:nvSpPr>
          <p:cNvPr id="5" name="Platshållare för sidfot 3"/>
          <p:cNvSpPr>
            <a:spLocks noGrp="1"/>
          </p:cNvSpPr>
          <p:nvPr>
            <p:ph type="ftr" sz="quarter" idx="11"/>
          </p:nvPr>
        </p:nvSpPr>
        <p:spPr>
          <a:xfrm>
            <a:off x="3059832" y="6093296"/>
            <a:ext cx="2831592" cy="365125"/>
          </a:xfrm>
        </p:spPr>
        <p:txBody>
          <a:bodyPr/>
          <a:lstStyle/>
          <a:p>
            <a:endParaRPr lang="sv-SE" dirty="0"/>
          </a:p>
        </p:txBody>
      </p:sp>
      <p:sp>
        <p:nvSpPr>
          <p:cNvPr id="106514" name="Rectangle 18"/>
          <p:cNvSpPr>
            <a:spLocks noGrp="1" noChangeArrowheads="1"/>
          </p:cNvSpPr>
          <p:nvPr>
            <p:ph type="body" sz="half" idx="4294967295"/>
          </p:nvPr>
        </p:nvSpPr>
        <p:spPr>
          <a:xfrm>
            <a:off x="0" y="620713"/>
            <a:ext cx="4038600" cy="5360987"/>
          </a:xfrm>
          <a:prstGeom prst="rect">
            <a:avLst/>
          </a:prstGeom>
        </p:spPr>
        <p:txBody>
          <a:bodyPr rtlCol="0">
            <a:normAutofit/>
          </a:bodyPr>
          <a:lstStyle/>
          <a:p>
            <a:pPr eaLnBrk="1" fontAlgn="auto" hangingPunct="1">
              <a:spcAft>
                <a:spcPts val="0"/>
              </a:spcAft>
              <a:buFont typeface="Arial" pitchFamily="34" charset="0"/>
              <a:buChar char="•"/>
              <a:defRPr/>
            </a:pPr>
            <a:endParaRPr lang="sv-SE" altLang="sv-SE" b="1" dirty="0"/>
          </a:p>
          <a:p>
            <a:pPr eaLnBrk="1" fontAlgn="auto" hangingPunct="1">
              <a:spcAft>
                <a:spcPts val="0"/>
              </a:spcAft>
              <a:buFont typeface="Arial" pitchFamily="34" charset="0"/>
              <a:buChar char="•"/>
              <a:defRPr/>
            </a:pPr>
            <a:r>
              <a:rPr lang="sv-SE" altLang="sv-SE" sz="2400" b="1" dirty="0">
                <a:solidFill>
                  <a:schemeClr val="accent1"/>
                </a:solidFill>
              </a:rPr>
              <a:t>Kategori 3:</a:t>
            </a:r>
            <a:r>
              <a:rPr lang="sv-SE" altLang="sv-SE" sz="2400" b="1" dirty="0"/>
              <a:t> </a:t>
            </a:r>
          </a:p>
          <a:p>
            <a:pPr marL="68580" indent="0" eaLnBrk="1" fontAlgn="auto" hangingPunct="1">
              <a:spcAft>
                <a:spcPts val="0"/>
              </a:spcAft>
              <a:buNone/>
              <a:defRPr/>
            </a:pPr>
            <a:r>
              <a:rPr lang="sv-SE" altLang="sv-SE" sz="2000" dirty="0"/>
              <a:t>Fullhudskada. Subkutant fett är synligt. Kan inkludera underminering och fistlar. Ben/senor är inte synliga.</a:t>
            </a:r>
          </a:p>
          <a:p>
            <a:pPr eaLnBrk="1" fontAlgn="auto" hangingPunct="1">
              <a:spcAft>
                <a:spcPts val="0"/>
              </a:spcAft>
              <a:buFont typeface="Arial" pitchFamily="34" charset="0"/>
              <a:buChar char="•"/>
              <a:defRPr/>
            </a:pPr>
            <a:endParaRPr lang="sv-SE" altLang="sv-SE" dirty="0"/>
          </a:p>
          <a:p>
            <a:pPr eaLnBrk="1" fontAlgn="auto" hangingPunct="1">
              <a:spcAft>
                <a:spcPts val="0"/>
              </a:spcAft>
              <a:buFont typeface="Arial" pitchFamily="34" charset="0"/>
              <a:buChar char="•"/>
              <a:defRPr/>
            </a:pPr>
            <a:endParaRPr lang="sv-SE" altLang="sv-SE" sz="2000" b="1" dirty="0"/>
          </a:p>
          <a:p>
            <a:pPr eaLnBrk="1" fontAlgn="auto" hangingPunct="1">
              <a:spcAft>
                <a:spcPts val="0"/>
              </a:spcAft>
              <a:buFont typeface="Arial" pitchFamily="34" charset="0"/>
              <a:buChar char="•"/>
              <a:defRPr/>
            </a:pPr>
            <a:r>
              <a:rPr lang="sv-SE" altLang="sv-SE" sz="2400" b="1" dirty="0">
                <a:solidFill>
                  <a:schemeClr val="accent1"/>
                </a:solidFill>
              </a:rPr>
              <a:t>Kategori 4: </a:t>
            </a:r>
          </a:p>
          <a:p>
            <a:pPr marL="68580" indent="0" eaLnBrk="1" fontAlgn="auto" hangingPunct="1">
              <a:spcAft>
                <a:spcPts val="0"/>
              </a:spcAft>
              <a:buNone/>
              <a:defRPr/>
            </a:pPr>
            <a:r>
              <a:rPr lang="sv-SE" altLang="sv-SE" sz="2000" dirty="0"/>
              <a:t>Djup fullhudskada som            involverar ben, sena eller muskel</a:t>
            </a:r>
          </a:p>
          <a:p>
            <a:pPr eaLnBrk="1" fontAlgn="auto" hangingPunct="1">
              <a:spcAft>
                <a:spcPts val="0"/>
              </a:spcAft>
              <a:buFont typeface="Arial" pitchFamily="34" charset="0"/>
              <a:buChar char="•"/>
              <a:defRPr/>
            </a:pPr>
            <a:endParaRPr lang="sv-SE" altLang="sv-SE" dirty="0"/>
          </a:p>
        </p:txBody>
      </p:sp>
      <p:sp>
        <p:nvSpPr>
          <p:cNvPr id="3" name="textruta 2">
            <a:extLst>
              <a:ext uri="{FF2B5EF4-FFF2-40B4-BE49-F238E27FC236}">
                <a16:creationId xmlns:a16="http://schemas.microsoft.com/office/drawing/2014/main" id="{802D9299-AF53-2C92-4A3C-54E2282CE9DD}"/>
              </a:ext>
            </a:extLst>
          </p:cNvPr>
          <p:cNvSpPr txBox="1"/>
          <p:nvPr/>
        </p:nvSpPr>
        <p:spPr>
          <a:xfrm>
            <a:off x="2555776" y="5483500"/>
            <a:ext cx="4572000" cy="646331"/>
          </a:xfrm>
          <a:prstGeom prst="rect">
            <a:avLst/>
          </a:prstGeom>
          <a:noFill/>
        </p:spPr>
        <p:txBody>
          <a:bodyPr wrap="square">
            <a:spAutoFit/>
          </a:bodyPr>
          <a:lstStyle/>
          <a:p>
            <a:r>
              <a:rPr lang="sv-SE" b="0" i="0" dirty="0">
                <a:solidFill>
                  <a:srgbClr val="000000"/>
                </a:solidFill>
                <a:effectLst/>
                <a:latin typeface="public sans"/>
              </a:rPr>
              <a:t>Beställa trycksårskort: www.tryckerisats.se/ssis/</a:t>
            </a:r>
            <a:endParaRPr lang="sv-SE" dirty="0"/>
          </a:p>
        </p:txBody>
      </p:sp>
    </p:spTree>
    <p:extLst>
      <p:ext uri="{BB962C8B-B14F-4D97-AF65-F5344CB8AC3E}">
        <p14:creationId xmlns:p14="http://schemas.microsoft.com/office/powerpoint/2010/main" val="28147009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71550" y="987533"/>
            <a:ext cx="4536554" cy="680695"/>
          </a:xfrm>
        </p:spPr>
        <p:txBody>
          <a:bodyPr/>
          <a:lstStyle/>
          <a:p>
            <a:r>
              <a:rPr lang="sv-SE" dirty="0">
                <a:solidFill>
                  <a:schemeClr val="accent1"/>
                </a:solidFill>
              </a:rPr>
              <a:t>MASD (Fuktrelaterad hudskada</a:t>
            </a:r>
            <a:r>
              <a:rPr lang="sv-SE" sz="1800" dirty="0"/>
              <a:t>)</a:t>
            </a:r>
            <a:endParaRPr lang="sv-SE" dirty="0"/>
          </a:p>
        </p:txBody>
      </p:sp>
      <p:sp>
        <p:nvSpPr>
          <p:cNvPr id="3" name="Platshållare för innehåll 2"/>
          <p:cNvSpPr>
            <a:spLocks noGrp="1"/>
          </p:cNvSpPr>
          <p:nvPr>
            <p:ph idx="1"/>
          </p:nvPr>
        </p:nvSpPr>
        <p:spPr/>
        <p:txBody>
          <a:bodyPr/>
          <a:lstStyle/>
          <a:p>
            <a:r>
              <a:rPr lang="sv-SE" dirty="0"/>
              <a:t>Hudskada som uppstår till följd av exponering för urin och/eller avföring </a:t>
            </a:r>
          </a:p>
          <a:p>
            <a:r>
              <a:rPr lang="sv-SE" dirty="0"/>
              <a:t>Huden drabbad av IAD- inkontinensrelaterad eksem</a:t>
            </a:r>
          </a:p>
        </p:txBody>
      </p:sp>
      <p:sp>
        <p:nvSpPr>
          <p:cNvPr id="8" name="Platshållare för bild 7">
            <a:extLst>
              <a:ext uri="{FF2B5EF4-FFF2-40B4-BE49-F238E27FC236}">
                <a16:creationId xmlns:a16="http://schemas.microsoft.com/office/drawing/2014/main" id="{29C725C5-987C-25A1-C648-95950516D1B0}"/>
              </a:ext>
            </a:extLst>
          </p:cNvPr>
          <p:cNvSpPr>
            <a:spLocks noGrp="1"/>
          </p:cNvSpPr>
          <p:nvPr>
            <p:ph type="pic" sz="quarter" idx="13"/>
          </p:nvPr>
        </p:nvSpPr>
        <p:spPr/>
      </p:sp>
      <p:sp>
        <p:nvSpPr>
          <p:cNvPr id="5" name="Underrubrik 4"/>
          <p:cNvSpPr>
            <a:spLocks noGrp="1"/>
          </p:cNvSpPr>
          <p:nvPr>
            <p:ph type="subTitle" idx="10"/>
          </p:nvPr>
        </p:nvSpPr>
        <p:spPr/>
        <p:txBody>
          <a:bodyPr/>
          <a:lstStyle/>
          <a:p>
            <a:r>
              <a:rPr lang="sv-SE" dirty="0"/>
              <a:t>Sårutbildning 7 november 2019 - Sårcentrum</a:t>
            </a:r>
          </a:p>
          <a:p>
            <a:endParaRPr lang="sv-SE" dirty="0"/>
          </a:p>
        </p:txBody>
      </p:sp>
      <p:sp>
        <p:nvSpPr>
          <p:cNvPr id="4" name="textruta 3">
            <a:extLst>
              <a:ext uri="{FF2B5EF4-FFF2-40B4-BE49-F238E27FC236}">
                <a16:creationId xmlns:a16="http://schemas.microsoft.com/office/drawing/2014/main" id="{F949243B-301B-309F-099C-13D5582802FB}"/>
              </a:ext>
            </a:extLst>
          </p:cNvPr>
          <p:cNvSpPr txBox="1"/>
          <p:nvPr/>
        </p:nvSpPr>
        <p:spPr>
          <a:xfrm>
            <a:off x="1403648" y="5373216"/>
            <a:ext cx="3466783" cy="369332"/>
          </a:xfrm>
          <a:prstGeom prst="rect">
            <a:avLst/>
          </a:prstGeom>
          <a:noFill/>
        </p:spPr>
        <p:txBody>
          <a:bodyPr wrap="none" rtlCol="0">
            <a:spAutoFit/>
          </a:bodyPr>
          <a:lstStyle/>
          <a:p>
            <a:r>
              <a:rPr lang="sv-SE" dirty="0" err="1"/>
              <a:t>Moisture-Associated</a:t>
            </a:r>
            <a:r>
              <a:rPr lang="sv-SE" dirty="0"/>
              <a:t> Skin </a:t>
            </a:r>
            <a:r>
              <a:rPr lang="sv-SE" dirty="0" err="1"/>
              <a:t>Damage</a:t>
            </a:r>
            <a:endParaRPr lang="sv-SE" dirty="0"/>
          </a:p>
        </p:txBody>
      </p:sp>
    </p:spTree>
    <p:extLst>
      <p:ext uri="{BB962C8B-B14F-4D97-AF65-F5344CB8AC3E}">
        <p14:creationId xmlns:p14="http://schemas.microsoft.com/office/powerpoint/2010/main" val="34111296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0DD466B-0D26-48ED-A624-48A20BAD3179}"/>
              </a:ext>
            </a:extLst>
          </p:cNvPr>
          <p:cNvSpPr>
            <a:spLocks noGrp="1"/>
          </p:cNvSpPr>
          <p:nvPr>
            <p:ph type="title"/>
          </p:nvPr>
        </p:nvSpPr>
        <p:spPr>
          <a:xfrm>
            <a:off x="928361" y="676735"/>
            <a:ext cx="6872287" cy="505690"/>
          </a:xfrm>
        </p:spPr>
        <p:txBody>
          <a:bodyPr/>
          <a:lstStyle/>
          <a:p>
            <a:r>
              <a:rPr lang="sv-SE" dirty="0">
                <a:solidFill>
                  <a:schemeClr val="accent1"/>
                </a:solidFill>
              </a:rPr>
              <a:t>MASD</a:t>
            </a:r>
          </a:p>
        </p:txBody>
      </p:sp>
      <p:sp>
        <p:nvSpPr>
          <p:cNvPr id="3" name="Platshållare för innehåll 2">
            <a:extLst>
              <a:ext uri="{FF2B5EF4-FFF2-40B4-BE49-F238E27FC236}">
                <a16:creationId xmlns:a16="http://schemas.microsoft.com/office/drawing/2014/main" id="{13D8AE42-20A6-4242-8568-E5D4D21A4919}"/>
              </a:ext>
            </a:extLst>
          </p:cNvPr>
          <p:cNvSpPr>
            <a:spLocks noGrp="1"/>
          </p:cNvSpPr>
          <p:nvPr>
            <p:ph idx="1"/>
          </p:nvPr>
        </p:nvSpPr>
        <p:spPr>
          <a:xfrm>
            <a:off x="928360" y="1412776"/>
            <a:ext cx="7892111" cy="3723406"/>
          </a:xfrm>
        </p:spPr>
        <p:txBody>
          <a:bodyPr/>
          <a:lstStyle/>
          <a:p>
            <a:pPr marL="0" indent="0">
              <a:buNone/>
            </a:pPr>
            <a:r>
              <a:rPr lang="sv-SE" sz="1800" dirty="0">
                <a:solidFill>
                  <a:schemeClr val="accent1"/>
                </a:solidFill>
              </a:rPr>
              <a:t>                                    MASD</a:t>
            </a:r>
            <a:r>
              <a:rPr lang="sv-SE" sz="1800" dirty="0">
                <a:solidFill>
                  <a:schemeClr val="accent3">
                    <a:lumMod val="75000"/>
                  </a:schemeClr>
                </a:solidFill>
              </a:rPr>
              <a:t>	</a:t>
            </a:r>
            <a:r>
              <a:rPr lang="sv-SE" sz="1800" dirty="0">
                <a:solidFill>
                  <a:schemeClr val="accent1"/>
                </a:solidFill>
              </a:rPr>
              <a:t>                                                               Trycksår </a:t>
            </a:r>
            <a:r>
              <a:rPr lang="sv-SE" sz="1600" dirty="0"/>
              <a:t>	</a:t>
            </a:r>
          </a:p>
          <a:p>
            <a:pPr marL="0" indent="0">
              <a:buNone/>
            </a:pPr>
            <a:r>
              <a:rPr lang="sv-SE" sz="1600" dirty="0">
                <a:solidFill>
                  <a:schemeClr val="accent1"/>
                </a:solidFill>
              </a:rPr>
              <a:t>Placering</a:t>
            </a:r>
            <a:r>
              <a:rPr lang="sv-SE" sz="1600" dirty="0"/>
              <a:t>: 	Hudveck: skinkor, innanlår, ljumskar            Vanligtvis över ett   benutskott till    	 - oftast symmetrisk                                                  följd av tryck</a:t>
            </a:r>
          </a:p>
          <a:p>
            <a:pPr marL="0" indent="0">
              <a:buNone/>
            </a:pPr>
            <a:r>
              <a:rPr lang="sv-SE" sz="1600" dirty="0">
                <a:solidFill>
                  <a:schemeClr val="accent1"/>
                </a:solidFill>
              </a:rPr>
              <a:t>Färg</a:t>
            </a:r>
            <a:r>
              <a:rPr lang="sv-SE" sz="1600" dirty="0"/>
              <a:t>	Rosa eller ilsket rött	                                        Rött till blålila	</a:t>
            </a:r>
          </a:p>
          <a:p>
            <a:pPr marL="0" indent="0">
              <a:buNone/>
            </a:pPr>
            <a:r>
              <a:rPr lang="sv-SE" sz="1600" dirty="0">
                <a:solidFill>
                  <a:schemeClr val="accent1"/>
                </a:solidFill>
              </a:rPr>
              <a:t>Djup</a:t>
            </a:r>
            <a:r>
              <a:rPr lang="sv-SE" sz="1600" dirty="0"/>
              <a:t>	Delhudssår, blåsor	                                       Delhudssår till fullhudssår</a:t>
            </a:r>
          </a:p>
          <a:p>
            <a:pPr marL="0" indent="0">
              <a:buNone/>
            </a:pPr>
            <a:r>
              <a:rPr lang="sv-SE" sz="1600" dirty="0">
                <a:solidFill>
                  <a:schemeClr val="accent1"/>
                </a:solidFill>
              </a:rPr>
              <a:t>Orsak</a:t>
            </a:r>
            <a:r>
              <a:rPr lang="sv-SE" sz="1600" dirty="0"/>
              <a:t>	Skada utifrån och inåt som orsakas             Skada inifrån och utåt som orsakas                                                                                                                                                                                                                 	av fukt och förändrat PH-värde                     av tryck och bristande blodcirkulation</a:t>
            </a:r>
          </a:p>
          <a:p>
            <a:pPr marL="0" indent="0">
              <a:buNone/>
            </a:pPr>
            <a:r>
              <a:rPr lang="sv-SE" sz="1600" dirty="0">
                <a:solidFill>
                  <a:schemeClr val="accent1"/>
                </a:solidFill>
              </a:rPr>
              <a:t>Hudnekros</a:t>
            </a:r>
            <a:r>
              <a:rPr lang="sv-SE" sz="1600" dirty="0"/>
              <a:t>                       Nej 	                                      Ja/nej	</a:t>
            </a:r>
          </a:p>
          <a:p>
            <a:pPr marL="0" indent="0">
              <a:buNone/>
            </a:pPr>
            <a:r>
              <a:rPr lang="sv-SE" sz="1600" dirty="0">
                <a:solidFill>
                  <a:schemeClr val="accent1"/>
                </a:solidFill>
              </a:rPr>
              <a:t>Klåda</a:t>
            </a:r>
            <a:r>
              <a:rPr lang="sv-SE" sz="1600" dirty="0"/>
              <a:t>	                         Ja	                                      Ja/nej	</a:t>
            </a:r>
          </a:p>
          <a:p>
            <a:pPr marL="0" indent="0">
              <a:buNone/>
            </a:pPr>
            <a:r>
              <a:rPr lang="sv-SE" sz="1600" dirty="0">
                <a:solidFill>
                  <a:schemeClr val="accent1"/>
                </a:solidFill>
              </a:rPr>
              <a:t>Sårkanter</a:t>
            </a:r>
            <a:r>
              <a:rPr lang="sv-SE" sz="1600" dirty="0"/>
              <a:t>    </a:t>
            </a:r>
            <a:r>
              <a:rPr lang="sv-SE" sz="1600" dirty="0" err="1"/>
              <a:t>Oregelbunda</a:t>
            </a:r>
            <a:r>
              <a:rPr lang="sv-SE" sz="1600" dirty="0"/>
              <a:t>, trasiga                                       Avgränsade</a:t>
            </a:r>
          </a:p>
        </p:txBody>
      </p:sp>
      <p:sp>
        <p:nvSpPr>
          <p:cNvPr id="5" name="Underrubrik 4">
            <a:extLst>
              <a:ext uri="{FF2B5EF4-FFF2-40B4-BE49-F238E27FC236}">
                <a16:creationId xmlns:a16="http://schemas.microsoft.com/office/drawing/2014/main" id="{DF52C8B4-5FD5-4B1B-98A1-31AD6A9EFACA}"/>
              </a:ext>
            </a:extLst>
          </p:cNvPr>
          <p:cNvSpPr>
            <a:spLocks noGrp="1"/>
          </p:cNvSpPr>
          <p:nvPr>
            <p:ph type="subTitle" idx="10"/>
          </p:nvPr>
        </p:nvSpPr>
        <p:spPr/>
        <p:txBody>
          <a:bodyPr>
            <a:normAutofit/>
          </a:bodyPr>
          <a:lstStyle/>
          <a:p>
            <a:r>
              <a:rPr lang="sv-SE" dirty="0"/>
              <a:t>Sårutbildning 7 november 2019 - Sårcentrum</a:t>
            </a:r>
          </a:p>
          <a:p>
            <a:endParaRPr lang="sv-SE" dirty="0"/>
          </a:p>
        </p:txBody>
      </p:sp>
    </p:spTree>
    <p:extLst>
      <p:ext uri="{BB962C8B-B14F-4D97-AF65-F5344CB8AC3E}">
        <p14:creationId xmlns:p14="http://schemas.microsoft.com/office/powerpoint/2010/main" val="13251351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solidFill>
                  <a:schemeClr val="accent1"/>
                </a:solidFill>
              </a:rPr>
              <a:t>Behandling IAD</a:t>
            </a:r>
            <a:br>
              <a:rPr lang="sv-SE" dirty="0"/>
            </a:br>
            <a:endParaRPr lang="sv-SE" dirty="0"/>
          </a:p>
        </p:txBody>
      </p:sp>
      <p:sp>
        <p:nvSpPr>
          <p:cNvPr id="3" name="Platshållare för innehåll 2"/>
          <p:cNvSpPr>
            <a:spLocks noGrp="1"/>
          </p:cNvSpPr>
          <p:nvPr>
            <p:ph idx="1"/>
          </p:nvPr>
        </p:nvSpPr>
        <p:spPr/>
        <p:txBody>
          <a:bodyPr/>
          <a:lstStyle/>
          <a:p>
            <a:r>
              <a:rPr lang="sv-SE" dirty="0"/>
              <a:t>Håll huden torr och ren, klapptorka</a:t>
            </a:r>
          </a:p>
          <a:p>
            <a:r>
              <a:rPr lang="sv-SE" dirty="0"/>
              <a:t>Smörj in torr hud med mjukgörande </a:t>
            </a:r>
            <a:r>
              <a:rPr lang="sv-SE" sz="1600" dirty="0"/>
              <a:t>(massera ej)</a:t>
            </a:r>
            <a:endParaRPr lang="sv-SE" dirty="0"/>
          </a:p>
          <a:p>
            <a:r>
              <a:rPr lang="sv-SE" dirty="0"/>
              <a:t>Luftning</a:t>
            </a:r>
          </a:p>
          <a:p>
            <a:r>
              <a:rPr lang="sv-SE" dirty="0"/>
              <a:t>Använd speciella hudskyddande, hudstärkande produkter</a:t>
            </a:r>
          </a:p>
          <a:p>
            <a:r>
              <a:rPr lang="sv-SE" dirty="0"/>
              <a:t>Behandla svampinfektioner </a:t>
            </a:r>
          </a:p>
          <a:p>
            <a:endParaRPr lang="sv-SE" dirty="0"/>
          </a:p>
          <a:p>
            <a:pPr marL="0" indent="0">
              <a:buNone/>
            </a:pPr>
            <a:endParaRPr lang="sv-SE" dirty="0"/>
          </a:p>
        </p:txBody>
      </p:sp>
      <p:sp>
        <p:nvSpPr>
          <p:cNvPr id="5" name="Underrubrik 4"/>
          <p:cNvSpPr>
            <a:spLocks noGrp="1"/>
          </p:cNvSpPr>
          <p:nvPr>
            <p:ph type="subTitle" idx="10"/>
          </p:nvPr>
        </p:nvSpPr>
        <p:spPr/>
        <p:txBody>
          <a:bodyPr/>
          <a:lstStyle/>
          <a:p>
            <a:r>
              <a:rPr lang="sv-SE" dirty="0"/>
              <a:t>Sårutbildning 7 november 2019 - Sårcentrum</a:t>
            </a:r>
          </a:p>
          <a:p>
            <a:endParaRPr lang="sv-SE" dirty="0"/>
          </a:p>
        </p:txBody>
      </p:sp>
    </p:spTree>
    <p:extLst>
      <p:ext uri="{BB962C8B-B14F-4D97-AF65-F5344CB8AC3E}">
        <p14:creationId xmlns:p14="http://schemas.microsoft.com/office/powerpoint/2010/main" val="15668760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331640" y="2636912"/>
            <a:ext cx="6622171" cy="1260629"/>
          </a:xfrm>
        </p:spPr>
        <p:txBody>
          <a:bodyPr>
            <a:normAutofit/>
          </a:bodyPr>
          <a:lstStyle/>
          <a:p>
            <a:r>
              <a:rPr lang="sv-SE" dirty="0">
                <a:solidFill>
                  <a:schemeClr val="accent3">
                    <a:lumMod val="75000"/>
                  </a:schemeClr>
                </a:solidFill>
              </a:rPr>
              <a:t>Bedömning av sårstatus och </a:t>
            </a:r>
            <a:r>
              <a:rPr lang="sv-SE" dirty="0" err="1">
                <a:solidFill>
                  <a:schemeClr val="accent3">
                    <a:lumMod val="75000"/>
                  </a:schemeClr>
                </a:solidFill>
              </a:rPr>
              <a:t>debridering</a:t>
            </a:r>
            <a:endParaRPr lang="sv-SE" dirty="0">
              <a:solidFill>
                <a:schemeClr val="accent3">
                  <a:lumMod val="75000"/>
                </a:schemeClr>
              </a:solidFill>
            </a:endParaRPr>
          </a:p>
        </p:txBody>
      </p:sp>
      <p:sp>
        <p:nvSpPr>
          <p:cNvPr id="2" name="Platshållare för datum 1">
            <a:extLst>
              <a:ext uri="{FF2B5EF4-FFF2-40B4-BE49-F238E27FC236}">
                <a16:creationId xmlns:a16="http://schemas.microsoft.com/office/drawing/2014/main" id="{8C0A10BC-19BF-1A7E-AFB6-1FB0E95927E2}"/>
              </a:ext>
            </a:extLst>
          </p:cNvPr>
          <p:cNvSpPr>
            <a:spLocks noGrp="1"/>
          </p:cNvSpPr>
          <p:nvPr>
            <p:ph type="dt" sz="half" idx="10"/>
          </p:nvPr>
        </p:nvSpPr>
        <p:spPr/>
        <p:txBody>
          <a:bodyPr/>
          <a:lstStyle/>
          <a:p>
            <a:fld id="{82825370-A732-4799-B370-9B4864076110}" type="datetime1">
              <a:rPr lang="sv-SE" smtClean="0"/>
              <a:t>2024-05-02</a:t>
            </a:fld>
            <a:endParaRPr lang="sv-SE"/>
          </a:p>
        </p:txBody>
      </p:sp>
      <p:sp>
        <p:nvSpPr>
          <p:cNvPr id="5" name="Platshållare för sidfot 3"/>
          <p:cNvSpPr>
            <a:spLocks noGrp="1"/>
          </p:cNvSpPr>
          <p:nvPr>
            <p:ph type="ftr" sz="quarter" idx="11"/>
          </p:nvPr>
        </p:nvSpPr>
        <p:spPr/>
        <p:txBody>
          <a:bodyPr/>
          <a:lstStyle/>
          <a:p>
            <a:endParaRPr lang="sv-SE" dirty="0"/>
          </a:p>
        </p:txBody>
      </p:sp>
    </p:spTree>
    <p:extLst>
      <p:ext uri="{BB962C8B-B14F-4D97-AF65-F5344CB8AC3E}">
        <p14:creationId xmlns:p14="http://schemas.microsoft.com/office/powerpoint/2010/main" val="41825216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95536" y="548680"/>
            <a:ext cx="8183563" cy="749300"/>
          </a:xfrm>
        </p:spPr>
        <p:txBody>
          <a:bodyPr rtlCol="0">
            <a:normAutofit/>
          </a:bodyPr>
          <a:lstStyle/>
          <a:p>
            <a:pPr eaLnBrk="1" fontAlgn="auto" hangingPunct="1">
              <a:spcAft>
                <a:spcPts val="0"/>
              </a:spcAft>
              <a:defRPr/>
            </a:pPr>
            <a:r>
              <a:rPr lang="sv-SE" sz="3000" b="1" dirty="0">
                <a:solidFill>
                  <a:schemeClr val="accent3">
                    <a:lumMod val="75000"/>
                  </a:schemeClr>
                </a:solidFill>
              </a:rPr>
              <a:t>Behandlingsstrategi</a:t>
            </a:r>
          </a:p>
        </p:txBody>
      </p:sp>
      <p:sp>
        <p:nvSpPr>
          <p:cNvPr id="26627" name="Rectangle 3"/>
          <p:cNvSpPr>
            <a:spLocks noGrp="1" noChangeArrowheads="1"/>
          </p:cNvSpPr>
          <p:nvPr>
            <p:ph idx="1"/>
          </p:nvPr>
        </p:nvSpPr>
        <p:spPr>
          <a:xfrm>
            <a:off x="1043608" y="1772816"/>
            <a:ext cx="6777037" cy="3508375"/>
          </a:xfrm>
        </p:spPr>
        <p:txBody>
          <a:bodyPr>
            <a:normAutofit/>
          </a:bodyPr>
          <a:lstStyle/>
          <a:p>
            <a:pPr eaLnBrk="1" hangingPunct="1"/>
            <a:r>
              <a:rPr lang="sv-SE" altLang="sv-SE" sz="2000" dirty="0"/>
              <a:t>Behandla om möjligt grundorsaken </a:t>
            </a:r>
          </a:p>
          <a:p>
            <a:pPr eaLnBrk="1" hangingPunct="1"/>
            <a:r>
              <a:rPr lang="sv-SE" altLang="sv-SE" sz="2000" dirty="0"/>
              <a:t>Utgå från sårdiagnosen</a:t>
            </a:r>
          </a:p>
          <a:p>
            <a:pPr eaLnBrk="1" hangingPunct="1"/>
            <a:r>
              <a:rPr lang="sv-SE" altLang="sv-SE" sz="2000" dirty="0"/>
              <a:t>Noggrann </a:t>
            </a:r>
            <a:r>
              <a:rPr lang="sv-SE" altLang="sv-SE" sz="2000" b="1" dirty="0"/>
              <a:t>rengöring</a:t>
            </a:r>
          </a:p>
          <a:p>
            <a:r>
              <a:rPr lang="sv-SE" altLang="sv-SE" sz="2000" dirty="0"/>
              <a:t>Utgå från aktuellt </a:t>
            </a:r>
            <a:r>
              <a:rPr lang="sv-SE" altLang="sv-SE" sz="2000" b="1" dirty="0"/>
              <a:t>sårstatus</a:t>
            </a:r>
          </a:p>
          <a:p>
            <a:r>
              <a:rPr lang="sv-SE" altLang="sv-SE" sz="2000" dirty="0"/>
              <a:t>Observera och avlägsna lokala </a:t>
            </a:r>
            <a:r>
              <a:rPr lang="sv-SE" altLang="sv-SE" sz="2000" b="1" dirty="0"/>
              <a:t>läkningshämmande faktorer</a:t>
            </a:r>
          </a:p>
          <a:p>
            <a:r>
              <a:rPr lang="sv-SE" altLang="sv-SE" sz="2000" dirty="0"/>
              <a:t>Fuktighetsbevarande sårbehandling – </a:t>
            </a:r>
            <a:r>
              <a:rPr lang="sv-SE" altLang="sv-SE" sz="2000" b="1" dirty="0"/>
              <a:t>välj lämpligt förband</a:t>
            </a:r>
          </a:p>
          <a:p>
            <a:pPr eaLnBrk="1" hangingPunct="1"/>
            <a:endParaRPr lang="sv-SE" altLang="sv-SE" sz="1600" dirty="0"/>
          </a:p>
        </p:txBody>
      </p:sp>
      <p:sp>
        <p:nvSpPr>
          <p:cNvPr id="2" name="Platshållare för datum 1">
            <a:extLst>
              <a:ext uri="{FF2B5EF4-FFF2-40B4-BE49-F238E27FC236}">
                <a16:creationId xmlns:a16="http://schemas.microsoft.com/office/drawing/2014/main" id="{B26C0F18-1124-3F44-8061-2364414D5EE0}"/>
              </a:ext>
            </a:extLst>
          </p:cNvPr>
          <p:cNvSpPr>
            <a:spLocks noGrp="1"/>
          </p:cNvSpPr>
          <p:nvPr>
            <p:ph type="dt" sz="half" idx="10"/>
          </p:nvPr>
        </p:nvSpPr>
        <p:spPr/>
        <p:txBody>
          <a:bodyPr/>
          <a:lstStyle/>
          <a:p>
            <a:fld id="{E4A11D52-5363-4AF7-96F6-7F51A8870A35}" type="datetime1">
              <a:rPr lang="sv-SE" smtClean="0"/>
              <a:t>2024-05-02</a:t>
            </a:fld>
            <a:endParaRPr lang="sv-SE"/>
          </a:p>
        </p:txBody>
      </p:sp>
      <p:sp>
        <p:nvSpPr>
          <p:cNvPr id="5" name="Platshållare för sidfot 3"/>
          <p:cNvSpPr>
            <a:spLocks noGrp="1"/>
          </p:cNvSpPr>
          <p:nvPr>
            <p:ph type="ftr" sz="quarter" idx="11"/>
          </p:nvPr>
        </p:nvSpPr>
        <p:spPr>
          <a:xfrm>
            <a:off x="2843808" y="6165304"/>
            <a:ext cx="2831592" cy="365125"/>
          </a:xfrm>
        </p:spPr>
        <p:txBody>
          <a:bodyPr/>
          <a:lstStyle/>
          <a:p>
            <a:endParaRPr lang="sv-SE" dirty="0"/>
          </a:p>
        </p:txBody>
      </p:sp>
    </p:spTree>
    <p:extLst>
      <p:ext uri="{BB962C8B-B14F-4D97-AF65-F5344CB8AC3E}">
        <p14:creationId xmlns:p14="http://schemas.microsoft.com/office/powerpoint/2010/main" val="39271793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043608" y="620688"/>
            <a:ext cx="7024744" cy="1070992"/>
          </a:xfrm>
        </p:spPr>
        <p:txBody>
          <a:bodyPr rtlCol="0">
            <a:noAutofit/>
          </a:bodyPr>
          <a:lstStyle/>
          <a:p>
            <a:pPr eaLnBrk="1" fontAlgn="auto" hangingPunct="1">
              <a:spcAft>
                <a:spcPts val="0"/>
              </a:spcAft>
              <a:defRPr/>
            </a:pPr>
            <a:r>
              <a:rPr lang="sv-SE" sz="3000" b="1" dirty="0">
                <a:solidFill>
                  <a:schemeClr val="accent3">
                    <a:lumMod val="75000"/>
                  </a:schemeClr>
                </a:solidFill>
              </a:rPr>
              <a:t>Ren behandlingsrutin</a:t>
            </a:r>
            <a:br>
              <a:rPr lang="sv-SE" sz="2400" b="1" dirty="0">
                <a:solidFill>
                  <a:schemeClr val="accent3">
                    <a:lumMod val="75000"/>
                  </a:schemeClr>
                </a:solidFill>
              </a:rPr>
            </a:br>
            <a:endParaRPr lang="sv-SE" sz="2400" b="1" dirty="0">
              <a:solidFill>
                <a:schemeClr val="accent3">
                  <a:lumMod val="75000"/>
                </a:schemeClr>
              </a:solidFill>
            </a:endParaRPr>
          </a:p>
        </p:txBody>
      </p:sp>
      <p:sp>
        <p:nvSpPr>
          <p:cNvPr id="27651" name="Rectangle 3"/>
          <p:cNvSpPr>
            <a:spLocks noGrp="1" noChangeArrowheads="1"/>
          </p:cNvSpPr>
          <p:nvPr>
            <p:ph idx="1"/>
          </p:nvPr>
        </p:nvSpPr>
        <p:spPr>
          <a:xfrm>
            <a:off x="1043608" y="1556792"/>
            <a:ext cx="6777317" cy="3508977"/>
          </a:xfrm>
        </p:spPr>
        <p:txBody>
          <a:bodyPr>
            <a:normAutofit/>
          </a:bodyPr>
          <a:lstStyle/>
          <a:p>
            <a:pPr eaLnBrk="1" hangingPunct="1"/>
            <a:endParaRPr lang="sv-SE" altLang="sv-SE" sz="1600" dirty="0"/>
          </a:p>
          <a:p>
            <a:pPr eaLnBrk="1" hangingPunct="1"/>
            <a:endParaRPr lang="sv-SE" altLang="sv-SE" sz="1600" dirty="0"/>
          </a:p>
          <a:p>
            <a:pPr eaLnBrk="1" hangingPunct="1"/>
            <a:r>
              <a:rPr lang="sv-SE" altLang="sv-SE" sz="2000" dirty="0"/>
              <a:t>Hygienrutiner (handhygien, handskar, förkläde)</a:t>
            </a:r>
          </a:p>
          <a:p>
            <a:pPr eaLnBrk="1" hangingPunct="1"/>
            <a:r>
              <a:rPr lang="sv-SE" altLang="sv-SE" sz="2000" dirty="0"/>
              <a:t>Rengör med kranvatten, mild tvål (gärna lågt PH)</a:t>
            </a:r>
          </a:p>
          <a:p>
            <a:pPr eaLnBrk="1" hangingPunct="1"/>
            <a:r>
              <a:rPr lang="sv-SE" altLang="sv-SE" sz="2000" dirty="0"/>
              <a:t>Desinfekterade instrument</a:t>
            </a:r>
          </a:p>
          <a:p>
            <a:pPr eaLnBrk="1" hangingPunct="1"/>
            <a:r>
              <a:rPr lang="sv-SE" altLang="sv-SE" sz="2000" dirty="0"/>
              <a:t>Fabriksrent material</a:t>
            </a:r>
          </a:p>
          <a:p>
            <a:pPr eaLnBrk="1" hangingPunct="1"/>
            <a:r>
              <a:rPr lang="sv-SE" altLang="sv-SE" sz="2000" dirty="0"/>
              <a:t>Planera sårbehandling</a:t>
            </a:r>
          </a:p>
          <a:p>
            <a:pPr eaLnBrk="1" hangingPunct="1"/>
            <a:endParaRPr lang="sv-SE" altLang="sv-SE" sz="1600" dirty="0"/>
          </a:p>
        </p:txBody>
      </p:sp>
      <p:sp>
        <p:nvSpPr>
          <p:cNvPr id="2" name="Platshållare för datum 1">
            <a:extLst>
              <a:ext uri="{FF2B5EF4-FFF2-40B4-BE49-F238E27FC236}">
                <a16:creationId xmlns:a16="http://schemas.microsoft.com/office/drawing/2014/main" id="{B3DC4F90-AE80-6279-9F33-8DF4D340B1B7}"/>
              </a:ext>
            </a:extLst>
          </p:cNvPr>
          <p:cNvSpPr>
            <a:spLocks noGrp="1"/>
          </p:cNvSpPr>
          <p:nvPr>
            <p:ph type="dt" sz="half" idx="10"/>
          </p:nvPr>
        </p:nvSpPr>
        <p:spPr/>
        <p:txBody>
          <a:bodyPr/>
          <a:lstStyle/>
          <a:p>
            <a:fld id="{D4970CDD-C6AB-436A-A668-C558B8B6F95A}" type="datetime1">
              <a:rPr lang="sv-SE" smtClean="0"/>
              <a:t>2024-05-02</a:t>
            </a:fld>
            <a:endParaRPr lang="sv-SE"/>
          </a:p>
        </p:txBody>
      </p:sp>
      <p:sp>
        <p:nvSpPr>
          <p:cNvPr id="5" name="Platshållare för sidfot 3"/>
          <p:cNvSpPr>
            <a:spLocks noGrp="1"/>
          </p:cNvSpPr>
          <p:nvPr>
            <p:ph type="ftr" sz="quarter" idx="11"/>
          </p:nvPr>
        </p:nvSpPr>
        <p:spPr>
          <a:xfrm>
            <a:off x="2987824" y="6237312"/>
            <a:ext cx="2831592" cy="365125"/>
          </a:xfrm>
        </p:spPr>
        <p:txBody>
          <a:bodyPr/>
          <a:lstStyle/>
          <a:p>
            <a:endParaRPr lang="sv-SE" dirty="0"/>
          </a:p>
        </p:txBody>
      </p:sp>
    </p:spTree>
    <p:extLst>
      <p:ext uri="{BB962C8B-B14F-4D97-AF65-F5344CB8AC3E}">
        <p14:creationId xmlns:p14="http://schemas.microsoft.com/office/powerpoint/2010/main" val="23699635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1F996335-8F9B-D6FA-2093-C1D25951DEBA}"/>
              </a:ext>
            </a:extLst>
          </p:cNvPr>
          <p:cNvSpPr>
            <a:spLocks noGrp="1"/>
          </p:cNvSpPr>
          <p:nvPr>
            <p:ph idx="1"/>
          </p:nvPr>
        </p:nvSpPr>
        <p:spPr>
          <a:xfrm>
            <a:off x="458341" y="1437269"/>
            <a:ext cx="8229600" cy="4525963"/>
          </a:xfrm>
        </p:spPr>
        <p:txBody>
          <a:bodyPr/>
          <a:lstStyle/>
          <a:p>
            <a:pPr marL="0" indent="0">
              <a:buNone/>
            </a:pPr>
            <a:r>
              <a:rPr lang="en-US" dirty="0">
                <a:hlinkClick r:id="rId2"/>
              </a:rPr>
              <a:t>The Invisible Challenge II – Spread of bacteria in hospital settings (youtube.com)</a:t>
            </a:r>
            <a:endParaRPr lang="sv-SE" dirty="0"/>
          </a:p>
        </p:txBody>
      </p:sp>
      <p:sp>
        <p:nvSpPr>
          <p:cNvPr id="4" name="Platshållare för datum 3">
            <a:extLst>
              <a:ext uri="{FF2B5EF4-FFF2-40B4-BE49-F238E27FC236}">
                <a16:creationId xmlns:a16="http://schemas.microsoft.com/office/drawing/2014/main" id="{C7344CA9-F3F3-36E0-5566-A100C63A2D74}"/>
              </a:ext>
            </a:extLst>
          </p:cNvPr>
          <p:cNvSpPr>
            <a:spLocks noGrp="1"/>
          </p:cNvSpPr>
          <p:nvPr>
            <p:ph type="dt" sz="half" idx="10"/>
          </p:nvPr>
        </p:nvSpPr>
        <p:spPr/>
        <p:txBody>
          <a:bodyPr/>
          <a:lstStyle/>
          <a:p>
            <a:fld id="{2AB2EF90-7E94-4310-8465-1DF287EB01A8}" type="datetime1">
              <a:rPr lang="sv-SE" smtClean="0"/>
              <a:t>2024-05-02</a:t>
            </a:fld>
            <a:endParaRPr lang="sv-SE"/>
          </a:p>
        </p:txBody>
      </p:sp>
      <p:sp>
        <p:nvSpPr>
          <p:cNvPr id="5" name="Platshållare för sidfot 4">
            <a:extLst>
              <a:ext uri="{FF2B5EF4-FFF2-40B4-BE49-F238E27FC236}">
                <a16:creationId xmlns:a16="http://schemas.microsoft.com/office/drawing/2014/main" id="{E1762FCD-C196-EF7D-6A5A-ECACBBD32A29}"/>
              </a:ext>
            </a:extLst>
          </p:cNvPr>
          <p:cNvSpPr>
            <a:spLocks noGrp="1"/>
          </p:cNvSpPr>
          <p:nvPr>
            <p:ph type="ftr" sz="quarter" idx="11"/>
          </p:nvPr>
        </p:nvSpPr>
        <p:spPr/>
        <p:txBody>
          <a:bodyPr/>
          <a:lstStyle/>
          <a:p>
            <a:endParaRPr lang="sv-SE" dirty="0"/>
          </a:p>
        </p:txBody>
      </p:sp>
    </p:spTree>
    <p:extLst>
      <p:ext uri="{BB962C8B-B14F-4D97-AF65-F5344CB8AC3E}">
        <p14:creationId xmlns:p14="http://schemas.microsoft.com/office/powerpoint/2010/main" val="4879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chor="ctr">
            <a:normAutofit fontScale="90000"/>
          </a:bodyPr>
          <a:lstStyle/>
          <a:p>
            <a:pPr>
              <a:lnSpc>
                <a:spcPct val="90000"/>
              </a:lnSpc>
            </a:pPr>
            <a:br>
              <a:rPr lang="sv-SE" sz="3700" dirty="0">
                <a:solidFill>
                  <a:schemeClr val="accent1"/>
                </a:solidFill>
              </a:rPr>
            </a:br>
            <a:endParaRPr lang="sv-SE" sz="3700" dirty="0">
              <a:solidFill>
                <a:schemeClr val="accent1"/>
              </a:solidFill>
            </a:endParaRPr>
          </a:p>
        </p:txBody>
      </p:sp>
      <p:sp>
        <p:nvSpPr>
          <p:cNvPr id="4" name="Platshållare för innehåll 3">
            <a:extLst>
              <a:ext uri="{FF2B5EF4-FFF2-40B4-BE49-F238E27FC236}">
                <a16:creationId xmlns:a16="http://schemas.microsoft.com/office/drawing/2014/main" id="{1A8B491F-5FCE-4A6F-8BBF-687A22DC106A}"/>
              </a:ext>
            </a:extLst>
          </p:cNvPr>
          <p:cNvSpPr>
            <a:spLocks noGrp="1"/>
          </p:cNvSpPr>
          <p:nvPr>
            <p:ph sz="half" idx="1"/>
          </p:nvPr>
        </p:nvSpPr>
        <p:spPr>
          <a:xfrm>
            <a:off x="457200" y="1600201"/>
            <a:ext cx="4114800" cy="3603090"/>
          </a:xfrm>
        </p:spPr>
        <p:txBody>
          <a:bodyPr>
            <a:normAutofit lnSpcReduction="10000"/>
          </a:bodyPr>
          <a:lstStyle/>
          <a:p>
            <a:pPr marL="0" indent="0">
              <a:lnSpc>
                <a:spcPct val="90000"/>
              </a:lnSpc>
              <a:buNone/>
            </a:pPr>
            <a:r>
              <a:rPr lang="sv-SE" sz="2400" b="1" dirty="0"/>
              <a:t>Karlshamn</a:t>
            </a:r>
          </a:p>
          <a:p>
            <a:pPr marL="0" indent="0">
              <a:lnSpc>
                <a:spcPct val="90000"/>
              </a:lnSpc>
              <a:buNone/>
            </a:pPr>
            <a:endParaRPr lang="sv-SE" sz="2400" dirty="0"/>
          </a:p>
          <a:p>
            <a:pPr>
              <a:lnSpc>
                <a:spcPct val="90000"/>
              </a:lnSpc>
            </a:pPr>
            <a:r>
              <a:rPr lang="sv-SE" sz="2400" dirty="0"/>
              <a:t>Mott: </a:t>
            </a:r>
            <a:r>
              <a:rPr lang="sv-SE" sz="2400" dirty="0" err="1"/>
              <a:t>Månd-onsd-torsd</a:t>
            </a:r>
            <a:endParaRPr lang="sv-SE" sz="2400" dirty="0"/>
          </a:p>
          <a:p>
            <a:pPr>
              <a:lnSpc>
                <a:spcPct val="90000"/>
              </a:lnSpc>
            </a:pPr>
            <a:r>
              <a:rPr lang="sv-SE" sz="2400" dirty="0"/>
              <a:t>Telefontider:</a:t>
            </a:r>
          </a:p>
          <a:p>
            <a:pPr marL="0" indent="0">
              <a:lnSpc>
                <a:spcPct val="90000"/>
              </a:lnSpc>
              <a:buNone/>
            </a:pPr>
            <a:r>
              <a:rPr lang="sv-SE" sz="2400" b="1" dirty="0"/>
              <a:t>Måndag</a:t>
            </a:r>
            <a:r>
              <a:rPr lang="sv-SE" sz="2400" dirty="0"/>
              <a:t> kl.8-9.30</a:t>
            </a:r>
          </a:p>
          <a:p>
            <a:pPr marL="0" indent="0">
              <a:lnSpc>
                <a:spcPct val="90000"/>
              </a:lnSpc>
              <a:buNone/>
            </a:pPr>
            <a:r>
              <a:rPr lang="sv-SE" sz="2400" b="1" dirty="0"/>
              <a:t>Torsdag</a:t>
            </a:r>
            <a:r>
              <a:rPr lang="sv-SE" sz="2400" dirty="0"/>
              <a:t> kl.8-9.30</a:t>
            </a:r>
          </a:p>
          <a:p>
            <a:pPr marL="0" indent="0">
              <a:lnSpc>
                <a:spcPct val="90000"/>
              </a:lnSpc>
              <a:buNone/>
            </a:pPr>
            <a:endParaRPr lang="sv-SE" sz="2400" dirty="0"/>
          </a:p>
          <a:p>
            <a:pPr marL="0" indent="0">
              <a:lnSpc>
                <a:spcPct val="90000"/>
              </a:lnSpc>
              <a:buNone/>
            </a:pPr>
            <a:r>
              <a:rPr lang="sv-SE" sz="2400" dirty="0"/>
              <a:t>Tel.0454-733480</a:t>
            </a:r>
          </a:p>
          <a:p>
            <a:pPr marL="0" indent="0">
              <a:lnSpc>
                <a:spcPct val="90000"/>
              </a:lnSpc>
              <a:buNone/>
            </a:pPr>
            <a:endParaRPr lang="sv-SE" sz="2400" dirty="0"/>
          </a:p>
        </p:txBody>
      </p:sp>
      <p:sp>
        <p:nvSpPr>
          <p:cNvPr id="12" name="Date Placeholder 4">
            <a:extLst>
              <a:ext uri="{FF2B5EF4-FFF2-40B4-BE49-F238E27FC236}">
                <a16:creationId xmlns:a16="http://schemas.microsoft.com/office/drawing/2014/main" id="{816EA021-328A-762F-58E2-71DB5A6B42F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D0D0C3C2-DFFA-4392-A164-622DC5A3AD4A}" type="datetime1">
              <a:rPr kumimoji="0" lang="sv-SE" sz="1200" b="0" i="0" u="none" strike="noStrike" kern="1200" cap="none" spc="0" normalizeH="0" baseline="0" noProof="0" smtClean="0">
                <a:ln>
                  <a:noFill/>
                </a:ln>
                <a:solidFill>
                  <a:prstClr val="black">
                    <a:tint val="75000"/>
                  </a:prstClr>
                </a:solidFill>
                <a:effectLst/>
                <a:uLnTx/>
                <a:uFillTx/>
                <a:latin typeface="Calibri"/>
                <a:ea typeface="+mn-ea"/>
                <a:cs typeface="+mn-cs"/>
              </a:rPr>
              <a:t>2024-05-02</a:t>
            </a:fld>
            <a:endParaRPr kumimoji="0" lang="sv-S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4" name="Footer Placeholder 5">
            <a:extLst>
              <a:ext uri="{FF2B5EF4-FFF2-40B4-BE49-F238E27FC236}">
                <a16:creationId xmlns:a16="http://schemas.microsoft.com/office/drawing/2014/main" id="{BE47DEC8-F28F-444F-712B-E7725A2F7E7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endParaRPr kumimoji="0" lang="sv-SE"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Rubrik 1"/>
          <p:cNvSpPr txBox="1">
            <a:spLocks/>
          </p:cNvSpPr>
          <p:nvPr/>
        </p:nvSpPr>
        <p:spPr>
          <a:xfrm>
            <a:off x="1907704" y="1450873"/>
            <a:ext cx="3270432" cy="510521"/>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sv-SE" sz="2400" b="1" i="0" u="none" strike="noStrike" kern="1200" cap="none" spc="0" normalizeH="0" baseline="0" noProof="0">
              <a:ln>
                <a:noFill/>
              </a:ln>
              <a:solidFill>
                <a:prstClr val="black"/>
              </a:solidFill>
              <a:effectLst/>
              <a:uLnTx/>
              <a:uFillTx/>
              <a:latin typeface="Corbel" panose="020B0503020204020204" pitchFamily="34" charset="0"/>
              <a:ea typeface="+mj-ea"/>
              <a:cs typeface="+mj-cs"/>
            </a:endParaRPr>
          </a:p>
        </p:txBody>
      </p:sp>
      <p:sp>
        <p:nvSpPr>
          <p:cNvPr id="7" name="Platshållare för bild 3"/>
          <p:cNvSpPr txBox="1">
            <a:spLocks/>
          </p:cNvSpPr>
          <p:nvPr/>
        </p:nvSpPr>
        <p:spPr>
          <a:xfrm>
            <a:off x="5364202" y="1450873"/>
            <a:ext cx="2907698" cy="3203378"/>
          </a:xfrm>
          <a:prstGeom prst="rect">
            <a:avLst/>
          </a:prstGeom>
        </p:spPr>
      </p:sp>
      <p:sp>
        <p:nvSpPr>
          <p:cNvPr id="3" name="textruta 2">
            <a:extLst>
              <a:ext uri="{FF2B5EF4-FFF2-40B4-BE49-F238E27FC236}">
                <a16:creationId xmlns:a16="http://schemas.microsoft.com/office/drawing/2014/main" id="{3CAF0C55-E728-A08E-5179-600B7E2718E1}"/>
              </a:ext>
            </a:extLst>
          </p:cNvPr>
          <p:cNvSpPr txBox="1"/>
          <p:nvPr/>
        </p:nvSpPr>
        <p:spPr>
          <a:xfrm>
            <a:off x="5341219" y="1619252"/>
            <a:ext cx="2915798" cy="3785652"/>
          </a:xfrm>
          <a:prstGeom prst="rect">
            <a:avLst/>
          </a:prstGeom>
          <a:noFill/>
        </p:spPr>
        <p:txBody>
          <a:bodyPr wrap="none" rtlCol="0">
            <a:spAutoFit/>
          </a:bodyPr>
          <a:lstStyle/>
          <a:p>
            <a:r>
              <a:rPr lang="sv-SE" sz="2400" b="1" dirty="0"/>
              <a:t>Lyckeby</a:t>
            </a:r>
          </a:p>
          <a:p>
            <a:endParaRPr lang="sv-SE" sz="2400" b="1" dirty="0"/>
          </a:p>
          <a:p>
            <a:pPr marL="342900" indent="-342900">
              <a:buFont typeface="Arial" panose="020B0604020202020204" pitchFamily="34" charset="0"/>
              <a:buChar char="•"/>
            </a:pPr>
            <a:r>
              <a:rPr lang="sv-SE" sz="2400" dirty="0"/>
              <a:t>Mott: </a:t>
            </a:r>
            <a:r>
              <a:rPr lang="sv-SE" sz="2400" dirty="0" err="1"/>
              <a:t>Tisd</a:t>
            </a:r>
            <a:r>
              <a:rPr lang="sv-SE" sz="2400" dirty="0"/>
              <a:t> och fred</a:t>
            </a:r>
          </a:p>
          <a:p>
            <a:pPr marL="342900" indent="-342900">
              <a:buFont typeface="Arial" panose="020B0604020202020204" pitchFamily="34" charset="0"/>
              <a:buChar char="•"/>
            </a:pPr>
            <a:r>
              <a:rPr lang="sv-SE" sz="2400" dirty="0"/>
              <a:t>Telefontider:</a:t>
            </a:r>
          </a:p>
          <a:p>
            <a:r>
              <a:rPr lang="sv-SE" sz="2400" b="1" dirty="0"/>
              <a:t>Tisdag</a:t>
            </a:r>
            <a:r>
              <a:rPr lang="sv-SE" sz="2400" dirty="0"/>
              <a:t> </a:t>
            </a:r>
            <a:r>
              <a:rPr lang="sv-SE" sz="2400" dirty="0" err="1"/>
              <a:t>kl</a:t>
            </a:r>
            <a:r>
              <a:rPr lang="sv-SE" sz="2400" dirty="0"/>
              <a:t> 8-9.30</a:t>
            </a:r>
          </a:p>
          <a:p>
            <a:r>
              <a:rPr lang="sv-SE" sz="2400" b="1" dirty="0"/>
              <a:t>Fredag</a:t>
            </a:r>
            <a:r>
              <a:rPr lang="sv-SE" sz="2400" dirty="0"/>
              <a:t> </a:t>
            </a:r>
            <a:r>
              <a:rPr lang="sv-SE" sz="2400" dirty="0" err="1"/>
              <a:t>kl</a:t>
            </a:r>
            <a:r>
              <a:rPr lang="sv-SE" sz="2400" dirty="0"/>
              <a:t> 8-9.30</a:t>
            </a:r>
          </a:p>
          <a:p>
            <a:endParaRPr lang="sv-SE" sz="2400" b="1" dirty="0"/>
          </a:p>
          <a:p>
            <a:r>
              <a:rPr lang="sv-SE" sz="2400" dirty="0"/>
              <a:t>Tel. 0455-735474</a:t>
            </a:r>
          </a:p>
          <a:p>
            <a:endParaRPr lang="sv-SE" sz="2400" b="1" dirty="0"/>
          </a:p>
          <a:p>
            <a:endParaRPr lang="sv-SE" sz="2400" b="1" dirty="0"/>
          </a:p>
        </p:txBody>
      </p:sp>
      <p:sp>
        <p:nvSpPr>
          <p:cNvPr id="8" name="textruta 7">
            <a:extLst>
              <a:ext uri="{FF2B5EF4-FFF2-40B4-BE49-F238E27FC236}">
                <a16:creationId xmlns:a16="http://schemas.microsoft.com/office/drawing/2014/main" id="{81352BA6-36FB-929E-EA00-D95CAA713AED}"/>
              </a:ext>
            </a:extLst>
          </p:cNvPr>
          <p:cNvSpPr txBox="1"/>
          <p:nvPr/>
        </p:nvSpPr>
        <p:spPr>
          <a:xfrm>
            <a:off x="2056632" y="5304346"/>
            <a:ext cx="5030736" cy="461665"/>
          </a:xfrm>
          <a:prstGeom prst="rect">
            <a:avLst/>
          </a:prstGeom>
          <a:noFill/>
        </p:spPr>
        <p:txBody>
          <a:bodyPr wrap="none" rtlCol="0">
            <a:spAutoFit/>
          </a:bodyPr>
          <a:lstStyle/>
          <a:p>
            <a:pPr algn="ctr"/>
            <a:r>
              <a:rPr lang="sv-SE" sz="2400" dirty="0"/>
              <a:t>E-post: sarcentrum@regionblekinge.se</a:t>
            </a:r>
          </a:p>
        </p:txBody>
      </p:sp>
      <p:sp>
        <p:nvSpPr>
          <p:cNvPr id="6" name="textruta 5">
            <a:extLst>
              <a:ext uri="{FF2B5EF4-FFF2-40B4-BE49-F238E27FC236}">
                <a16:creationId xmlns:a16="http://schemas.microsoft.com/office/drawing/2014/main" id="{3E10F69B-DAD2-613A-B857-051DE55123B0}"/>
              </a:ext>
            </a:extLst>
          </p:cNvPr>
          <p:cNvSpPr txBox="1"/>
          <p:nvPr/>
        </p:nvSpPr>
        <p:spPr>
          <a:xfrm>
            <a:off x="3542920" y="836712"/>
            <a:ext cx="1933543" cy="523220"/>
          </a:xfrm>
          <a:prstGeom prst="rect">
            <a:avLst/>
          </a:prstGeom>
          <a:noFill/>
        </p:spPr>
        <p:txBody>
          <a:bodyPr wrap="none" rtlCol="0">
            <a:spAutoFit/>
          </a:bodyPr>
          <a:lstStyle/>
          <a:p>
            <a:r>
              <a:rPr lang="sv-SE" sz="2800" dirty="0"/>
              <a:t>Sårcentrum</a:t>
            </a:r>
          </a:p>
        </p:txBody>
      </p:sp>
    </p:spTree>
    <p:extLst>
      <p:ext uri="{BB962C8B-B14F-4D97-AF65-F5344CB8AC3E}">
        <p14:creationId xmlns:p14="http://schemas.microsoft.com/office/powerpoint/2010/main" val="7290268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95536" y="332656"/>
            <a:ext cx="8615610" cy="1152525"/>
          </a:xfrm>
        </p:spPr>
        <p:txBody>
          <a:bodyPr rtlCol="0">
            <a:noAutofit/>
          </a:bodyPr>
          <a:lstStyle/>
          <a:p>
            <a:pPr eaLnBrk="1" fontAlgn="auto" hangingPunct="1">
              <a:spcAft>
                <a:spcPts val="0"/>
              </a:spcAft>
              <a:defRPr/>
            </a:pPr>
            <a:r>
              <a:rPr lang="sv-SE" sz="3000" b="1" dirty="0">
                <a:solidFill>
                  <a:schemeClr val="accent3">
                    <a:lumMod val="75000"/>
                  </a:schemeClr>
                </a:solidFill>
              </a:rPr>
              <a:t>Vanliga lokala sårläkningshämmande faktorer</a:t>
            </a:r>
          </a:p>
        </p:txBody>
      </p:sp>
      <p:sp>
        <p:nvSpPr>
          <p:cNvPr id="33795" name="Rectangle 3"/>
          <p:cNvSpPr>
            <a:spLocks noGrp="1" noChangeArrowheads="1"/>
          </p:cNvSpPr>
          <p:nvPr>
            <p:ph idx="1"/>
          </p:nvPr>
        </p:nvSpPr>
        <p:spPr>
          <a:xfrm>
            <a:off x="1187450" y="1844675"/>
            <a:ext cx="6777038" cy="3508375"/>
          </a:xfrm>
        </p:spPr>
        <p:txBody>
          <a:bodyPr>
            <a:normAutofit/>
          </a:bodyPr>
          <a:lstStyle/>
          <a:p>
            <a:r>
              <a:rPr lang="sv-SE" altLang="sv-SE" sz="2400" dirty="0"/>
              <a:t>Tryck</a:t>
            </a:r>
          </a:p>
          <a:p>
            <a:r>
              <a:rPr lang="sv-SE" altLang="sv-SE" sz="2400" dirty="0"/>
              <a:t>Ödem</a:t>
            </a:r>
          </a:p>
          <a:p>
            <a:r>
              <a:rPr lang="sv-SE" altLang="sv-SE" sz="2400" dirty="0"/>
              <a:t>Infektion</a:t>
            </a:r>
          </a:p>
          <a:p>
            <a:r>
              <a:rPr lang="sv-SE" altLang="sv-SE" sz="2400" dirty="0"/>
              <a:t>Död vävnad </a:t>
            </a:r>
          </a:p>
          <a:p>
            <a:r>
              <a:rPr lang="sv-SE" altLang="sv-SE" sz="2400" dirty="0"/>
              <a:t>Främmande kropp</a:t>
            </a:r>
          </a:p>
          <a:p>
            <a:r>
              <a:rPr lang="sv-SE" altLang="sv-SE" sz="2400" dirty="0"/>
              <a:t>Sårsekretion</a:t>
            </a:r>
          </a:p>
          <a:p>
            <a:pPr eaLnBrk="1" hangingPunct="1"/>
            <a:r>
              <a:rPr lang="sv-SE" altLang="sv-SE" sz="2400" dirty="0"/>
              <a:t>Smärta</a:t>
            </a:r>
          </a:p>
          <a:p>
            <a:pPr marL="68580" indent="0" eaLnBrk="1" hangingPunct="1">
              <a:buNone/>
            </a:pPr>
            <a:endParaRPr lang="sv-SE" altLang="sv-SE" sz="2400" dirty="0"/>
          </a:p>
          <a:p>
            <a:pPr eaLnBrk="1" hangingPunct="1">
              <a:buFont typeface="Wingdings" pitchFamily="2" charset="2"/>
              <a:buNone/>
            </a:pPr>
            <a:endParaRPr lang="sv-SE" altLang="sv-SE" sz="2400" dirty="0"/>
          </a:p>
          <a:p>
            <a:pPr eaLnBrk="1" hangingPunct="1">
              <a:buFont typeface="Wingdings" pitchFamily="2" charset="2"/>
              <a:buNone/>
            </a:pPr>
            <a:endParaRPr lang="sv-SE" altLang="sv-SE" sz="2400" dirty="0"/>
          </a:p>
        </p:txBody>
      </p:sp>
      <p:sp>
        <p:nvSpPr>
          <p:cNvPr id="2" name="Platshållare för datum 1">
            <a:extLst>
              <a:ext uri="{FF2B5EF4-FFF2-40B4-BE49-F238E27FC236}">
                <a16:creationId xmlns:a16="http://schemas.microsoft.com/office/drawing/2014/main" id="{FDF84178-49CE-3790-3F49-05FA823B32B5}"/>
              </a:ext>
            </a:extLst>
          </p:cNvPr>
          <p:cNvSpPr>
            <a:spLocks noGrp="1"/>
          </p:cNvSpPr>
          <p:nvPr>
            <p:ph type="dt" sz="half" idx="10"/>
          </p:nvPr>
        </p:nvSpPr>
        <p:spPr/>
        <p:txBody>
          <a:bodyPr/>
          <a:lstStyle/>
          <a:p>
            <a:fld id="{559E123A-1818-465B-8C74-399D0ACA68DF}" type="datetime1">
              <a:rPr lang="sv-SE" smtClean="0"/>
              <a:t>2024-05-02</a:t>
            </a:fld>
            <a:endParaRPr lang="sv-SE"/>
          </a:p>
        </p:txBody>
      </p:sp>
      <p:sp>
        <p:nvSpPr>
          <p:cNvPr id="9" name="Platshållare för sidfot 3"/>
          <p:cNvSpPr>
            <a:spLocks noGrp="1"/>
          </p:cNvSpPr>
          <p:nvPr>
            <p:ph type="ftr" sz="quarter" idx="11"/>
          </p:nvPr>
        </p:nvSpPr>
        <p:spPr>
          <a:xfrm>
            <a:off x="3079834" y="6237312"/>
            <a:ext cx="2895600" cy="365125"/>
          </a:xfrm>
        </p:spPr>
        <p:txBody>
          <a:bodyPr/>
          <a:lstStyle/>
          <a:p>
            <a:endParaRPr lang="sv-SE" sz="1400" dirty="0"/>
          </a:p>
        </p:txBody>
      </p:sp>
    </p:spTree>
    <p:extLst>
      <p:ext uri="{BB962C8B-B14F-4D97-AF65-F5344CB8AC3E}">
        <p14:creationId xmlns:p14="http://schemas.microsoft.com/office/powerpoint/2010/main" val="18922619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15552" y="332656"/>
            <a:ext cx="8039100" cy="1008062"/>
          </a:xfrm>
        </p:spPr>
        <p:txBody>
          <a:bodyPr rtlCol="0">
            <a:normAutofit/>
          </a:bodyPr>
          <a:lstStyle/>
          <a:p>
            <a:pPr eaLnBrk="1" fontAlgn="auto" hangingPunct="1">
              <a:spcAft>
                <a:spcPts val="0"/>
              </a:spcAft>
              <a:defRPr/>
            </a:pPr>
            <a:r>
              <a:rPr lang="sv-SE" sz="3000" b="1" dirty="0">
                <a:solidFill>
                  <a:schemeClr val="accent3">
                    <a:lumMod val="75000"/>
                  </a:schemeClr>
                </a:solidFill>
              </a:rPr>
              <a:t>Sårstatus</a:t>
            </a:r>
          </a:p>
        </p:txBody>
      </p:sp>
      <p:sp>
        <p:nvSpPr>
          <p:cNvPr id="32771" name="Rectangle 3"/>
          <p:cNvSpPr>
            <a:spLocks noGrp="1" noChangeArrowheads="1"/>
          </p:cNvSpPr>
          <p:nvPr>
            <p:ph idx="1"/>
          </p:nvPr>
        </p:nvSpPr>
        <p:spPr>
          <a:xfrm>
            <a:off x="827584" y="1484784"/>
            <a:ext cx="6778625" cy="3509963"/>
          </a:xfrm>
        </p:spPr>
        <p:txBody>
          <a:bodyPr rtlCol="0">
            <a:normAutofit/>
          </a:bodyPr>
          <a:lstStyle/>
          <a:p>
            <a:pPr indent="-274320" eaLnBrk="1" fontAlgn="auto" hangingPunct="1">
              <a:spcAft>
                <a:spcPts val="0"/>
              </a:spcAft>
              <a:defRPr/>
            </a:pPr>
            <a:r>
              <a:rPr lang="sv-SE" altLang="sv-SE" sz="2000" b="1" dirty="0"/>
              <a:t>Sårstorlek</a:t>
            </a:r>
          </a:p>
          <a:p>
            <a:pPr indent="-274320" eaLnBrk="1" fontAlgn="auto" hangingPunct="1">
              <a:spcAft>
                <a:spcPts val="0"/>
              </a:spcAft>
              <a:defRPr/>
            </a:pPr>
            <a:r>
              <a:rPr lang="sv-SE" altLang="sv-SE" sz="2000" b="1" dirty="0" err="1"/>
              <a:t>Sårbädd</a:t>
            </a:r>
            <a:r>
              <a:rPr lang="sv-SE" altLang="sv-SE" sz="2000" dirty="0"/>
              <a:t> (Granulation_%, Fibrin_%, Nekros_%)</a:t>
            </a:r>
          </a:p>
          <a:p>
            <a:pPr indent="-274320" eaLnBrk="1" fontAlgn="auto" hangingPunct="1">
              <a:spcAft>
                <a:spcPts val="0"/>
              </a:spcAft>
              <a:defRPr/>
            </a:pPr>
            <a:r>
              <a:rPr lang="sv-SE" altLang="sv-SE" sz="2000" b="1" dirty="0"/>
              <a:t>Sårkanter</a:t>
            </a:r>
            <a:r>
              <a:rPr lang="sv-SE" altLang="sv-SE" sz="2000" dirty="0"/>
              <a:t> ( Friska, </a:t>
            </a:r>
            <a:r>
              <a:rPr lang="sv-SE" altLang="sv-SE" sz="2000" dirty="0" err="1"/>
              <a:t>macererade</a:t>
            </a:r>
            <a:r>
              <a:rPr lang="sv-SE" altLang="sv-SE" sz="2000" dirty="0"/>
              <a:t>, svullna, torra)</a:t>
            </a:r>
          </a:p>
          <a:p>
            <a:pPr indent="-274320" eaLnBrk="1" fontAlgn="auto" hangingPunct="1">
              <a:spcAft>
                <a:spcPts val="0"/>
              </a:spcAft>
              <a:defRPr/>
            </a:pPr>
            <a:r>
              <a:rPr lang="sv-SE" altLang="sv-SE" sz="2000" b="1" dirty="0"/>
              <a:t>Sårsekretion </a:t>
            </a:r>
            <a:r>
              <a:rPr lang="sv-SE" altLang="sv-SE" sz="2000" dirty="0"/>
              <a:t>(Ingen, Måttlig, Kraftig)</a:t>
            </a:r>
          </a:p>
          <a:p>
            <a:pPr indent="-274320" eaLnBrk="1" fontAlgn="auto" hangingPunct="1">
              <a:spcAft>
                <a:spcPts val="0"/>
              </a:spcAft>
              <a:defRPr/>
            </a:pPr>
            <a:r>
              <a:rPr lang="sv-SE" altLang="sv-SE" sz="2000" b="1" dirty="0" err="1"/>
              <a:t>Sårlukt</a:t>
            </a:r>
            <a:r>
              <a:rPr lang="sv-SE" altLang="sv-SE" sz="2000" dirty="0"/>
              <a:t> (Ingen, Måttlig, Kraftig)</a:t>
            </a:r>
          </a:p>
          <a:p>
            <a:pPr indent="-274320" eaLnBrk="1" fontAlgn="auto" hangingPunct="1">
              <a:spcAft>
                <a:spcPts val="0"/>
              </a:spcAft>
              <a:defRPr/>
            </a:pPr>
            <a:r>
              <a:rPr lang="sv-SE" altLang="sv-SE" sz="2000" b="1" dirty="0"/>
              <a:t>Hud runt såret </a:t>
            </a:r>
            <a:r>
              <a:rPr lang="sv-SE" altLang="sv-SE" sz="2000" dirty="0"/>
              <a:t>(ex. torr, eksem, pigmenterad, röd)</a:t>
            </a:r>
          </a:p>
          <a:p>
            <a:pPr indent="-274320" eaLnBrk="1" fontAlgn="auto" hangingPunct="1">
              <a:spcAft>
                <a:spcPts val="0"/>
              </a:spcAft>
              <a:defRPr/>
            </a:pPr>
            <a:r>
              <a:rPr lang="sv-SE" altLang="sv-SE" sz="2000" b="1" dirty="0"/>
              <a:t>Ödem </a:t>
            </a:r>
            <a:r>
              <a:rPr lang="sv-SE" altLang="sv-SE" sz="2000" dirty="0"/>
              <a:t>(Sparsamt, Måttlig, Kraftigt. Vad/ankelmått)</a:t>
            </a:r>
          </a:p>
          <a:p>
            <a:pPr>
              <a:defRPr/>
            </a:pPr>
            <a:r>
              <a:rPr lang="sv-SE" altLang="sv-SE" sz="2000" b="1" dirty="0"/>
              <a:t>Sårsmärta</a:t>
            </a:r>
            <a:r>
              <a:rPr lang="sv-SE" altLang="sv-SE" sz="2000" dirty="0"/>
              <a:t> (VAS. Var? När? Hur?)</a:t>
            </a:r>
          </a:p>
          <a:p>
            <a:pPr indent="-274320" eaLnBrk="1" fontAlgn="auto" hangingPunct="1">
              <a:spcAft>
                <a:spcPts val="0"/>
              </a:spcAft>
              <a:defRPr/>
            </a:pPr>
            <a:endParaRPr lang="sv-SE" altLang="sv-SE" sz="1600" dirty="0"/>
          </a:p>
        </p:txBody>
      </p:sp>
      <p:sp>
        <p:nvSpPr>
          <p:cNvPr id="2" name="Platshållare för datum 1">
            <a:extLst>
              <a:ext uri="{FF2B5EF4-FFF2-40B4-BE49-F238E27FC236}">
                <a16:creationId xmlns:a16="http://schemas.microsoft.com/office/drawing/2014/main" id="{80CAB35B-71CC-D700-E3E7-36B1A3470ABD}"/>
              </a:ext>
            </a:extLst>
          </p:cNvPr>
          <p:cNvSpPr>
            <a:spLocks noGrp="1"/>
          </p:cNvSpPr>
          <p:nvPr>
            <p:ph type="dt" sz="half" idx="10"/>
          </p:nvPr>
        </p:nvSpPr>
        <p:spPr/>
        <p:txBody>
          <a:bodyPr/>
          <a:lstStyle/>
          <a:p>
            <a:fld id="{32F9E77D-8021-4DBE-B982-4EC723645B6F}" type="datetime1">
              <a:rPr lang="sv-SE" smtClean="0"/>
              <a:t>2024-05-02</a:t>
            </a:fld>
            <a:endParaRPr lang="sv-SE"/>
          </a:p>
        </p:txBody>
      </p:sp>
      <p:sp>
        <p:nvSpPr>
          <p:cNvPr id="6" name="Platshållare för sidfot 3"/>
          <p:cNvSpPr>
            <a:spLocks noGrp="1"/>
          </p:cNvSpPr>
          <p:nvPr>
            <p:ph type="ftr" sz="quarter" idx="11"/>
          </p:nvPr>
        </p:nvSpPr>
        <p:spPr>
          <a:xfrm>
            <a:off x="2987824" y="6165304"/>
            <a:ext cx="2831592" cy="365125"/>
          </a:xfrm>
        </p:spPr>
        <p:txBody>
          <a:bodyPr/>
          <a:lstStyle/>
          <a:p>
            <a:endParaRPr lang="sv-SE" dirty="0"/>
          </a:p>
        </p:txBody>
      </p:sp>
    </p:spTree>
    <p:extLst>
      <p:ext uri="{BB962C8B-B14F-4D97-AF65-F5344CB8AC3E}">
        <p14:creationId xmlns:p14="http://schemas.microsoft.com/office/powerpoint/2010/main" val="20840021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pPr algn="ctr" eaLnBrk="1" fontAlgn="auto" hangingPunct="1">
              <a:spcAft>
                <a:spcPts val="0"/>
              </a:spcAft>
              <a:defRPr/>
            </a:pPr>
            <a:r>
              <a:rPr lang="sv-SE" sz="3000" b="1" dirty="0">
                <a:solidFill>
                  <a:schemeClr val="accent3">
                    <a:lumMod val="75000"/>
                  </a:schemeClr>
                </a:solidFill>
              </a:rPr>
              <a:t>Bedöm sårbädden</a:t>
            </a:r>
          </a:p>
        </p:txBody>
      </p:sp>
      <p:sp>
        <p:nvSpPr>
          <p:cNvPr id="3" name="Platshållare för datum 2">
            <a:extLst>
              <a:ext uri="{FF2B5EF4-FFF2-40B4-BE49-F238E27FC236}">
                <a16:creationId xmlns:a16="http://schemas.microsoft.com/office/drawing/2014/main" id="{C4076E6C-3748-F5D5-46A4-F02B5A1E5F42}"/>
              </a:ext>
            </a:extLst>
          </p:cNvPr>
          <p:cNvSpPr>
            <a:spLocks noGrp="1"/>
          </p:cNvSpPr>
          <p:nvPr>
            <p:ph type="dt" sz="half" idx="10"/>
          </p:nvPr>
        </p:nvSpPr>
        <p:spPr/>
        <p:txBody>
          <a:bodyPr/>
          <a:lstStyle/>
          <a:p>
            <a:fld id="{FD0A1B1D-7ECE-4461-A78F-726F119702C2}" type="datetime1">
              <a:rPr lang="sv-SE" smtClean="0"/>
              <a:t>2024-05-02</a:t>
            </a:fld>
            <a:endParaRPr lang="sv-SE"/>
          </a:p>
        </p:txBody>
      </p:sp>
      <p:sp>
        <p:nvSpPr>
          <p:cNvPr id="2" name="Platshållare för sidfot 1"/>
          <p:cNvSpPr>
            <a:spLocks noGrp="1"/>
          </p:cNvSpPr>
          <p:nvPr>
            <p:ph type="ftr" sz="quarter" idx="11"/>
          </p:nvPr>
        </p:nvSpPr>
        <p:spPr/>
        <p:txBody>
          <a:bodyPr/>
          <a:lstStyle/>
          <a:p>
            <a:endParaRPr lang="sv-SE" dirty="0"/>
          </a:p>
        </p:txBody>
      </p:sp>
      <p:sp>
        <p:nvSpPr>
          <p:cNvPr id="5" name="textruta 4">
            <a:extLst>
              <a:ext uri="{FF2B5EF4-FFF2-40B4-BE49-F238E27FC236}">
                <a16:creationId xmlns:a16="http://schemas.microsoft.com/office/drawing/2014/main" id="{65A7AF33-FB49-AD29-2BEE-7D1D93F014E3}"/>
              </a:ext>
            </a:extLst>
          </p:cNvPr>
          <p:cNvSpPr txBox="1"/>
          <p:nvPr/>
        </p:nvSpPr>
        <p:spPr>
          <a:xfrm>
            <a:off x="2699792" y="2147750"/>
            <a:ext cx="3634328" cy="2369880"/>
          </a:xfrm>
          <a:prstGeom prst="rect">
            <a:avLst/>
          </a:prstGeom>
          <a:noFill/>
        </p:spPr>
        <p:txBody>
          <a:bodyPr wrap="none" rtlCol="0">
            <a:spAutoFit/>
          </a:bodyPr>
          <a:lstStyle/>
          <a:p>
            <a:pPr marL="285750" indent="-285750">
              <a:buFont typeface="Arial" panose="020B0604020202020204" pitchFamily="34" charset="0"/>
              <a:buChar char="•"/>
            </a:pPr>
            <a:r>
              <a:rPr lang="sv-SE" sz="2800" dirty="0"/>
              <a:t>Granulation</a:t>
            </a:r>
          </a:p>
          <a:p>
            <a:pPr marL="285750" indent="-285750">
              <a:buFont typeface="Arial" panose="020B0604020202020204" pitchFamily="34" charset="0"/>
              <a:buChar char="•"/>
            </a:pPr>
            <a:r>
              <a:rPr lang="sv-SE" sz="2800" dirty="0"/>
              <a:t>Fibrin</a:t>
            </a:r>
          </a:p>
          <a:p>
            <a:pPr marL="285750" indent="-285750">
              <a:buFont typeface="Arial" panose="020B0604020202020204" pitchFamily="34" charset="0"/>
              <a:buChar char="•"/>
            </a:pPr>
            <a:r>
              <a:rPr lang="sv-SE" sz="2800" dirty="0" err="1"/>
              <a:t>Flukturerande</a:t>
            </a:r>
            <a:r>
              <a:rPr lang="sv-SE" sz="2800" dirty="0"/>
              <a:t> nekros</a:t>
            </a:r>
          </a:p>
          <a:p>
            <a:pPr marL="285750" indent="-285750">
              <a:buFont typeface="Arial" panose="020B0604020202020204" pitchFamily="34" charset="0"/>
              <a:buChar char="•"/>
            </a:pPr>
            <a:r>
              <a:rPr lang="sv-SE" sz="2800" dirty="0"/>
              <a:t>Torrnekros</a:t>
            </a:r>
          </a:p>
          <a:p>
            <a:pPr marL="285750" indent="-285750">
              <a:buFont typeface="Arial" panose="020B0604020202020204" pitchFamily="34" charset="0"/>
              <a:buChar char="•"/>
            </a:pPr>
            <a:endParaRPr lang="sv-SE" dirty="0"/>
          </a:p>
          <a:p>
            <a:endParaRPr lang="sv-SE" dirty="0"/>
          </a:p>
        </p:txBody>
      </p:sp>
    </p:spTree>
    <p:extLst>
      <p:ext uri="{BB962C8B-B14F-4D97-AF65-F5344CB8AC3E}">
        <p14:creationId xmlns:p14="http://schemas.microsoft.com/office/powerpoint/2010/main" val="4352973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000" b="1" dirty="0">
                <a:solidFill>
                  <a:schemeClr val="accent3">
                    <a:lumMod val="75000"/>
                  </a:schemeClr>
                </a:solidFill>
              </a:rPr>
              <a:t>Fuktig sårbehandling</a:t>
            </a:r>
          </a:p>
        </p:txBody>
      </p:sp>
      <p:sp>
        <p:nvSpPr>
          <p:cNvPr id="3" name="Platshållare för innehåll 2"/>
          <p:cNvSpPr>
            <a:spLocks noGrp="1"/>
          </p:cNvSpPr>
          <p:nvPr>
            <p:ph idx="1"/>
          </p:nvPr>
        </p:nvSpPr>
        <p:spPr/>
        <p:txBody>
          <a:bodyPr/>
          <a:lstStyle/>
          <a:p>
            <a:endParaRPr lang="sv-SE" dirty="0"/>
          </a:p>
          <a:p>
            <a:r>
              <a:rPr lang="sv-SE" dirty="0"/>
              <a:t>Fuktigt </a:t>
            </a:r>
          </a:p>
          <a:p>
            <a:r>
              <a:rPr lang="sv-SE" dirty="0"/>
              <a:t>Rent </a:t>
            </a:r>
          </a:p>
          <a:p>
            <a:r>
              <a:rPr lang="sv-SE" dirty="0"/>
              <a:t>Ljummet</a:t>
            </a:r>
          </a:p>
          <a:p>
            <a:pPr marL="0" indent="0">
              <a:buNone/>
            </a:pPr>
            <a:endParaRPr lang="sv-SE" dirty="0"/>
          </a:p>
        </p:txBody>
      </p:sp>
      <p:sp>
        <p:nvSpPr>
          <p:cNvPr id="4" name="Platshållare för datum 3">
            <a:extLst>
              <a:ext uri="{FF2B5EF4-FFF2-40B4-BE49-F238E27FC236}">
                <a16:creationId xmlns:a16="http://schemas.microsoft.com/office/drawing/2014/main" id="{CD8D0192-1995-37D4-68E8-13356020D0CF}"/>
              </a:ext>
            </a:extLst>
          </p:cNvPr>
          <p:cNvSpPr>
            <a:spLocks noGrp="1"/>
          </p:cNvSpPr>
          <p:nvPr>
            <p:ph type="dt" sz="half" idx="10"/>
          </p:nvPr>
        </p:nvSpPr>
        <p:spPr/>
        <p:txBody>
          <a:bodyPr/>
          <a:lstStyle/>
          <a:p>
            <a:fld id="{5AE08CCE-F4D2-4970-8483-BAB1FA84E034}" type="datetime1">
              <a:rPr lang="sv-SE" smtClean="0"/>
              <a:t>2024-05-02</a:t>
            </a:fld>
            <a:endParaRPr lang="sv-SE"/>
          </a:p>
        </p:txBody>
      </p:sp>
      <p:sp>
        <p:nvSpPr>
          <p:cNvPr id="10" name="Platshållare för sidfot 3"/>
          <p:cNvSpPr>
            <a:spLocks noGrp="1"/>
          </p:cNvSpPr>
          <p:nvPr>
            <p:ph type="ftr" sz="quarter" idx="11"/>
          </p:nvPr>
        </p:nvSpPr>
        <p:spPr>
          <a:xfrm>
            <a:off x="3079834" y="6237312"/>
            <a:ext cx="2895600" cy="365125"/>
          </a:xfrm>
        </p:spPr>
        <p:txBody>
          <a:bodyPr/>
          <a:lstStyle/>
          <a:p>
            <a:endParaRPr lang="sv-SE" sz="1400" dirty="0"/>
          </a:p>
        </p:txBody>
      </p:sp>
      <p:pic>
        <p:nvPicPr>
          <p:cNvPr id="3077" name="Picture 5" descr="C:\Users\ni9762\AppData\Local\Microsoft\Windows\Temporary Internet Files\Content.IE5\VT6HXKS6\250px-2007-07-14_Cantharellus_cibariu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3142488"/>
            <a:ext cx="0" cy="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13775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627784" y="375313"/>
            <a:ext cx="3669723" cy="553998"/>
          </a:xfrm>
          <a:prstGeom prst="rect">
            <a:avLst/>
          </a:prstGeom>
        </p:spPr>
        <p:txBody>
          <a:bodyPr wrap="none">
            <a:spAutoFit/>
          </a:bodyPr>
          <a:lstStyle/>
          <a:p>
            <a:r>
              <a:rPr lang="sv-SE" sz="3000" b="1" dirty="0">
                <a:solidFill>
                  <a:schemeClr val="accent3">
                    <a:lumMod val="75000"/>
                  </a:schemeClr>
                </a:solidFill>
              </a:rPr>
              <a:t>Mekanisk debridering</a:t>
            </a:r>
          </a:p>
        </p:txBody>
      </p:sp>
      <p:sp>
        <p:nvSpPr>
          <p:cNvPr id="4" name="Platshållare för datum 3">
            <a:extLst>
              <a:ext uri="{FF2B5EF4-FFF2-40B4-BE49-F238E27FC236}">
                <a16:creationId xmlns:a16="http://schemas.microsoft.com/office/drawing/2014/main" id="{990484BC-91D6-6C2D-F912-F178A0E85E8C}"/>
              </a:ext>
            </a:extLst>
          </p:cNvPr>
          <p:cNvSpPr>
            <a:spLocks noGrp="1"/>
          </p:cNvSpPr>
          <p:nvPr>
            <p:ph type="dt" sz="half" idx="10"/>
          </p:nvPr>
        </p:nvSpPr>
        <p:spPr/>
        <p:txBody>
          <a:bodyPr/>
          <a:lstStyle/>
          <a:p>
            <a:fld id="{21C29CC5-D144-47BD-93FE-2A816A021C5F}" type="datetime1">
              <a:rPr lang="sv-SE" smtClean="0"/>
              <a:t>2024-05-02</a:t>
            </a:fld>
            <a:endParaRPr lang="sv-SE"/>
          </a:p>
        </p:txBody>
      </p:sp>
      <p:sp>
        <p:nvSpPr>
          <p:cNvPr id="15" name="Platshållare för sidfot 3"/>
          <p:cNvSpPr>
            <a:spLocks noGrp="1"/>
          </p:cNvSpPr>
          <p:nvPr>
            <p:ph type="ftr" sz="quarter" idx="11"/>
          </p:nvPr>
        </p:nvSpPr>
        <p:spPr>
          <a:xfrm>
            <a:off x="3079834" y="6237312"/>
            <a:ext cx="2895600" cy="365125"/>
          </a:xfrm>
        </p:spPr>
        <p:txBody>
          <a:bodyPr/>
          <a:lstStyle/>
          <a:p>
            <a:endParaRPr lang="sv-SE" sz="1400" dirty="0"/>
          </a:p>
        </p:txBody>
      </p:sp>
      <p:sp>
        <p:nvSpPr>
          <p:cNvPr id="3" name="textruta 2">
            <a:extLst>
              <a:ext uri="{FF2B5EF4-FFF2-40B4-BE49-F238E27FC236}">
                <a16:creationId xmlns:a16="http://schemas.microsoft.com/office/drawing/2014/main" id="{3883596C-039F-1E39-C84C-271215913008}"/>
              </a:ext>
            </a:extLst>
          </p:cNvPr>
          <p:cNvSpPr txBox="1"/>
          <p:nvPr/>
        </p:nvSpPr>
        <p:spPr>
          <a:xfrm>
            <a:off x="1907704" y="1988840"/>
            <a:ext cx="1792478" cy="2246769"/>
          </a:xfrm>
          <a:prstGeom prst="rect">
            <a:avLst/>
          </a:prstGeom>
          <a:noFill/>
        </p:spPr>
        <p:txBody>
          <a:bodyPr wrap="none" rtlCol="0">
            <a:spAutoFit/>
          </a:bodyPr>
          <a:lstStyle/>
          <a:p>
            <a:pPr marL="285750" indent="-285750">
              <a:buFont typeface="Arial" panose="020B0604020202020204" pitchFamily="34" charset="0"/>
              <a:buChar char="•"/>
            </a:pPr>
            <a:r>
              <a:rPr lang="sv-SE" sz="2800" dirty="0" err="1"/>
              <a:t>Curett</a:t>
            </a:r>
            <a:endParaRPr lang="sv-SE" sz="2800" dirty="0"/>
          </a:p>
          <a:p>
            <a:pPr marL="285750" indent="-285750">
              <a:buFont typeface="Arial" panose="020B0604020202020204" pitchFamily="34" charset="0"/>
              <a:buChar char="•"/>
            </a:pPr>
            <a:r>
              <a:rPr lang="sv-SE" sz="2800" dirty="0" err="1"/>
              <a:t>Ögonsax</a:t>
            </a:r>
            <a:endParaRPr lang="sv-SE" sz="2800" dirty="0"/>
          </a:p>
          <a:p>
            <a:pPr marL="285750" indent="-285750">
              <a:buFont typeface="Arial" panose="020B0604020202020204" pitchFamily="34" charset="0"/>
              <a:buChar char="•"/>
            </a:pPr>
            <a:r>
              <a:rPr lang="sv-SE" sz="2800" dirty="0"/>
              <a:t>Pincett</a:t>
            </a:r>
          </a:p>
          <a:p>
            <a:pPr marL="285750" indent="-285750">
              <a:buFont typeface="Arial" panose="020B0604020202020204" pitchFamily="34" charset="0"/>
              <a:buChar char="•"/>
            </a:pPr>
            <a:r>
              <a:rPr lang="sv-SE" sz="2800" dirty="0" err="1"/>
              <a:t>Sårslev</a:t>
            </a:r>
            <a:endParaRPr lang="sv-SE" sz="2800" dirty="0"/>
          </a:p>
          <a:p>
            <a:pPr marL="285750" indent="-285750">
              <a:buFont typeface="Arial" panose="020B0604020202020204" pitchFamily="34" charset="0"/>
              <a:buChar char="•"/>
            </a:pPr>
            <a:r>
              <a:rPr lang="sv-SE" sz="2800" dirty="0"/>
              <a:t>Ståltops</a:t>
            </a:r>
          </a:p>
        </p:txBody>
      </p:sp>
    </p:spTree>
    <p:extLst>
      <p:ext uri="{BB962C8B-B14F-4D97-AF65-F5344CB8AC3E}">
        <p14:creationId xmlns:p14="http://schemas.microsoft.com/office/powerpoint/2010/main" val="19215924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ubrik 1"/>
          <p:cNvSpPr>
            <a:spLocks noGrp="1"/>
          </p:cNvSpPr>
          <p:nvPr>
            <p:ph type="title"/>
          </p:nvPr>
        </p:nvSpPr>
        <p:spPr>
          <a:xfrm>
            <a:off x="395536" y="332656"/>
            <a:ext cx="8229600" cy="1143000"/>
          </a:xfrm>
        </p:spPr>
        <p:txBody>
          <a:bodyPr>
            <a:normAutofit/>
          </a:bodyPr>
          <a:lstStyle/>
          <a:p>
            <a:r>
              <a:rPr lang="sv-SE" sz="3000" b="1" dirty="0">
                <a:solidFill>
                  <a:schemeClr val="accent3">
                    <a:lumMod val="75000"/>
                  </a:schemeClr>
                </a:solidFill>
              </a:rPr>
              <a:t>Autolytisk debridering</a:t>
            </a:r>
          </a:p>
        </p:txBody>
      </p:sp>
      <p:sp>
        <p:nvSpPr>
          <p:cNvPr id="2" name="Platshållare för datum 1">
            <a:extLst>
              <a:ext uri="{FF2B5EF4-FFF2-40B4-BE49-F238E27FC236}">
                <a16:creationId xmlns:a16="http://schemas.microsoft.com/office/drawing/2014/main" id="{B867B6B1-CC69-81E7-F9F1-60028C400DCF}"/>
              </a:ext>
            </a:extLst>
          </p:cNvPr>
          <p:cNvSpPr>
            <a:spLocks noGrp="1"/>
          </p:cNvSpPr>
          <p:nvPr>
            <p:ph type="dt" sz="half" idx="10"/>
          </p:nvPr>
        </p:nvSpPr>
        <p:spPr/>
        <p:txBody>
          <a:bodyPr/>
          <a:lstStyle/>
          <a:p>
            <a:fld id="{162B95F1-8DD8-4989-AF49-0D0655BBFC46}" type="datetime1">
              <a:rPr lang="sv-SE" smtClean="0"/>
              <a:t>2024-05-02</a:t>
            </a:fld>
            <a:endParaRPr lang="sv-SE"/>
          </a:p>
        </p:txBody>
      </p:sp>
      <p:sp>
        <p:nvSpPr>
          <p:cNvPr id="8" name="Platshållare för sidfot 3"/>
          <p:cNvSpPr>
            <a:spLocks noGrp="1"/>
          </p:cNvSpPr>
          <p:nvPr>
            <p:ph type="ftr" sz="quarter" idx="11"/>
          </p:nvPr>
        </p:nvSpPr>
        <p:spPr>
          <a:xfrm>
            <a:off x="2987824" y="6237312"/>
            <a:ext cx="2831592" cy="365125"/>
          </a:xfrm>
        </p:spPr>
        <p:txBody>
          <a:bodyPr/>
          <a:lstStyle/>
          <a:p>
            <a:endParaRPr lang="sv-SE" dirty="0"/>
          </a:p>
        </p:txBody>
      </p:sp>
      <p:sp>
        <p:nvSpPr>
          <p:cNvPr id="3" name="textruta 2">
            <a:extLst>
              <a:ext uri="{FF2B5EF4-FFF2-40B4-BE49-F238E27FC236}">
                <a16:creationId xmlns:a16="http://schemas.microsoft.com/office/drawing/2014/main" id="{C1AF3353-7241-7AD9-C26F-C452321CBE08}"/>
              </a:ext>
            </a:extLst>
          </p:cNvPr>
          <p:cNvSpPr txBox="1"/>
          <p:nvPr/>
        </p:nvSpPr>
        <p:spPr>
          <a:xfrm>
            <a:off x="827584" y="1475656"/>
            <a:ext cx="2839239" cy="2062103"/>
          </a:xfrm>
          <a:prstGeom prst="rect">
            <a:avLst/>
          </a:prstGeom>
          <a:noFill/>
        </p:spPr>
        <p:txBody>
          <a:bodyPr wrap="none" rtlCol="0">
            <a:spAutoFit/>
          </a:bodyPr>
          <a:lstStyle/>
          <a:p>
            <a:pPr marL="285750" indent="-285750">
              <a:buFont typeface="Arial" panose="020B0604020202020204" pitchFamily="34" charset="0"/>
              <a:buChar char="•"/>
            </a:pPr>
            <a:r>
              <a:rPr lang="sv-SE" sz="3200" dirty="0" err="1"/>
              <a:t>Duoderm</a:t>
            </a:r>
            <a:r>
              <a:rPr lang="sv-SE" sz="3200" dirty="0"/>
              <a:t> E</a:t>
            </a:r>
          </a:p>
          <a:p>
            <a:pPr marL="285750" indent="-285750">
              <a:buFont typeface="Arial" panose="020B0604020202020204" pitchFamily="34" charset="0"/>
              <a:buChar char="•"/>
            </a:pPr>
            <a:r>
              <a:rPr lang="sv-SE" sz="3200" dirty="0"/>
              <a:t>Hydrokontroll</a:t>
            </a:r>
          </a:p>
          <a:p>
            <a:pPr marL="285750" indent="-285750">
              <a:buFont typeface="Arial" panose="020B0604020202020204" pitchFamily="34" charset="0"/>
              <a:buChar char="•"/>
            </a:pPr>
            <a:r>
              <a:rPr lang="sv-SE" sz="3200" dirty="0" err="1"/>
              <a:t>Hydroclean</a:t>
            </a:r>
            <a:endParaRPr lang="sv-SE" sz="3200" dirty="0"/>
          </a:p>
          <a:p>
            <a:pPr marL="285750" indent="-285750">
              <a:buFont typeface="Arial" panose="020B0604020202020204" pitchFamily="34" charset="0"/>
              <a:buChar char="•"/>
            </a:pPr>
            <a:r>
              <a:rPr lang="sv-SE" sz="3200" dirty="0" err="1"/>
              <a:t>Intracitegel</a:t>
            </a:r>
            <a:endParaRPr lang="sv-SE" sz="3200" dirty="0"/>
          </a:p>
        </p:txBody>
      </p:sp>
    </p:spTree>
    <p:extLst>
      <p:ext uri="{BB962C8B-B14F-4D97-AF65-F5344CB8AC3E}">
        <p14:creationId xmlns:p14="http://schemas.microsoft.com/office/powerpoint/2010/main" val="20500514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ruta 2">
            <a:extLst>
              <a:ext uri="{FF2B5EF4-FFF2-40B4-BE49-F238E27FC236}">
                <a16:creationId xmlns:a16="http://schemas.microsoft.com/office/drawing/2014/main" id="{0F618E56-AC10-44A0-87CB-C1179C919526}"/>
              </a:ext>
            </a:extLst>
          </p:cNvPr>
          <p:cNvSpPr txBox="1">
            <a:spLocks noChangeArrowheads="1"/>
          </p:cNvSpPr>
          <p:nvPr/>
        </p:nvSpPr>
        <p:spPr bwMode="auto">
          <a:xfrm>
            <a:off x="611662" y="301003"/>
            <a:ext cx="81369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Wingdings 2" panose="05020102010507070707" pitchFamily="18" charset="2"/>
              <a:buChar char=""/>
              <a:defRPr sz="2800">
                <a:solidFill>
                  <a:schemeClr val="tx1"/>
                </a:solidFill>
                <a:latin typeface="Calibri" panose="020F0502020204030204" pitchFamily="34" charset="0"/>
              </a:defRPr>
            </a:lvl1pPr>
            <a:lvl2pPr marL="742950" indent="-285750">
              <a:lnSpc>
                <a:spcPct val="90000"/>
              </a:lnSpc>
              <a:spcBef>
                <a:spcPts val="500"/>
              </a:spcBef>
              <a:buFont typeface="Wingdings 2" panose="05020102010507070707" pitchFamily="18" charset="2"/>
              <a:buChar char=""/>
              <a:defRPr sz="2400">
                <a:solidFill>
                  <a:schemeClr val="tx1"/>
                </a:solidFill>
                <a:latin typeface="Calibri" panose="020F0502020204030204" pitchFamily="34" charset="0"/>
              </a:defRPr>
            </a:lvl2pPr>
            <a:lvl3pPr marL="1143000" indent="-228600">
              <a:lnSpc>
                <a:spcPct val="90000"/>
              </a:lnSpc>
              <a:spcBef>
                <a:spcPts val="500"/>
              </a:spcBef>
              <a:buFont typeface="Wingdings 2" panose="05020102010507070707" pitchFamily="18" charset="2"/>
              <a:buChar char=""/>
              <a:defRPr sz="2000">
                <a:solidFill>
                  <a:schemeClr val="tx1"/>
                </a:solidFill>
                <a:latin typeface="Calibri" panose="020F0502020204030204" pitchFamily="34" charset="0"/>
              </a:defRPr>
            </a:lvl3pPr>
            <a:lvl4pPr marL="16002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defRPr>
            </a:lvl4pPr>
            <a:lvl5pPr marL="2057400" indent="-228600">
              <a:lnSpc>
                <a:spcPct val="90000"/>
              </a:lnSpc>
              <a:spcBef>
                <a:spcPts val="500"/>
              </a:spcBef>
              <a:buFont typeface="Wingdings 2" panose="05020102010507070707" pitchFamily="18" charset="2"/>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Wingdings 2" panose="05020102010507070707" pitchFamily="18" charset="2"/>
              <a:buChar char=""/>
              <a:defRPr>
                <a:solidFill>
                  <a:schemeClr val="tx1"/>
                </a:solidFill>
                <a:latin typeface="Calibri" panose="020F0502020204030204" pitchFamily="34" charset="0"/>
              </a:defRPr>
            </a:lvl9pPr>
          </a:lstStyle>
          <a:p>
            <a:pPr algn="ctr" eaLnBrk="1" fontAlgn="auto" hangingPunct="1">
              <a:lnSpc>
                <a:spcPct val="100000"/>
              </a:lnSpc>
              <a:spcBef>
                <a:spcPct val="0"/>
              </a:spcBef>
              <a:spcAft>
                <a:spcPts val="0"/>
              </a:spcAft>
              <a:buFontTx/>
              <a:buNone/>
              <a:defRPr/>
            </a:pPr>
            <a:r>
              <a:rPr lang="sv-SE" sz="3000" b="1" dirty="0">
                <a:solidFill>
                  <a:schemeClr val="accent3">
                    <a:lumMod val="75000"/>
                  </a:schemeClr>
                </a:solidFill>
                <a:latin typeface="+mj-lt"/>
              </a:rPr>
              <a:t>Sårkanter och kringliggande hud</a:t>
            </a:r>
            <a:endParaRPr lang="sv-SE" altLang="sv-SE" sz="3000" b="1" dirty="0">
              <a:solidFill>
                <a:schemeClr val="accent3">
                  <a:lumMod val="75000"/>
                </a:schemeClr>
              </a:solidFill>
              <a:latin typeface="+mj-lt"/>
            </a:endParaRPr>
          </a:p>
        </p:txBody>
      </p:sp>
      <p:sp>
        <p:nvSpPr>
          <p:cNvPr id="3" name="AutoShape 2" descr="Bildresultat för canoderm"/>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2" name="Platshållare för datum 1">
            <a:extLst>
              <a:ext uri="{FF2B5EF4-FFF2-40B4-BE49-F238E27FC236}">
                <a16:creationId xmlns:a16="http://schemas.microsoft.com/office/drawing/2014/main" id="{D2DE0364-FA2B-87E7-9299-75F01A83F3AC}"/>
              </a:ext>
            </a:extLst>
          </p:cNvPr>
          <p:cNvSpPr>
            <a:spLocks noGrp="1"/>
          </p:cNvSpPr>
          <p:nvPr>
            <p:ph type="dt" sz="half" idx="10"/>
          </p:nvPr>
        </p:nvSpPr>
        <p:spPr/>
        <p:txBody>
          <a:bodyPr/>
          <a:lstStyle/>
          <a:p>
            <a:fld id="{6A031F42-F242-483B-A66F-04ED0EA938FD}" type="datetime1">
              <a:rPr lang="sv-SE" smtClean="0"/>
              <a:t>2024-05-02</a:t>
            </a:fld>
            <a:endParaRPr lang="sv-SE"/>
          </a:p>
        </p:txBody>
      </p:sp>
      <p:sp>
        <p:nvSpPr>
          <p:cNvPr id="12" name="Platshållare för sidfot 3"/>
          <p:cNvSpPr>
            <a:spLocks noGrp="1"/>
          </p:cNvSpPr>
          <p:nvPr>
            <p:ph type="ftr" sz="quarter" idx="11"/>
          </p:nvPr>
        </p:nvSpPr>
        <p:spPr>
          <a:xfrm>
            <a:off x="3079834" y="6237312"/>
            <a:ext cx="2895600" cy="365125"/>
          </a:xfrm>
        </p:spPr>
        <p:txBody>
          <a:bodyPr/>
          <a:lstStyle/>
          <a:p>
            <a:endParaRPr lang="sv-SE" sz="1400" dirty="0"/>
          </a:p>
        </p:txBody>
      </p:sp>
      <p:sp>
        <p:nvSpPr>
          <p:cNvPr id="7" name="textruta 6">
            <a:extLst>
              <a:ext uri="{FF2B5EF4-FFF2-40B4-BE49-F238E27FC236}">
                <a16:creationId xmlns:a16="http://schemas.microsoft.com/office/drawing/2014/main" id="{127448FF-A127-52B9-080A-C1CFDADA1C73}"/>
              </a:ext>
            </a:extLst>
          </p:cNvPr>
          <p:cNvSpPr txBox="1"/>
          <p:nvPr/>
        </p:nvSpPr>
        <p:spPr>
          <a:xfrm>
            <a:off x="1835696" y="1916832"/>
            <a:ext cx="3009157" cy="2062103"/>
          </a:xfrm>
          <a:prstGeom prst="rect">
            <a:avLst/>
          </a:prstGeom>
          <a:noFill/>
        </p:spPr>
        <p:txBody>
          <a:bodyPr wrap="none" rtlCol="0">
            <a:spAutoFit/>
          </a:bodyPr>
          <a:lstStyle/>
          <a:p>
            <a:pPr marL="285750" indent="-285750">
              <a:buFont typeface="Arial" panose="020B0604020202020204" pitchFamily="34" charset="0"/>
              <a:buChar char="•"/>
            </a:pPr>
            <a:r>
              <a:rPr lang="sv-SE" sz="3200" dirty="0"/>
              <a:t>Hudskyddsfilm</a:t>
            </a:r>
          </a:p>
          <a:p>
            <a:pPr marL="285750" indent="-285750">
              <a:buFont typeface="Arial" panose="020B0604020202020204" pitchFamily="34" charset="0"/>
              <a:buChar char="•"/>
            </a:pPr>
            <a:r>
              <a:rPr lang="sv-SE" sz="3200" dirty="0"/>
              <a:t>Mjukgörande</a:t>
            </a:r>
          </a:p>
          <a:p>
            <a:pPr marL="285750" indent="-285750">
              <a:buFont typeface="Arial" panose="020B0604020202020204" pitchFamily="34" charset="0"/>
              <a:buChar char="•"/>
            </a:pPr>
            <a:r>
              <a:rPr lang="sv-SE" sz="3200" dirty="0"/>
              <a:t>Zinksalva</a:t>
            </a:r>
          </a:p>
          <a:p>
            <a:pPr marL="285750" indent="-285750">
              <a:buFont typeface="Arial" panose="020B0604020202020204" pitchFamily="34" charset="0"/>
              <a:buChar char="•"/>
            </a:pPr>
            <a:r>
              <a:rPr lang="sv-SE" sz="3200" dirty="0"/>
              <a:t>Kortisonsalva</a:t>
            </a:r>
          </a:p>
        </p:txBody>
      </p:sp>
    </p:spTree>
    <p:extLst>
      <p:ext uri="{BB962C8B-B14F-4D97-AF65-F5344CB8AC3E}">
        <p14:creationId xmlns:p14="http://schemas.microsoft.com/office/powerpoint/2010/main" val="26787205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43608" y="692696"/>
            <a:ext cx="7024744" cy="1143000"/>
          </a:xfrm>
        </p:spPr>
        <p:txBody>
          <a:bodyPr>
            <a:normAutofit/>
          </a:bodyPr>
          <a:lstStyle/>
          <a:p>
            <a:pPr algn="ctr"/>
            <a:r>
              <a:rPr lang="sv-SE" sz="3000" b="1" dirty="0">
                <a:solidFill>
                  <a:schemeClr val="accent1"/>
                </a:solidFill>
              </a:rPr>
              <a:t>Sårinfektion</a:t>
            </a:r>
          </a:p>
        </p:txBody>
      </p:sp>
      <p:sp>
        <p:nvSpPr>
          <p:cNvPr id="3" name="Platshållare för innehåll 2"/>
          <p:cNvSpPr>
            <a:spLocks noGrp="1"/>
          </p:cNvSpPr>
          <p:nvPr>
            <p:ph idx="1"/>
          </p:nvPr>
        </p:nvSpPr>
        <p:spPr/>
        <p:txBody>
          <a:bodyPr>
            <a:normAutofit/>
          </a:bodyPr>
          <a:lstStyle/>
          <a:p>
            <a:pPr marL="68580" indent="0" algn="ctr">
              <a:buNone/>
            </a:pPr>
            <a:endParaRPr lang="sv-SE" sz="2000" dirty="0"/>
          </a:p>
        </p:txBody>
      </p:sp>
      <p:sp>
        <p:nvSpPr>
          <p:cNvPr id="5" name="Platshållare för datum 4">
            <a:extLst>
              <a:ext uri="{FF2B5EF4-FFF2-40B4-BE49-F238E27FC236}">
                <a16:creationId xmlns:a16="http://schemas.microsoft.com/office/drawing/2014/main" id="{A86338B4-1A07-56EE-4191-F81DC0A25143}"/>
              </a:ext>
            </a:extLst>
          </p:cNvPr>
          <p:cNvSpPr>
            <a:spLocks noGrp="1"/>
          </p:cNvSpPr>
          <p:nvPr>
            <p:ph type="dt" sz="half" idx="10"/>
          </p:nvPr>
        </p:nvSpPr>
        <p:spPr/>
        <p:txBody>
          <a:bodyPr/>
          <a:lstStyle/>
          <a:p>
            <a:fld id="{85710535-4C7E-47C8-953E-FCF9FDA344A2}" type="datetime1">
              <a:rPr lang="sv-SE" smtClean="0"/>
              <a:t>2024-05-02</a:t>
            </a:fld>
            <a:endParaRPr lang="sv-SE"/>
          </a:p>
        </p:txBody>
      </p:sp>
      <p:sp>
        <p:nvSpPr>
          <p:cNvPr id="8" name="Platshållare för sidfot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Rektangel 3"/>
          <p:cNvSpPr/>
          <p:nvPr/>
        </p:nvSpPr>
        <p:spPr>
          <a:xfrm>
            <a:off x="1155585" y="3293051"/>
            <a:ext cx="6912767" cy="64633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a:ea typeface="+mn-ea"/>
                <a:cs typeface="+mn-cs"/>
              </a:rPr>
              <a:t>Patienter med svårläkta sår förskrivs antibiotikabehandling i alldeles för stor utsträckning.</a:t>
            </a:r>
          </a:p>
        </p:txBody>
      </p:sp>
    </p:spTree>
    <p:extLst>
      <p:ext uri="{BB962C8B-B14F-4D97-AF65-F5344CB8AC3E}">
        <p14:creationId xmlns:p14="http://schemas.microsoft.com/office/powerpoint/2010/main" val="2857425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000" b="1" dirty="0">
                <a:solidFill>
                  <a:schemeClr val="accent1"/>
                </a:solidFill>
              </a:rPr>
              <a:t>Riskpatienter</a:t>
            </a:r>
          </a:p>
        </p:txBody>
      </p:sp>
      <p:sp>
        <p:nvSpPr>
          <p:cNvPr id="3" name="Platshållare för datum 2">
            <a:extLst>
              <a:ext uri="{FF2B5EF4-FFF2-40B4-BE49-F238E27FC236}">
                <a16:creationId xmlns:a16="http://schemas.microsoft.com/office/drawing/2014/main" id="{39716A01-CD0B-D51B-4803-705EE584A3A9}"/>
              </a:ext>
            </a:extLst>
          </p:cNvPr>
          <p:cNvSpPr>
            <a:spLocks noGrp="1"/>
          </p:cNvSpPr>
          <p:nvPr>
            <p:ph type="dt" sz="half" idx="10"/>
          </p:nvPr>
        </p:nvSpPr>
        <p:spPr/>
        <p:txBody>
          <a:bodyPr/>
          <a:lstStyle/>
          <a:p>
            <a:fld id="{DE6BBA32-3421-4751-A030-9FDD4F1B8F3B}" type="datetime1">
              <a:rPr lang="sv-SE" smtClean="0"/>
              <a:t>2024-05-02</a:t>
            </a:fld>
            <a:endParaRPr lang="sv-SE"/>
          </a:p>
        </p:txBody>
      </p:sp>
      <p:sp>
        <p:nvSpPr>
          <p:cNvPr id="9" name="Platshållare för sidfot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8" name="textruta 7"/>
          <p:cNvSpPr txBox="1"/>
          <p:nvPr/>
        </p:nvSpPr>
        <p:spPr>
          <a:xfrm>
            <a:off x="251520" y="1628800"/>
            <a:ext cx="864096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a:ea typeface="+mn-ea"/>
                <a:cs typeface="+mn-cs"/>
              </a:rPr>
              <a:t>    Arteriell insufficiens                   Diabetes                                      Läkemedel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a:ea typeface="+mn-ea"/>
                <a:cs typeface="+mn-cs"/>
              </a:rPr>
              <a:t>						       (kortison, cytotoxiska)    </a:t>
            </a:r>
          </a:p>
        </p:txBody>
      </p:sp>
    </p:spTree>
    <p:extLst>
      <p:ext uri="{BB962C8B-B14F-4D97-AF65-F5344CB8AC3E}">
        <p14:creationId xmlns:p14="http://schemas.microsoft.com/office/powerpoint/2010/main" val="8124425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69940" y="853495"/>
            <a:ext cx="5268558" cy="857250"/>
          </a:xfrm>
        </p:spPr>
        <p:txBody>
          <a:bodyPr>
            <a:noAutofit/>
          </a:bodyPr>
          <a:lstStyle/>
          <a:p>
            <a:r>
              <a:rPr lang="sv-SE" sz="3000" dirty="0">
                <a:solidFill>
                  <a:schemeClr val="accent1"/>
                </a:solidFill>
              </a:rPr>
              <a:t>Infektionssymtom i sår – åtgärder</a:t>
            </a:r>
          </a:p>
        </p:txBody>
      </p:sp>
      <p:sp>
        <p:nvSpPr>
          <p:cNvPr id="3" name="Platshållare för innehåll 2"/>
          <p:cNvSpPr>
            <a:spLocks noGrp="1"/>
          </p:cNvSpPr>
          <p:nvPr>
            <p:ph idx="1"/>
          </p:nvPr>
        </p:nvSpPr>
        <p:spPr>
          <a:xfrm>
            <a:off x="744513" y="1797168"/>
            <a:ext cx="5082988" cy="3128340"/>
          </a:xfrm>
        </p:spPr>
        <p:txBody>
          <a:bodyPr>
            <a:noAutofit/>
          </a:bodyPr>
          <a:lstStyle/>
          <a:p>
            <a:r>
              <a:rPr lang="sv-SE" sz="1050" dirty="0"/>
              <a:t>Kontaminering, kolonisering – inga kliniska symtom</a:t>
            </a:r>
          </a:p>
          <a:p>
            <a:pPr>
              <a:buNone/>
            </a:pPr>
            <a:endParaRPr lang="sv-SE" sz="1050" dirty="0"/>
          </a:p>
          <a:p>
            <a:r>
              <a:rPr lang="sv-SE" sz="1050" b="1" dirty="0"/>
              <a:t>Lokal infektion</a:t>
            </a:r>
          </a:p>
          <a:p>
            <a:pPr lvl="1">
              <a:buNone/>
            </a:pPr>
            <a:r>
              <a:rPr lang="sv-SE" sz="1050" dirty="0"/>
              <a:t>Utebliven läkning</a:t>
            </a:r>
          </a:p>
          <a:p>
            <a:pPr lvl="1">
              <a:buNone/>
            </a:pPr>
            <a:r>
              <a:rPr lang="sv-SE" sz="1050" dirty="0"/>
              <a:t>Ökande rodnad, ödem</a:t>
            </a:r>
          </a:p>
          <a:p>
            <a:pPr lvl="1">
              <a:buNone/>
            </a:pPr>
            <a:r>
              <a:rPr lang="sv-SE" sz="1050" dirty="0"/>
              <a:t>Ökande/ändrad sårsekretion</a:t>
            </a:r>
          </a:p>
          <a:p>
            <a:pPr lvl="1">
              <a:buNone/>
            </a:pPr>
            <a:r>
              <a:rPr lang="sv-SE" sz="1050" dirty="0"/>
              <a:t>Ökning av obehaglig lukt</a:t>
            </a:r>
          </a:p>
          <a:p>
            <a:pPr lvl="1">
              <a:buNone/>
            </a:pPr>
            <a:r>
              <a:rPr lang="sv-SE" sz="1050" dirty="0"/>
              <a:t>Ökad smärta</a:t>
            </a:r>
          </a:p>
          <a:p>
            <a:pPr>
              <a:buNone/>
            </a:pPr>
            <a:endParaRPr lang="sv-SE" sz="1050" dirty="0"/>
          </a:p>
          <a:p>
            <a:r>
              <a:rPr lang="sv-SE" sz="1050" b="1" dirty="0"/>
              <a:t>Infektion i omgivande vävnad</a:t>
            </a:r>
            <a:endParaRPr lang="sv-SE" sz="1050" dirty="0"/>
          </a:p>
          <a:p>
            <a:pPr lvl="1">
              <a:buNone/>
            </a:pPr>
            <a:r>
              <a:rPr lang="sv-SE" sz="1050" dirty="0"/>
              <a:t>Rodnad och förhårdnad en bit från sårkanterna</a:t>
            </a:r>
          </a:p>
          <a:p>
            <a:pPr lvl="1">
              <a:buNone/>
            </a:pPr>
            <a:r>
              <a:rPr lang="sv-SE" sz="1050" dirty="0"/>
              <a:t>Såret försämras och/eller nya sår bildas</a:t>
            </a:r>
          </a:p>
          <a:p>
            <a:pPr lvl="1">
              <a:buNone/>
            </a:pPr>
            <a:r>
              <a:rPr lang="sv-SE" sz="1050" dirty="0"/>
              <a:t>Allmän sjukdomskänsla</a:t>
            </a:r>
          </a:p>
          <a:p>
            <a:pPr marL="51435" indent="0">
              <a:buNone/>
            </a:pPr>
            <a:endParaRPr lang="sv-SE" sz="1050" dirty="0"/>
          </a:p>
          <a:p>
            <a:r>
              <a:rPr lang="sv-SE" sz="1050" b="1" dirty="0"/>
              <a:t>Systemisk infektion</a:t>
            </a:r>
            <a:endParaRPr lang="sv-SE" sz="1050" dirty="0"/>
          </a:p>
          <a:p>
            <a:pPr lvl="1">
              <a:buNone/>
            </a:pPr>
            <a:r>
              <a:rPr lang="sv-SE" sz="1050" dirty="0" err="1"/>
              <a:t>Feber,frossa</a:t>
            </a:r>
            <a:endParaRPr lang="sv-SE" sz="1050" dirty="0"/>
          </a:p>
          <a:p>
            <a:pPr lvl="1">
              <a:buNone/>
            </a:pPr>
            <a:r>
              <a:rPr lang="sv-SE" sz="1050" dirty="0"/>
              <a:t>Lågt blodtryck</a:t>
            </a:r>
          </a:p>
          <a:p>
            <a:pPr lvl="1">
              <a:buNone/>
            </a:pPr>
            <a:r>
              <a:rPr lang="sv-SE" sz="1050" dirty="0"/>
              <a:t>Organsvikt</a:t>
            </a:r>
            <a:endParaRPr lang="sv-SE" sz="1050" dirty="0">
              <a:solidFill>
                <a:srgbClr val="0070C0"/>
              </a:solidFill>
            </a:endParaRPr>
          </a:p>
          <a:p>
            <a:endParaRPr lang="sv-SE" sz="1050" dirty="0"/>
          </a:p>
        </p:txBody>
      </p:sp>
      <p:sp>
        <p:nvSpPr>
          <p:cNvPr id="18" name="Platshållare för datum 17">
            <a:extLst>
              <a:ext uri="{FF2B5EF4-FFF2-40B4-BE49-F238E27FC236}">
                <a16:creationId xmlns:a16="http://schemas.microsoft.com/office/drawing/2014/main" id="{47C35612-D910-9CDB-148D-B64AB3279626}"/>
              </a:ext>
            </a:extLst>
          </p:cNvPr>
          <p:cNvSpPr>
            <a:spLocks noGrp="1"/>
          </p:cNvSpPr>
          <p:nvPr>
            <p:ph type="dt" sz="half" idx="10"/>
          </p:nvPr>
        </p:nvSpPr>
        <p:spPr/>
        <p:txBody>
          <a:bodyPr/>
          <a:lstStyle/>
          <a:p>
            <a:fld id="{BBDC5740-EB10-46E0-844B-D521627870D9}" type="datetime1">
              <a:rPr lang="sv-SE" smtClean="0"/>
              <a:t>2024-05-02</a:t>
            </a:fld>
            <a:endParaRPr lang="sv-SE"/>
          </a:p>
        </p:txBody>
      </p:sp>
      <p:sp>
        <p:nvSpPr>
          <p:cNvPr id="10" name="Platshållare för sidfot 9">
            <a:extLst>
              <a:ext uri="{FF2B5EF4-FFF2-40B4-BE49-F238E27FC236}">
                <a16:creationId xmlns:a16="http://schemas.microsoft.com/office/drawing/2014/main" id="{1FDC15FA-BE96-037E-548F-719691969AE0}"/>
              </a:ext>
            </a:extLst>
          </p:cNvPr>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sv-SE"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pSp>
        <p:nvGrpSpPr>
          <p:cNvPr id="15" name="Grupp 14"/>
          <p:cNvGrpSpPr/>
          <p:nvPr/>
        </p:nvGrpSpPr>
        <p:grpSpPr>
          <a:xfrm>
            <a:off x="3833448" y="5064805"/>
            <a:ext cx="1877882" cy="553998"/>
            <a:chOff x="3418476" y="5414491"/>
            <a:chExt cx="2503842" cy="738663"/>
          </a:xfrm>
        </p:grpSpPr>
        <p:sp>
          <p:nvSpPr>
            <p:cNvPr id="6" name="textruta 5"/>
            <p:cNvSpPr txBox="1"/>
            <p:nvPr/>
          </p:nvSpPr>
          <p:spPr>
            <a:xfrm>
              <a:off x="4617986" y="5414491"/>
              <a:ext cx="1304332" cy="738663"/>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1500" b="1" i="0" u="none" strike="noStrike" kern="1200" cap="none" spc="0" normalizeH="0" baseline="0" noProof="0" dirty="0">
                  <a:ln>
                    <a:noFill/>
                  </a:ln>
                  <a:solidFill>
                    <a:srgbClr val="FF0000"/>
                  </a:solidFill>
                  <a:effectLst/>
                  <a:uLnTx/>
                  <a:uFillTx/>
                  <a:latin typeface="Calibri" panose="020F0502020204030204"/>
                  <a:ea typeface="+mn-ea"/>
                  <a:cs typeface="+mn-cs"/>
                </a:rPr>
                <a:t>AKUT VÅRD</a:t>
              </a:r>
            </a:p>
          </p:txBody>
        </p:sp>
        <p:sp>
          <p:nvSpPr>
            <p:cNvPr id="8" name="Höger 7"/>
            <p:cNvSpPr/>
            <p:nvPr/>
          </p:nvSpPr>
          <p:spPr>
            <a:xfrm>
              <a:off x="3418476" y="5476333"/>
              <a:ext cx="978408" cy="180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sv-SE" sz="15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4" name="Grupp 13"/>
          <p:cNvGrpSpPr/>
          <p:nvPr/>
        </p:nvGrpSpPr>
        <p:grpSpPr>
          <a:xfrm>
            <a:off x="3830294" y="3566462"/>
            <a:ext cx="2878139" cy="1344341"/>
            <a:chOff x="4879039" y="3573016"/>
            <a:chExt cx="3837518" cy="1792454"/>
          </a:xfrm>
        </p:grpSpPr>
        <p:sp>
          <p:nvSpPr>
            <p:cNvPr id="5" name="textruta 4"/>
            <p:cNvSpPr txBox="1"/>
            <p:nvPr/>
          </p:nvSpPr>
          <p:spPr>
            <a:xfrm rot="10800000" flipV="1">
              <a:off x="6078549" y="3703477"/>
              <a:ext cx="2638008" cy="1661993"/>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1500" b="0" i="0" u="none" strike="noStrike" kern="1200" cap="none" spc="0" normalizeH="0" baseline="0" noProof="0" dirty="0">
                  <a:ln>
                    <a:noFill/>
                  </a:ln>
                  <a:solidFill>
                    <a:srgbClr val="0070C0"/>
                  </a:solidFill>
                  <a:effectLst/>
                  <a:uLnTx/>
                  <a:uFillTx/>
                  <a:latin typeface="Calibri" panose="020F0502020204030204"/>
                  <a:ea typeface="+mn-ea"/>
                  <a:cs typeface="+mn-cs"/>
                </a:rPr>
                <a:t>SÅRODLING, EV ANTIBIOTIKA, ANTISEPTISKA FÖRBAND,</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1500" b="0" i="0" u="none" strike="noStrike" kern="1200" cap="none" spc="0" normalizeH="0" baseline="0" noProof="0" dirty="0">
                  <a:ln>
                    <a:noFill/>
                  </a:ln>
                  <a:solidFill>
                    <a:srgbClr val="0070C0"/>
                  </a:solidFill>
                  <a:effectLst/>
                  <a:uLnTx/>
                  <a:uFillTx/>
                  <a:latin typeface="Calibri" panose="020F0502020204030204"/>
                  <a:ea typeface="+mn-ea"/>
                  <a:cs typeface="+mn-cs"/>
                </a:rPr>
                <a:t>TÄTA UPPFÖLJNINGAR</a:t>
              </a:r>
            </a:p>
          </p:txBody>
        </p:sp>
        <p:sp>
          <p:nvSpPr>
            <p:cNvPr id="7" name="Höger 6"/>
            <p:cNvSpPr/>
            <p:nvPr/>
          </p:nvSpPr>
          <p:spPr>
            <a:xfrm>
              <a:off x="4879039" y="3852348"/>
              <a:ext cx="978408" cy="180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sv-SE"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ruta 10"/>
            <p:cNvSpPr txBox="1"/>
            <p:nvPr/>
          </p:nvSpPr>
          <p:spPr>
            <a:xfrm>
              <a:off x="5652120" y="3573016"/>
              <a:ext cx="936104" cy="400109"/>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sv-SE" sz="13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13" name="Grupp 12"/>
          <p:cNvGrpSpPr/>
          <p:nvPr/>
        </p:nvGrpSpPr>
        <p:grpSpPr>
          <a:xfrm>
            <a:off x="3851254" y="1899965"/>
            <a:ext cx="2600522" cy="1321828"/>
            <a:chOff x="4849054" y="1916832"/>
            <a:chExt cx="3467362" cy="1762436"/>
          </a:xfrm>
        </p:grpSpPr>
        <p:sp>
          <p:nvSpPr>
            <p:cNvPr id="4" name="textruta 3"/>
            <p:cNvSpPr txBox="1"/>
            <p:nvPr/>
          </p:nvSpPr>
          <p:spPr>
            <a:xfrm>
              <a:off x="6048564" y="2325052"/>
              <a:ext cx="2267852" cy="1354216"/>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1500" b="0" i="0" u="none" strike="noStrike" kern="1200" cap="none" spc="0" normalizeH="0" baseline="0" noProof="0" dirty="0">
                  <a:ln>
                    <a:noFill/>
                  </a:ln>
                  <a:solidFill>
                    <a:srgbClr val="0070C0"/>
                  </a:solidFill>
                  <a:effectLst/>
                  <a:uLnTx/>
                  <a:uFillTx/>
                  <a:latin typeface="Calibri" panose="020F0502020204030204"/>
                  <a:ea typeface="+mn-ea"/>
                  <a:cs typeface="+mn-cs"/>
                </a:rPr>
                <a:t>ANTISEPTISKA FÖRBAND,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sv-SE" sz="1500" b="0" i="0" u="none" strike="noStrike" kern="1200" cap="none" spc="0" normalizeH="0" baseline="0" noProof="0" dirty="0">
                  <a:ln>
                    <a:noFill/>
                  </a:ln>
                  <a:solidFill>
                    <a:srgbClr val="0070C0"/>
                  </a:solidFill>
                  <a:effectLst/>
                  <a:uLnTx/>
                  <a:uFillTx/>
                  <a:latin typeface="Calibri" panose="020F0502020204030204"/>
                  <a:ea typeface="+mn-ea"/>
                  <a:cs typeface="+mn-cs"/>
                </a:rPr>
                <a:t>TÄTA UPPFÖLJNINGAR</a:t>
              </a:r>
            </a:p>
          </p:txBody>
        </p:sp>
        <p:sp>
          <p:nvSpPr>
            <p:cNvPr id="9" name="Höger 8"/>
            <p:cNvSpPr/>
            <p:nvPr/>
          </p:nvSpPr>
          <p:spPr>
            <a:xfrm>
              <a:off x="4849054" y="2465884"/>
              <a:ext cx="978408" cy="180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sv-SE" sz="15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ruta 11"/>
            <p:cNvSpPr txBox="1"/>
            <p:nvPr/>
          </p:nvSpPr>
          <p:spPr>
            <a:xfrm>
              <a:off x="5508105" y="1916832"/>
              <a:ext cx="2016224" cy="430886"/>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sv-SE" sz="15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2371635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2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478BD4E-405A-8FC6-C28C-10B575B8FFE4}"/>
              </a:ext>
            </a:extLst>
          </p:cNvPr>
          <p:cNvSpPr>
            <a:spLocks noGrp="1"/>
          </p:cNvSpPr>
          <p:nvPr>
            <p:ph type="title"/>
          </p:nvPr>
        </p:nvSpPr>
        <p:spPr/>
        <p:txBody>
          <a:bodyPr/>
          <a:lstStyle/>
          <a:p>
            <a:r>
              <a:rPr lang="sv-SE" dirty="0">
                <a:solidFill>
                  <a:schemeClr val="accent1"/>
                </a:solidFill>
              </a:rPr>
              <a:t>Sårcentrum</a:t>
            </a:r>
          </a:p>
        </p:txBody>
      </p:sp>
      <p:sp>
        <p:nvSpPr>
          <p:cNvPr id="3" name="Platshållare för innehåll 2">
            <a:extLst>
              <a:ext uri="{FF2B5EF4-FFF2-40B4-BE49-F238E27FC236}">
                <a16:creationId xmlns:a16="http://schemas.microsoft.com/office/drawing/2014/main" id="{B345C83B-5D8D-DCF2-EFE7-433589EFEE4F}"/>
              </a:ext>
            </a:extLst>
          </p:cNvPr>
          <p:cNvSpPr>
            <a:spLocks noGrp="1"/>
          </p:cNvSpPr>
          <p:nvPr>
            <p:ph idx="1"/>
          </p:nvPr>
        </p:nvSpPr>
        <p:spPr>
          <a:xfrm>
            <a:off x="492646" y="1268760"/>
            <a:ext cx="8229600" cy="4525963"/>
          </a:xfrm>
        </p:spPr>
        <p:txBody>
          <a:bodyPr>
            <a:normAutofit lnSpcReduction="10000"/>
          </a:bodyPr>
          <a:lstStyle/>
          <a:p>
            <a:r>
              <a:rPr lang="sv-SE" sz="2400" dirty="0"/>
              <a:t>Är behjälplig med diagnossättning och upprättande av behandlingsstrategier</a:t>
            </a:r>
          </a:p>
          <a:p>
            <a:endParaRPr lang="sv-SE" sz="2400" dirty="0"/>
          </a:p>
          <a:p>
            <a:r>
              <a:rPr lang="sv-SE" sz="2400" dirty="0"/>
              <a:t>Sårcentrum är en primärvårdsansluten sårmottagning i Region Blekinge</a:t>
            </a:r>
          </a:p>
          <a:p>
            <a:endParaRPr lang="sv-SE" sz="2400" dirty="0"/>
          </a:p>
          <a:p>
            <a:r>
              <a:rPr lang="sv-SE" sz="2400" dirty="0"/>
              <a:t>Ej remisstvång</a:t>
            </a:r>
          </a:p>
          <a:p>
            <a:endParaRPr lang="sv-SE" sz="2400" dirty="0"/>
          </a:p>
          <a:p>
            <a:r>
              <a:rPr lang="sv-SE" sz="2400" dirty="0"/>
              <a:t>Önskvärt att såransvarig personal kommer med patienten</a:t>
            </a:r>
          </a:p>
          <a:p>
            <a:endParaRPr lang="sv-SE" sz="2400" dirty="0"/>
          </a:p>
          <a:p>
            <a:r>
              <a:rPr lang="sv-SE" sz="2400" dirty="0"/>
              <a:t>Samarbetar med slutenvårdens specialistkliniker</a:t>
            </a:r>
          </a:p>
          <a:p>
            <a:endParaRPr lang="sv-SE" sz="2400" dirty="0"/>
          </a:p>
        </p:txBody>
      </p:sp>
      <p:sp>
        <p:nvSpPr>
          <p:cNvPr id="4" name="Platshållare för datum 3">
            <a:extLst>
              <a:ext uri="{FF2B5EF4-FFF2-40B4-BE49-F238E27FC236}">
                <a16:creationId xmlns:a16="http://schemas.microsoft.com/office/drawing/2014/main" id="{8DCB0D41-32B5-8A0D-05F0-9BDFD400C754}"/>
              </a:ext>
            </a:extLst>
          </p:cNvPr>
          <p:cNvSpPr>
            <a:spLocks noGrp="1"/>
          </p:cNvSpPr>
          <p:nvPr>
            <p:ph type="dt" sz="half" idx="10"/>
          </p:nvPr>
        </p:nvSpPr>
        <p:spPr/>
        <p:txBody>
          <a:bodyPr/>
          <a:lstStyle/>
          <a:p>
            <a:fld id="{DE11CEEF-CA52-4812-853F-17D6F30C1213}" type="datetime1">
              <a:rPr lang="sv-SE" smtClean="0"/>
              <a:t>2024-05-02</a:t>
            </a:fld>
            <a:endParaRPr lang="sv-SE"/>
          </a:p>
        </p:txBody>
      </p:sp>
      <p:sp>
        <p:nvSpPr>
          <p:cNvPr id="5" name="Platshållare för sidfot 4">
            <a:extLst>
              <a:ext uri="{FF2B5EF4-FFF2-40B4-BE49-F238E27FC236}">
                <a16:creationId xmlns:a16="http://schemas.microsoft.com/office/drawing/2014/main" id="{340D1DFF-8DD8-8056-CDE8-790D7194ABE1}"/>
              </a:ext>
            </a:extLst>
          </p:cNvPr>
          <p:cNvSpPr>
            <a:spLocks noGrp="1"/>
          </p:cNvSpPr>
          <p:nvPr>
            <p:ph type="ftr" sz="quarter" idx="11"/>
          </p:nvPr>
        </p:nvSpPr>
        <p:spPr/>
        <p:txBody>
          <a:bodyPr/>
          <a:lstStyle/>
          <a:p>
            <a:endParaRPr lang="sv-SE" dirty="0"/>
          </a:p>
        </p:txBody>
      </p:sp>
    </p:spTree>
    <p:extLst>
      <p:ext uri="{BB962C8B-B14F-4D97-AF65-F5344CB8AC3E}">
        <p14:creationId xmlns:p14="http://schemas.microsoft.com/office/powerpoint/2010/main" val="12777109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000" b="1" dirty="0">
                <a:solidFill>
                  <a:schemeClr val="accent1"/>
                </a:solidFill>
              </a:rPr>
              <a:t>Behandling av lokal sårinfektion</a:t>
            </a:r>
          </a:p>
        </p:txBody>
      </p:sp>
      <p:sp>
        <p:nvSpPr>
          <p:cNvPr id="3" name="Platshållare för innehåll 2"/>
          <p:cNvSpPr>
            <a:spLocks noGrp="1"/>
          </p:cNvSpPr>
          <p:nvPr>
            <p:ph idx="1"/>
          </p:nvPr>
        </p:nvSpPr>
        <p:spPr/>
        <p:txBody>
          <a:bodyPr>
            <a:normAutofit/>
          </a:bodyPr>
          <a:lstStyle/>
          <a:p>
            <a:r>
              <a:rPr lang="sv-SE" sz="2400" dirty="0"/>
              <a:t>Tätare omläggningar och ödembekämpning</a:t>
            </a:r>
          </a:p>
          <a:p>
            <a:r>
              <a:rPr lang="sv-SE" sz="2400" dirty="0"/>
              <a:t>Sårtvätt och debridering</a:t>
            </a:r>
          </a:p>
          <a:p>
            <a:r>
              <a:rPr lang="sv-SE" sz="2400" dirty="0"/>
              <a:t>Antimikrobiell lokalbehandling</a:t>
            </a:r>
          </a:p>
          <a:p>
            <a:pPr marL="0" indent="0">
              <a:buNone/>
            </a:pPr>
            <a:endParaRPr lang="sv-SE" sz="1600" dirty="0"/>
          </a:p>
          <a:p>
            <a:pPr lvl="3"/>
            <a:r>
              <a:rPr lang="sv-SE" sz="1600" dirty="0"/>
              <a:t>Ättiksyralösning 0.5%</a:t>
            </a:r>
          </a:p>
          <a:p>
            <a:pPr lvl="3"/>
            <a:r>
              <a:rPr lang="sv-SE" sz="1600" dirty="0"/>
              <a:t>Kaliumpermanganatlösning 0.1%</a:t>
            </a:r>
          </a:p>
          <a:p>
            <a:pPr lvl="3"/>
            <a:r>
              <a:rPr lang="sv-SE" sz="1600" dirty="0"/>
              <a:t>PHMB (Polyhexamethylen biguanide)</a:t>
            </a:r>
          </a:p>
          <a:p>
            <a:pPr lvl="3"/>
            <a:r>
              <a:rPr lang="sv-SE" sz="1600" dirty="0"/>
              <a:t>Jod</a:t>
            </a:r>
          </a:p>
          <a:p>
            <a:pPr lvl="3"/>
            <a:r>
              <a:rPr lang="sv-SE" sz="1600" dirty="0"/>
              <a:t>Medicinsk honung</a:t>
            </a:r>
          </a:p>
          <a:p>
            <a:pPr lvl="3"/>
            <a:r>
              <a:rPr lang="sv-SE" sz="1600" dirty="0"/>
              <a:t>Silver</a:t>
            </a:r>
          </a:p>
          <a:p>
            <a:pPr marL="1371600" lvl="3" indent="0">
              <a:buNone/>
            </a:pPr>
            <a:r>
              <a:rPr lang="sv-SE" sz="1600" dirty="0"/>
              <a:t>	</a:t>
            </a:r>
          </a:p>
        </p:txBody>
      </p:sp>
      <p:sp>
        <p:nvSpPr>
          <p:cNvPr id="5" name="Platshållare för datum 4">
            <a:extLst>
              <a:ext uri="{FF2B5EF4-FFF2-40B4-BE49-F238E27FC236}">
                <a16:creationId xmlns:a16="http://schemas.microsoft.com/office/drawing/2014/main" id="{F1462F32-F9C4-2CE8-BA9E-AD1FF21E3888}"/>
              </a:ext>
            </a:extLst>
          </p:cNvPr>
          <p:cNvSpPr>
            <a:spLocks noGrp="1"/>
          </p:cNvSpPr>
          <p:nvPr>
            <p:ph type="dt" sz="half" idx="10"/>
          </p:nvPr>
        </p:nvSpPr>
        <p:spPr/>
        <p:txBody>
          <a:bodyPr/>
          <a:lstStyle/>
          <a:p>
            <a:fld id="{E146EF69-5DA1-4ED4-8B9C-29B19ECEDEB8}" type="datetime1">
              <a:rPr lang="sv-SE" smtClean="0"/>
              <a:t>2024-05-02</a:t>
            </a:fld>
            <a:endParaRPr lang="sv-SE"/>
          </a:p>
        </p:txBody>
      </p:sp>
      <p:sp>
        <p:nvSpPr>
          <p:cNvPr id="8" name="Platshållare för sidfot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9317273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000" b="1" dirty="0">
                <a:solidFill>
                  <a:schemeClr val="accent1"/>
                </a:solidFill>
              </a:rPr>
              <a:t>Sårodling?</a:t>
            </a:r>
          </a:p>
        </p:txBody>
      </p:sp>
      <p:sp>
        <p:nvSpPr>
          <p:cNvPr id="3" name="Platshållare för innehåll 2"/>
          <p:cNvSpPr>
            <a:spLocks noGrp="1"/>
          </p:cNvSpPr>
          <p:nvPr>
            <p:ph idx="1"/>
          </p:nvPr>
        </p:nvSpPr>
        <p:spPr>
          <a:xfrm>
            <a:off x="899592" y="1268760"/>
            <a:ext cx="7787208" cy="4525963"/>
          </a:xfrm>
        </p:spPr>
        <p:txBody>
          <a:bodyPr/>
          <a:lstStyle/>
          <a:p>
            <a:endParaRPr lang="sv-SE" sz="3000" dirty="0"/>
          </a:p>
          <a:p>
            <a:r>
              <a:rPr lang="sv-SE" sz="2000" dirty="0"/>
              <a:t>Utebliven förbättring</a:t>
            </a:r>
          </a:p>
          <a:p>
            <a:r>
              <a:rPr lang="sv-SE" sz="2000" dirty="0"/>
              <a:t>Såret ökar snabbt i storlek</a:t>
            </a:r>
          </a:p>
          <a:p>
            <a:r>
              <a:rPr lang="sv-SE" sz="2000" dirty="0"/>
              <a:t>Kraftig rodnad och svullnad runt såret </a:t>
            </a:r>
          </a:p>
          <a:p>
            <a:r>
              <a:rPr lang="sv-SE" sz="2000" dirty="0"/>
              <a:t>Allmänpåverkan, smärta eller feber</a:t>
            </a:r>
          </a:p>
          <a:p>
            <a:r>
              <a:rPr lang="sv-SE" sz="2000" dirty="0"/>
              <a:t>Vägleda till val av antibiotika </a:t>
            </a:r>
          </a:p>
          <a:p>
            <a:r>
              <a:rPr lang="sv-SE" sz="2000" dirty="0"/>
              <a:t>Ta sårodlingen efter rengöring och i sårkanterna där såret är som renast.</a:t>
            </a:r>
          </a:p>
          <a:p>
            <a:pPr marL="0" indent="0">
              <a:buNone/>
            </a:pPr>
            <a:endParaRPr lang="sv-SE" dirty="0"/>
          </a:p>
        </p:txBody>
      </p:sp>
      <p:sp>
        <p:nvSpPr>
          <p:cNvPr id="4" name="Platshållare för datum 3">
            <a:extLst>
              <a:ext uri="{FF2B5EF4-FFF2-40B4-BE49-F238E27FC236}">
                <a16:creationId xmlns:a16="http://schemas.microsoft.com/office/drawing/2014/main" id="{54D7250A-9EC3-E6B1-77FB-47AFFB0EDA11}"/>
              </a:ext>
            </a:extLst>
          </p:cNvPr>
          <p:cNvSpPr>
            <a:spLocks noGrp="1"/>
          </p:cNvSpPr>
          <p:nvPr>
            <p:ph type="dt" sz="half" idx="10"/>
          </p:nvPr>
        </p:nvSpPr>
        <p:spPr/>
        <p:txBody>
          <a:bodyPr/>
          <a:lstStyle/>
          <a:p>
            <a:fld id="{42615573-0014-4BB3-9AA9-D57ECA03A1D5}" type="datetime1">
              <a:rPr lang="sv-SE" smtClean="0"/>
              <a:t>2024-05-02</a:t>
            </a:fld>
            <a:endParaRPr lang="sv-SE"/>
          </a:p>
        </p:txBody>
      </p:sp>
      <p:sp>
        <p:nvSpPr>
          <p:cNvPr id="6" name="Platshållare för sidfot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0227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000" dirty="0">
                <a:solidFill>
                  <a:schemeClr val="accent1"/>
                </a:solidFill>
              </a:rPr>
              <a:t>När behandla med antibiotika?</a:t>
            </a:r>
          </a:p>
        </p:txBody>
      </p:sp>
      <p:sp>
        <p:nvSpPr>
          <p:cNvPr id="3" name="Platshållare för innehåll 2"/>
          <p:cNvSpPr>
            <a:spLocks noGrp="1"/>
          </p:cNvSpPr>
          <p:nvPr>
            <p:ph idx="1"/>
          </p:nvPr>
        </p:nvSpPr>
        <p:spPr>
          <a:xfrm>
            <a:off x="1437892" y="1716060"/>
            <a:ext cx="6172200" cy="1479612"/>
          </a:xfrm>
        </p:spPr>
        <p:txBody>
          <a:bodyPr>
            <a:noAutofit/>
          </a:bodyPr>
          <a:lstStyle/>
          <a:p>
            <a:r>
              <a:rPr lang="sv-SE" sz="2000" dirty="0" err="1"/>
              <a:t>Erysipelas</a:t>
            </a:r>
            <a:r>
              <a:rPr lang="sv-SE" sz="2000" dirty="0"/>
              <a:t> (rosfeber)</a:t>
            </a:r>
          </a:p>
          <a:p>
            <a:r>
              <a:rPr lang="sv-SE" sz="2000" dirty="0"/>
              <a:t>Odlingsfynd av betahemolyserande strept gr A, C och G</a:t>
            </a:r>
          </a:p>
          <a:p>
            <a:r>
              <a:rPr lang="sv-SE" sz="2000" dirty="0"/>
              <a:t>Tecken till sprid infektion </a:t>
            </a:r>
          </a:p>
          <a:p>
            <a:r>
              <a:rPr lang="sv-SE" sz="2000" dirty="0"/>
              <a:t>Allmänpåverkan</a:t>
            </a:r>
          </a:p>
          <a:p>
            <a:r>
              <a:rPr lang="sv-SE" sz="2000" dirty="0"/>
              <a:t>Feber</a:t>
            </a:r>
          </a:p>
        </p:txBody>
      </p:sp>
      <p:sp>
        <p:nvSpPr>
          <p:cNvPr id="10" name="Platshållare för datum 9">
            <a:extLst>
              <a:ext uri="{FF2B5EF4-FFF2-40B4-BE49-F238E27FC236}">
                <a16:creationId xmlns:a16="http://schemas.microsoft.com/office/drawing/2014/main" id="{5E4F4689-928D-8229-C8A6-5DEC48369FF8}"/>
              </a:ext>
            </a:extLst>
          </p:cNvPr>
          <p:cNvSpPr>
            <a:spLocks noGrp="1"/>
          </p:cNvSpPr>
          <p:nvPr>
            <p:ph type="dt" sz="half" idx="10"/>
          </p:nvPr>
        </p:nvSpPr>
        <p:spPr/>
        <p:txBody>
          <a:bodyPr/>
          <a:lstStyle/>
          <a:p>
            <a:fld id="{F68CAB1F-5BAC-4960-95B3-9A08481839B7}" type="datetime1">
              <a:rPr lang="sv-SE" smtClean="0"/>
              <a:t>2024-05-02</a:t>
            </a:fld>
            <a:endParaRPr lang="sv-SE"/>
          </a:p>
        </p:txBody>
      </p:sp>
      <p:sp>
        <p:nvSpPr>
          <p:cNvPr id="9" name="Platshållare för sidfot 3">
            <a:extLst>
              <a:ext uri="{FF2B5EF4-FFF2-40B4-BE49-F238E27FC236}">
                <a16:creationId xmlns:a16="http://schemas.microsoft.com/office/drawing/2014/main" id="{0FB50963-BB3A-4846-B566-B0565909E1BC}"/>
              </a:ext>
            </a:extLst>
          </p:cNvPr>
          <p:cNvSpPr>
            <a:spLocks noGrp="1"/>
          </p:cNvSpPr>
          <p:nvPr>
            <p:ph type="ftr" sz="quarter" idx="11"/>
          </p:nvPr>
        </p:nvSpPr>
        <p:spPr>
          <a:xfrm>
            <a:off x="3059832" y="5657850"/>
            <a:ext cx="2928321" cy="273844"/>
          </a:xfrm>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sv-SE"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Rubrik 1"/>
          <p:cNvSpPr txBox="1">
            <a:spLocks/>
          </p:cNvSpPr>
          <p:nvPr/>
        </p:nvSpPr>
        <p:spPr>
          <a:xfrm>
            <a:off x="239883" y="4757962"/>
            <a:ext cx="6172200" cy="857250"/>
          </a:xfrm>
          <a:prstGeom prst="rect">
            <a:avLst/>
          </a:prstGeom>
        </p:spPr>
        <p:txBody>
          <a:bodyPr vert="horz" lIns="68580" tIns="34290" rIns="68580" bIns="3429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endParaRPr kumimoji="0" lang="sv-SE" sz="3000" b="0" i="0" u="none" strike="noStrike" kern="1200" cap="none" spc="0" normalizeH="0" baseline="0" noProof="0" dirty="0">
              <a:ln>
                <a:noFill/>
              </a:ln>
              <a:solidFill>
                <a:srgbClr val="70AD47">
                  <a:lumMod val="75000"/>
                </a:srgbClr>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4066076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3050"/>
            <a:ext cx="7355160" cy="1162050"/>
          </a:xfrm>
        </p:spPr>
        <p:txBody>
          <a:bodyPr rtlCol="0" anchor="b">
            <a:normAutofit/>
          </a:bodyPr>
          <a:lstStyle/>
          <a:p>
            <a:pPr algn="ctr" eaLnBrk="1" fontAlgn="auto" hangingPunct="1">
              <a:spcAft>
                <a:spcPts val="0"/>
              </a:spcAft>
              <a:defRPr/>
            </a:pPr>
            <a:r>
              <a:rPr lang="sv-SE" sz="4000" b="1" dirty="0"/>
              <a:t>Val av förband</a:t>
            </a:r>
            <a:br>
              <a:rPr lang="sv-SE" b="1" dirty="0"/>
            </a:br>
            <a:endParaRPr lang="sv-SE" b="1" dirty="0"/>
          </a:p>
        </p:txBody>
      </p:sp>
      <p:sp>
        <p:nvSpPr>
          <p:cNvPr id="2" name="Platshållare för datum 1">
            <a:extLst>
              <a:ext uri="{FF2B5EF4-FFF2-40B4-BE49-F238E27FC236}">
                <a16:creationId xmlns:a16="http://schemas.microsoft.com/office/drawing/2014/main" id="{AAC15488-14AE-E093-BEC5-A6A8D33553AA}"/>
              </a:ext>
            </a:extLst>
          </p:cNvPr>
          <p:cNvSpPr>
            <a:spLocks noGrp="1"/>
          </p:cNvSpPr>
          <p:nvPr>
            <p:ph type="dt" sz="half" idx="10"/>
          </p:nvPr>
        </p:nvSpPr>
        <p:spPr/>
        <p:txBody>
          <a:bodyPr anchor="ctr">
            <a:normAutofit fontScale="25000" lnSpcReduction="20000"/>
          </a:bodyPr>
          <a:lstStyle/>
          <a:p>
            <a:pPr>
              <a:spcAft>
                <a:spcPts val="600"/>
              </a:spcAft>
            </a:pPr>
            <a:fld id="{20897AED-2F79-48EC-9C2B-CCD6F4ADCE79}" type="datetime1">
              <a:rPr lang="sv-SE" smtClean="0"/>
              <a:t>2024-05-02</a:t>
            </a:fld>
            <a:endParaRPr lang="sv-SE"/>
          </a:p>
        </p:txBody>
      </p:sp>
      <p:sp>
        <p:nvSpPr>
          <p:cNvPr id="5" name="Platshållare för sidfot 3"/>
          <p:cNvSpPr>
            <a:spLocks noGrp="1"/>
          </p:cNvSpPr>
          <p:nvPr>
            <p:ph type="ftr" sz="quarter" idx="11"/>
          </p:nvPr>
        </p:nvSpPr>
        <p:spPr/>
        <p:txBody>
          <a:bodyPr anchor="ctr">
            <a:normAutofit fontScale="25000" lnSpcReduction="20000"/>
          </a:bodyPr>
          <a:lstStyle/>
          <a:p>
            <a:pPr>
              <a:spcAft>
                <a:spcPts val="600"/>
              </a:spcAft>
            </a:pPr>
            <a:endParaRPr lang="sv-SE"/>
          </a:p>
        </p:txBody>
      </p:sp>
    </p:spTree>
    <p:extLst>
      <p:ext uri="{BB962C8B-B14F-4D97-AF65-F5344CB8AC3E}">
        <p14:creationId xmlns:p14="http://schemas.microsoft.com/office/powerpoint/2010/main" val="10447156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26077" y="219772"/>
            <a:ext cx="5268515" cy="880406"/>
          </a:xfrm>
        </p:spPr>
        <p:txBody>
          <a:bodyPr rtlCol="0">
            <a:normAutofit/>
          </a:bodyPr>
          <a:lstStyle/>
          <a:p>
            <a:pPr>
              <a:defRPr/>
            </a:pPr>
            <a:r>
              <a:rPr lang="sv-SE" sz="3000" b="1" dirty="0">
                <a:solidFill>
                  <a:schemeClr val="accent3">
                    <a:lumMod val="75000"/>
                  </a:schemeClr>
                </a:solidFill>
              </a:rPr>
              <a:t>Vanliga produktgrupper</a:t>
            </a:r>
          </a:p>
        </p:txBody>
      </p:sp>
      <p:sp>
        <p:nvSpPr>
          <p:cNvPr id="30723" name="Rectangle 3"/>
          <p:cNvSpPr>
            <a:spLocks noGrp="1" noChangeArrowheads="1"/>
          </p:cNvSpPr>
          <p:nvPr>
            <p:ph idx="1"/>
          </p:nvPr>
        </p:nvSpPr>
        <p:spPr>
          <a:xfrm>
            <a:off x="633881" y="588471"/>
            <a:ext cx="5082779" cy="3508375"/>
          </a:xfrm>
        </p:spPr>
        <p:txBody>
          <a:bodyPr>
            <a:normAutofit fontScale="25000" lnSpcReduction="20000"/>
          </a:bodyPr>
          <a:lstStyle/>
          <a:p>
            <a:endParaRPr lang="sv-SE" altLang="sv-SE" sz="1600" dirty="0"/>
          </a:p>
          <a:p>
            <a:pPr eaLnBrk="1" hangingPunct="1"/>
            <a:r>
              <a:rPr lang="sv-SE" altLang="sv-SE" sz="8000" dirty="0"/>
              <a:t>Polyuretanskumförband</a:t>
            </a:r>
          </a:p>
          <a:p>
            <a:pPr eaLnBrk="1" hangingPunct="1"/>
            <a:endParaRPr lang="sv-SE" altLang="sv-SE" sz="8000" dirty="0"/>
          </a:p>
          <a:p>
            <a:pPr eaLnBrk="1" hangingPunct="1"/>
            <a:r>
              <a:rPr lang="sv-SE" altLang="sv-SE" sz="8000" dirty="0"/>
              <a:t>Hydrokolloidala förband</a:t>
            </a:r>
          </a:p>
          <a:p>
            <a:pPr marL="68580" indent="0">
              <a:buNone/>
            </a:pPr>
            <a:endParaRPr lang="sv-SE" altLang="sv-SE" sz="8000" dirty="0"/>
          </a:p>
          <a:p>
            <a:pPr eaLnBrk="1" hangingPunct="1"/>
            <a:r>
              <a:rPr lang="sv-SE" altLang="sv-SE" sz="8000" dirty="0"/>
              <a:t>Geler, gelförband</a:t>
            </a:r>
          </a:p>
          <a:p>
            <a:pPr eaLnBrk="1" hangingPunct="1"/>
            <a:endParaRPr lang="sv-SE" altLang="sv-SE" sz="8000" dirty="0"/>
          </a:p>
          <a:p>
            <a:pPr eaLnBrk="1" hangingPunct="1"/>
            <a:r>
              <a:rPr lang="sv-SE" altLang="sv-SE" sz="8000" dirty="0"/>
              <a:t>Gelbindande fiberförband</a:t>
            </a:r>
          </a:p>
          <a:p>
            <a:pPr eaLnBrk="1" hangingPunct="1"/>
            <a:endParaRPr lang="sv-SE" altLang="sv-SE" sz="8000" dirty="0"/>
          </a:p>
          <a:p>
            <a:pPr eaLnBrk="1" hangingPunct="1"/>
            <a:r>
              <a:rPr lang="sv-SE" altLang="sv-SE" sz="8000" dirty="0"/>
              <a:t>Antiseptiska förband (PHMB, Silver, Jod, Honung)</a:t>
            </a:r>
          </a:p>
          <a:p>
            <a:pPr marL="0" indent="0" eaLnBrk="1" hangingPunct="1">
              <a:buNone/>
            </a:pPr>
            <a:endParaRPr lang="sv-SE" altLang="sv-SE" sz="8000" dirty="0"/>
          </a:p>
          <a:p>
            <a:pPr eaLnBrk="1" hangingPunct="1"/>
            <a:r>
              <a:rPr lang="sv-SE" altLang="sv-SE" sz="8000" dirty="0"/>
              <a:t>Alginater</a:t>
            </a:r>
          </a:p>
          <a:p>
            <a:pPr marL="68580" indent="0">
              <a:buNone/>
            </a:pPr>
            <a:endParaRPr lang="sv-SE" altLang="sv-SE" sz="8000" dirty="0"/>
          </a:p>
          <a:p>
            <a:pPr eaLnBrk="1" hangingPunct="1"/>
            <a:r>
              <a:rPr lang="sv-SE" altLang="sv-SE" sz="8000" dirty="0"/>
              <a:t>Bakterie- och svampadsorberande förband</a:t>
            </a:r>
          </a:p>
          <a:p>
            <a:pPr eaLnBrk="1" hangingPunct="1"/>
            <a:endParaRPr lang="sv-SE" altLang="sv-SE" sz="8000" dirty="0"/>
          </a:p>
          <a:p>
            <a:pPr eaLnBrk="1" hangingPunct="1"/>
            <a:r>
              <a:rPr lang="sv-SE" altLang="sv-SE" sz="8000" dirty="0"/>
              <a:t>Superabsorbenter </a:t>
            </a:r>
          </a:p>
          <a:p>
            <a:pPr marL="68580" indent="0">
              <a:buNone/>
            </a:pPr>
            <a:endParaRPr lang="sv-SE" altLang="sv-SE" sz="8000" dirty="0"/>
          </a:p>
          <a:p>
            <a:pPr eaLnBrk="1" hangingPunct="1"/>
            <a:endParaRPr lang="sv-SE" altLang="sv-SE" sz="1600" dirty="0"/>
          </a:p>
        </p:txBody>
      </p:sp>
      <p:sp>
        <p:nvSpPr>
          <p:cNvPr id="2" name="Platshållare för datum 1">
            <a:extLst>
              <a:ext uri="{FF2B5EF4-FFF2-40B4-BE49-F238E27FC236}">
                <a16:creationId xmlns:a16="http://schemas.microsoft.com/office/drawing/2014/main" id="{3B33ADC6-E7C6-27A1-963A-B3CC6BABA177}"/>
              </a:ext>
            </a:extLst>
          </p:cNvPr>
          <p:cNvSpPr>
            <a:spLocks noGrp="1"/>
          </p:cNvSpPr>
          <p:nvPr>
            <p:ph type="dt" sz="half" idx="10"/>
          </p:nvPr>
        </p:nvSpPr>
        <p:spPr/>
        <p:txBody>
          <a:bodyPr/>
          <a:lstStyle/>
          <a:p>
            <a:fld id="{ECEF3031-C1CF-4DDE-9322-10B891CE8B50}" type="datetime1">
              <a:rPr lang="sv-SE" smtClean="0"/>
              <a:t>2024-05-02</a:t>
            </a:fld>
            <a:endParaRPr lang="sv-SE"/>
          </a:p>
        </p:txBody>
      </p:sp>
      <p:sp>
        <p:nvSpPr>
          <p:cNvPr id="30724" name="Platshållare för sidfot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endParaRPr lang="sv-SE" altLang="en-US" dirty="0">
              <a:solidFill>
                <a:prstClr val="black"/>
              </a:solidFill>
              <a:latin typeface="Calibri"/>
            </a:endParaRPr>
          </a:p>
        </p:txBody>
      </p:sp>
    </p:spTree>
    <p:extLst>
      <p:ext uri="{BB962C8B-B14F-4D97-AF65-F5344CB8AC3E}">
        <p14:creationId xmlns:p14="http://schemas.microsoft.com/office/powerpoint/2010/main" val="12997985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DCB8E2-7B46-4C11-8053-8DE8F5570E59}"/>
              </a:ext>
            </a:extLst>
          </p:cNvPr>
          <p:cNvSpPr>
            <a:spLocks noGrp="1"/>
          </p:cNvSpPr>
          <p:nvPr>
            <p:ph type="title"/>
          </p:nvPr>
        </p:nvSpPr>
        <p:spPr>
          <a:xfrm>
            <a:off x="320129" y="499715"/>
            <a:ext cx="5972948" cy="688840"/>
          </a:xfrm>
        </p:spPr>
        <p:txBody>
          <a:bodyPr>
            <a:normAutofit fontScale="90000"/>
          </a:bodyPr>
          <a:lstStyle/>
          <a:p>
            <a:r>
              <a:rPr lang="sv-SE" altLang="sv-SE" b="1" dirty="0"/>
              <a:t>Polyuretanskumförband</a:t>
            </a:r>
            <a:br>
              <a:rPr lang="sv-SE" altLang="sv-SE" sz="1200" dirty="0"/>
            </a:br>
            <a:endParaRPr lang="sv-SE" dirty="0"/>
          </a:p>
        </p:txBody>
      </p:sp>
      <p:pic>
        <p:nvPicPr>
          <p:cNvPr id="8" name="Platshållare för innehåll 7">
            <a:extLst>
              <a:ext uri="{FF2B5EF4-FFF2-40B4-BE49-F238E27FC236}">
                <a16:creationId xmlns:a16="http://schemas.microsoft.com/office/drawing/2014/main" id="{51AAD407-8D78-47BD-9234-400258BD2973}"/>
              </a:ext>
            </a:extLst>
          </p:cNvPr>
          <p:cNvPicPr>
            <a:picLocks noGrp="1" noChangeAspect="1"/>
          </p:cNvPicPr>
          <p:nvPr>
            <p:ph idx="1"/>
          </p:nvPr>
        </p:nvPicPr>
        <p:blipFill>
          <a:blip r:embed="rId3"/>
          <a:stretch>
            <a:fillRect/>
          </a:stretch>
        </p:blipFill>
        <p:spPr>
          <a:xfrm>
            <a:off x="512365" y="1466851"/>
            <a:ext cx="4059635" cy="2692400"/>
          </a:xfrm>
        </p:spPr>
      </p:pic>
      <p:sp>
        <p:nvSpPr>
          <p:cNvPr id="4" name="Underrubrik 3">
            <a:extLst>
              <a:ext uri="{FF2B5EF4-FFF2-40B4-BE49-F238E27FC236}">
                <a16:creationId xmlns:a16="http://schemas.microsoft.com/office/drawing/2014/main" id="{838DE76A-0E16-45D4-B9B2-EB1754AF0084}"/>
              </a:ext>
            </a:extLst>
          </p:cNvPr>
          <p:cNvSpPr>
            <a:spLocks noGrp="1"/>
          </p:cNvSpPr>
          <p:nvPr>
            <p:ph type="subTitle" idx="10"/>
          </p:nvPr>
        </p:nvSpPr>
        <p:spPr/>
        <p:txBody>
          <a:bodyPr/>
          <a:lstStyle/>
          <a:p>
            <a:r>
              <a:rPr lang="sv-SE" dirty="0"/>
              <a:t>2022-05-10</a:t>
            </a:r>
          </a:p>
        </p:txBody>
      </p:sp>
    </p:spTree>
    <p:extLst>
      <p:ext uri="{BB962C8B-B14F-4D97-AF65-F5344CB8AC3E}">
        <p14:creationId xmlns:p14="http://schemas.microsoft.com/office/powerpoint/2010/main" val="42752797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A4D328-302D-4176-91A4-AECEA51ECD52}"/>
              </a:ext>
            </a:extLst>
          </p:cNvPr>
          <p:cNvSpPr>
            <a:spLocks noGrp="1"/>
          </p:cNvSpPr>
          <p:nvPr>
            <p:ph type="title"/>
          </p:nvPr>
        </p:nvSpPr>
        <p:spPr/>
        <p:txBody>
          <a:bodyPr/>
          <a:lstStyle/>
          <a:p>
            <a:r>
              <a:rPr lang="sv-SE" b="1" dirty="0"/>
              <a:t>Tunna Polyuretanskumförband</a:t>
            </a:r>
            <a:endParaRPr lang="sv-SE" dirty="0"/>
          </a:p>
        </p:txBody>
      </p:sp>
      <p:sp>
        <p:nvSpPr>
          <p:cNvPr id="3" name="Platshållare för innehåll 2">
            <a:extLst>
              <a:ext uri="{FF2B5EF4-FFF2-40B4-BE49-F238E27FC236}">
                <a16:creationId xmlns:a16="http://schemas.microsoft.com/office/drawing/2014/main" id="{9B67AA47-46BC-4740-A80E-8689D8A3D981}"/>
              </a:ext>
            </a:extLst>
          </p:cNvPr>
          <p:cNvSpPr>
            <a:spLocks noGrp="1"/>
          </p:cNvSpPr>
          <p:nvPr>
            <p:ph idx="1"/>
          </p:nvPr>
        </p:nvSpPr>
        <p:spPr>
          <a:xfrm>
            <a:off x="172465" y="2277677"/>
            <a:ext cx="3929837" cy="2346818"/>
          </a:xfrm>
        </p:spPr>
        <p:txBody>
          <a:bodyPr/>
          <a:lstStyle/>
          <a:p>
            <a:r>
              <a:rPr lang="sv-SE" dirty="0" err="1"/>
              <a:t>Mepilex</a:t>
            </a:r>
            <a:r>
              <a:rPr lang="sv-SE" dirty="0"/>
              <a:t> transfer-Transporterande</a:t>
            </a:r>
          </a:p>
          <a:p>
            <a:pPr marL="0" indent="0">
              <a:buNone/>
            </a:pPr>
            <a:endParaRPr lang="sv-SE" dirty="0"/>
          </a:p>
          <a:p>
            <a:r>
              <a:rPr lang="sv-SE" dirty="0" err="1"/>
              <a:t>Mepilex</a:t>
            </a:r>
            <a:r>
              <a:rPr lang="sv-SE" dirty="0"/>
              <a:t> lite-Spärrskikt</a:t>
            </a:r>
          </a:p>
        </p:txBody>
      </p:sp>
      <p:sp>
        <p:nvSpPr>
          <p:cNvPr id="4" name="Underrubrik 3">
            <a:extLst>
              <a:ext uri="{FF2B5EF4-FFF2-40B4-BE49-F238E27FC236}">
                <a16:creationId xmlns:a16="http://schemas.microsoft.com/office/drawing/2014/main" id="{707601A3-A4E6-4CB9-80CF-01CB4853C4EE}"/>
              </a:ext>
            </a:extLst>
          </p:cNvPr>
          <p:cNvSpPr>
            <a:spLocks noGrp="1"/>
          </p:cNvSpPr>
          <p:nvPr>
            <p:ph type="subTitle" idx="10"/>
          </p:nvPr>
        </p:nvSpPr>
        <p:spPr/>
        <p:txBody>
          <a:bodyPr/>
          <a:lstStyle/>
          <a:p>
            <a:fld id="{4100219E-C7B8-4B8A-9816-2C50BB3AEE71}" type="datetime1">
              <a:rPr lang="sv-SE" smtClean="0"/>
              <a:t>2024-05-02</a:t>
            </a:fld>
            <a:endParaRPr lang="sv-SE" dirty="0"/>
          </a:p>
        </p:txBody>
      </p:sp>
    </p:spTree>
    <p:extLst>
      <p:ext uri="{BB962C8B-B14F-4D97-AF65-F5344CB8AC3E}">
        <p14:creationId xmlns:p14="http://schemas.microsoft.com/office/powerpoint/2010/main" val="25222175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96B9D50-BCDB-44D3-9680-8AF65C865967}"/>
              </a:ext>
            </a:extLst>
          </p:cNvPr>
          <p:cNvSpPr>
            <a:spLocks noGrp="1"/>
          </p:cNvSpPr>
          <p:nvPr>
            <p:ph type="title"/>
          </p:nvPr>
        </p:nvSpPr>
        <p:spPr>
          <a:xfrm>
            <a:off x="971550" y="1276147"/>
            <a:ext cx="5972948" cy="510522"/>
          </a:xfrm>
        </p:spPr>
        <p:txBody>
          <a:bodyPr/>
          <a:lstStyle/>
          <a:p>
            <a:pPr algn="ctr"/>
            <a:r>
              <a:rPr lang="sv-SE" b="1" dirty="0"/>
              <a:t>Post-</a:t>
            </a:r>
            <a:r>
              <a:rPr lang="sv-SE" b="1" dirty="0" err="1"/>
              <a:t>op</a:t>
            </a:r>
            <a:r>
              <a:rPr lang="sv-SE" b="1" dirty="0"/>
              <a:t> förband</a:t>
            </a:r>
            <a:endParaRPr lang="sv-SE" dirty="0"/>
          </a:p>
        </p:txBody>
      </p:sp>
      <p:sp>
        <p:nvSpPr>
          <p:cNvPr id="3" name="Platshållare för innehåll 2">
            <a:extLst>
              <a:ext uri="{FF2B5EF4-FFF2-40B4-BE49-F238E27FC236}">
                <a16:creationId xmlns:a16="http://schemas.microsoft.com/office/drawing/2014/main" id="{0A367320-F407-491C-8004-3E435469337E}"/>
              </a:ext>
            </a:extLst>
          </p:cNvPr>
          <p:cNvSpPr>
            <a:spLocks noGrp="1"/>
          </p:cNvSpPr>
          <p:nvPr>
            <p:ph idx="1"/>
          </p:nvPr>
        </p:nvSpPr>
        <p:spPr/>
        <p:txBody>
          <a:bodyPr/>
          <a:lstStyle/>
          <a:p>
            <a:r>
              <a:rPr lang="sv-SE" dirty="0" err="1"/>
              <a:t>Mepilex</a:t>
            </a:r>
            <a:r>
              <a:rPr lang="sv-SE" dirty="0"/>
              <a:t> Border Post-</a:t>
            </a:r>
            <a:r>
              <a:rPr lang="sv-SE" dirty="0" err="1"/>
              <a:t>op</a:t>
            </a:r>
            <a:endParaRPr lang="sv-SE" dirty="0"/>
          </a:p>
          <a:p>
            <a:endParaRPr lang="sv-SE" dirty="0"/>
          </a:p>
          <a:p>
            <a:endParaRPr lang="sv-SE" dirty="0"/>
          </a:p>
          <a:p>
            <a:endParaRPr lang="sv-SE" dirty="0"/>
          </a:p>
          <a:p>
            <a:r>
              <a:rPr lang="sv-SE" dirty="0" err="1"/>
              <a:t>Opsite</a:t>
            </a:r>
            <a:r>
              <a:rPr lang="sv-SE" dirty="0"/>
              <a:t> Post-</a:t>
            </a:r>
            <a:r>
              <a:rPr lang="sv-SE" dirty="0" err="1"/>
              <a:t>op</a:t>
            </a:r>
            <a:r>
              <a:rPr lang="sv-SE" dirty="0"/>
              <a:t> </a:t>
            </a:r>
            <a:r>
              <a:rPr lang="sv-SE" dirty="0" err="1"/>
              <a:t>Visible</a:t>
            </a:r>
            <a:endParaRPr lang="sv-SE" dirty="0"/>
          </a:p>
        </p:txBody>
      </p:sp>
      <p:sp>
        <p:nvSpPr>
          <p:cNvPr id="4" name="Underrubrik 3">
            <a:extLst>
              <a:ext uri="{FF2B5EF4-FFF2-40B4-BE49-F238E27FC236}">
                <a16:creationId xmlns:a16="http://schemas.microsoft.com/office/drawing/2014/main" id="{8B96DB65-8BEE-42C9-8AE0-4AC7C6753BF6}"/>
              </a:ext>
            </a:extLst>
          </p:cNvPr>
          <p:cNvSpPr>
            <a:spLocks noGrp="1"/>
          </p:cNvSpPr>
          <p:nvPr>
            <p:ph type="subTitle" idx="10"/>
          </p:nvPr>
        </p:nvSpPr>
        <p:spPr/>
        <p:txBody>
          <a:bodyPr/>
          <a:lstStyle/>
          <a:p>
            <a:r>
              <a:rPr lang="sv-SE" dirty="0"/>
              <a:t>2022-05-10</a:t>
            </a:r>
          </a:p>
        </p:txBody>
      </p:sp>
    </p:spTree>
    <p:extLst>
      <p:ext uri="{BB962C8B-B14F-4D97-AF65-F5344CB8AC3E}">
        <p14:creationId xmlns:p14="http://schemas.microsoft.com/office/powerpoint/2010/main" val="36253600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312AB80-E033-4001-94C2-F72AA74649BF}"/>
              </a:ext>
            </a:extLst>
          </p:cNvPr>
          <p:cNvSpPr>
            <a:spLocks noGrp="1"/>
          </p:cNvSpPr>
          <p:nvPr>
            <p:ph type="title"/>
          </p:nvPr>
        </p:nvSpPr>
        <p:spPr/>
        <p:txBody>
          <a:bodyPr/>
          <a:lstStyle/>
          <a:p>
            <a:r>
              <a:rPr lang="sv-SE" b="1" dirty="0"/>
              <a:t>Superabsorberande förband</a:t>
            </a:r>
            <a:endParaRPr lang="sv-SE" dirty="0"/>
          </a:p>
        </p:txBody>
      </p:sp>
      <p:sp>
        <p:nvSpPr>
          <p:cNvPr id="3" name="Platshållare för innehåll 2">
            <a:extLst>
              <a:ext uri="{FF2B5EF4-FFF2-40B4-BE49-F238E27FC236}">
                <a16:creationId xmlns:a16="http://schemas.microsoft.com/office/drawing/2014/main" id="{8DB67B79-7C8F-424A-9B4C-419CC90AD570}"/>
              </a:ext>
            </a:extLst>
          </p:cNvPr>
          <p:cNvSpPr>
            <a:spLocks noGrp="1"/>
          </p:cNvSpPr>
          <p:nvPr>
            <p:ph idx="1"/>
          </p:nvPr>
        </p:nvSpPr>
        <p:spPr/>
        <p:txBody>
          <a:bodyPr/>
          <a:lstStyle/>
          <a:p>
            <a:r>
              <a:rPr lang="sv-SE" dirty="0"/>
              <a:t>För kraftigt vätskande sår</a:t>
            </a:r>
          </a:p>
          <a:p>
            <a:pPr marL="0" indent="0">
              <a:buNone/>
            </a:pPr>
            <a:endParaRPr lang="sv-SE" dirty="0"/>
          </a:p>
          <a:p>
            <a:r>
              <a:rPr lang="sv-SE" dirty="0"/>
              <a:t>Vertikal </a:t>
            </a:r>
            <a:r>
              <a:rPr lang="sv-SE" dirty="0" err="1"/>
              <a:t>absorbtion</a:t>
            </a:r>
            <a:r>
              <a:rPr lang="sv-SE" dirty="0"/>
              <a:t> -  ytan förblir torr</a:t>
            </a:r>
          </a:p>
          <a:p>
            <a:pPr marL="0" indent="0">
              <a:buNone/>
            </a:pPr>
            <a:endParaRPr lang="sv-SE" dirty="0"/>
          </a:p>
          <a:p>
            <a:r>
              <a:rPr lang="sv-SE" dirty="0"/>
              <a:t>Kostnadseffektivt</a:t>
            </a:r>
          </a:p>
          <a:p>
            <a:endParaRPr lang="sv-SE" dirty="0"/>
          </a:p>
          <a:p>
            <a:r>
              <a:rPr lang="sv-SE" dirty="0"/>
              <a:t>Ej klippbar</a:t>
            </a:r>
          </a:p>
          <a:p>
            <a:endParaRPr lang="sv-SE" dirty="0"/>
          </a:p>
        </p:txBody>
      </p:sp>
      <p:sp>
        <p:nvSpPr>
          <p:cNvPr id="4" name="Underrubrik 3">
            <a:extLst>
              <a:ext uri="{FF2B5EF4-FFF2-40B4-BE49-F238E27FC236}">
                <a16:creationId xmlns:a16="http://schemas.microsoft.com/office/drawing/2014/main" id="{C056FF87-E3F5-4F49-B3B4-798BA6F38216}"/>
              </a:ext>
            </a:extLst>
          </p:cNvPr>
          <p:cNvSpPr>
            <a:spLocks noGrp="1"/>
          </p:cNvSpPr>
          <p:nvPr>
            <p:ph type="subTitle" idx="10"/>
          </p:nvPr>
        </p:nvSpPr>
        <p:spPr/>
        <p:txBody>
          <a:bodyPr/>
          <a:lstStyle/>
          <a:p>
            <a:fld id="{949C8C8C-5E4D-4CAE-B070-11EA89CBFA9F}" type="datetime1">
              <a:rPr lang="sv-SE" smtClean="0"/>
              <a:t>2024-05-02</a:t>
            </a:fld>
            <a:endParaRPr lang="sv-SE" dirty="0"/>
          </a:p>
        </p:txBody>
      </p:sp>
    </p:spTree>
    <p:extLst>
      <p:ext uri="{BB962C8B-B14F-4D97-AF65-F5344CB8AC3E}">
        <p14:creationId xmlns:p14="http://schemas.microsoft.com/office/powerpoint/2010/main" val="21726020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B37E0A-BB35-482A-9D2C-D1312E62EAB6}"/>
              </a:ext>
            </a:extLst>
          </p:cNvPr>
          <p:cNvSpPr>
            <a:spLocks noGrp="1"/>
          </p:cNvSpPr>
          <p:nvPr>
            <p:ph type="title"/>
          </p:nvPr>
        </p:nvSpPr>
        <p:spPr/>
        <p:txBody>
          <a:bodyPr>
            <a:normAutofit fontScale="90000"/>
          </a:bodyPr>
          <a:lstStyle/>
          <a:p>
            <a:r>
              <a:rPr lang="sv-SE" altLang="sv-SE" b="1" dirty="0"/>
              <a:t>Hydrokolloidala</a:t>
            </a:r>
            <a:r>
              <a:rPr lang="sv-SE" altLang="sv-SE" sz="1200" dirty="0"/>
              <a:t> förband</a:t>
            </a:r>
            <a:br>
              <a:rPr lang="sv-SE" altLang="sv-SE" sz="1200" dirty="0"/>
            </a:br>
            <a:endParaRPr lang="sv-SE" dirty="0"/>
          </a:p>
        </p:txBody>
      </p:sp>
      <p:sp>
        <p:nvSpPr>
          <p:cNvPr id="3" name="Platshållare för innehåll 2">
            <a:extLst>
              <a:ext uri="{FF2B5EF4-FFF2-40B4-BE49-F238E27FC236}">
                <a16:creationId xmlns:a16="http://schemas.microsoft.com/office/drawing/2014/main" id="{CFF2D504-45CE-4BA7-8156-C6C52D0B69DD}"/>
              </a:ext>
            </a:extLst>
          </p:cNvPr>
          <p:cNvSpPr>
            <a:spLocks noGrp="1"/>
          </p:cNvSpPr>
          <p:nvPr>
            <p:ph idx="1"/>
          </p:nvPr>
        </p:nvSpPr>
        <p:spPr>
          <a:xfrm>
            <a:off x="971550" y="2108420"/>
            <a:ext cx="2642850" cy="2692857"/>
          </a:xfrm>
        </p:spPr>
        <p:txBody>
          <a:bodyPr/>
          <a:lstStyle/>
          <a:p>
            <a:r>
              <a:rPr lang="sv-SE" dirty="0">
                <a:solidFill>
                  <a:schemeClr val="tx1"/>
                </a:solidFill>
              </a:rPr>
              <a:t>Upprensande</a:t>
            </a:r>
          </a:p>
          <a:p>
            <a:endParaRPr lang="sv-SE" dirty="0">
              <a:solidFill>
                <a:schemeClr val="tx1"/>
              </a:solidFill>
            </a:endParaRPr>
          </a:p>
          <a:p>
            <a:r>
              <a:rPr lang="sv-SE" dirty="0">
                <a:solidFill>
                  <a:schemeClr val="tx1"/>
                </a:solidFill>
              </a:rPr>
              <a:t>Tätslutande</a:t>
            </a:r>
          </a:p>
          <a:p>
            <a:endParaRPr lang="sv-SE" dirty="0">
              <a:solidFill>
                <a:schemeClr val="tx1"/>
              </a:solidFill>
            </a:endParaRPr>
          </a:p>
          <a:p>
            <a:r>
              <a:rPr lang="sv-SE" dirty="0">
                <a:solidFill>
                  <a:schemeClr val="tx1"/>
                </a:solidFill>
              </a:rPr>
              <a:t>Smärtlindrande</a:t>
            </a:r>
          </a:p>
          <a:p>
            <a:endParaRPr lang="sv-SE" dirty="0"/>
          </a:p>
        </p:txBody>
      </p:sp>
      <p:sp>
        <p:nvSpPr>
          <p:cNvPr id="4" name="Underrubrik 3">
            <a:extLst>
              <a:ext uri="{FF2B5EF4-FFF2-40B4-BE49-F238E27FC236}">
                <a16:creationId xmlns:a16="http://schemas.microsoft.com/office/drawing/2014/main" id="{E3507DDE-2E48-42BC-80D4-0699E0B16AD0}"/>
              </a:ext>
            </a:extLst>
          </p:cNvPr>
          <p:cNvSpPr>
            <a:spLocks noGrp="1"/>
          </p:cNvSpPr>
          <p:nvPr>
            <p:ph type="subTitle" idx="10"/>
          </p:nvPr>
        </p:nvSpPr>
        <p:spPr/>
        <p:txBody>
          <a:bodyPr/>
          <a:lstStyle/>
          <a:p>
            <a:fld id="{D144DA1B-0CB9-41E6-9903-35BBADECF02F}" type="datetime1">
              <a:rPr lang="sv-SE" smtClean="0"/>
              <a:t>2024-05-02</a:t>
            </a:fld>
            <a:endParaRPr lang="sv-SE" dirty="0"/>
          </a:p>
        </p:txBody>
      </p:sp>
    </p:spTree>
    <p:extLst>
      <p:ext uri="{BB962C8B-B14F-4D97-AF65-F5344CB8AC3E}">
        <p14:creationId xmlns:p14="http://schemas.microsoft.com/office/powerpoint/2010/main" val="300312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DD13FDE-57F9-BA01-7854-F532E6EEF5E2}"/>
              </a:ext>
            </a:extLst>
          </p:cNvPr>
          <p:cNvSpPr>
            <a:spLocks noGrp="1"/>
          </p:cNvSpPr>
          <p:nvPr>
            <p:ph type="title"/>
          </p:nvPr>
        </p:nvSpPr>
        <p:spPr>
          <a:xfrm>
            <a:off x="457200" y="482602"/>
            <a:ext cx="8261350" cy="1039812"/>
          </a:xfrm>
        </p:spPr>
        <p:txBody>
          <a:bodyPr>
            <a:normAutofit/>
          </a:bodyPr>
          <a:lstStyle/>
          <a:p>
            <a:r>
              <a:rPr lang="sv-SE" sz="2800" u="sng" dirty="0">
                <a:solidFill>
                  <a:schemeClr val="accent1"/>
                </a:solidFill>
              </a:rPr>
              <a:t>Hur kan vi samarbeta kring gemensamma patienter</a:t>
            </a:r>
            <a:br>
              <a:rPr lang="sv-SE" sz="2800" u="sng" dirty="0"/>
            </a:br>
            <a:endParaRPr lang="sv-SE" sz="2800" u="sng" dirty="0"/>
          </a:p>
        </p:txBody>
      </p:sp>
      <p:sp>
        <p:nvSpPr>
          <p:cNvPr id="3" name="Platshållare för innehåll 2">
            <a:extLst>
              <a:ext uri="{FF2B5EF4-FFF2-40B4-BE49-F238E27FC236}">
                <a16:creationId xmlns:a16="http://schemas.microsoft.com/office/drawing/2014/main" id="{DE9D82A6-50BD-9D7C-9F38-52D47917372B}"/>
              </a:ext>
            </a:extLst>
          </p:cNvPr>
          <p:cNvSpPr>
            <a:spLocks noGrp="1"/>
          </p:cNvSpPr>
          <p:nvPr>
            <p:ph idx="1"/>
          </p:nvPr>
        </p:nvSpPr>
        <p:spPr>
          <a:xfrm>
            <a:off x="508535" y="1242218"/>
            <a:ext cx="8229600" cy="4373563"/>
          </a:xfrm>
        </p:spPr>
        <p:txBody>
          <a:bodyPr>
            <a:normAutofit fontScale="92500" lnSpcReduction="10000"/>
          </a:bodyPr>
          <a:lstStyle/>
          <a:p>
            <a:r>
              <a:rPr lang="sv-SE" sz="2000" dirty="0"/>
              <a:t>Besök på mottagning</a:t>
            </a:r>
          </a:p>
          <a:p>
            <a:endParaRPr lang="sv-SE" sz="2000" dirty="0"/>
          </a:p>
          <a:p>
            <a:r>
              <a:rPr lang="sv-SE" sz="2000" dirty="0"/>
              <a:t>Skicka bilder, frågeställningar via säker E-post:</a:t>
            </a:r>
          </a:p>
          <a:p>
            <a:pPr marL="0" indent="0">
              <a:buNone/>
            </a:pPr>
            <a:r>
              <a:rPr lang="sv-SE" sz="2000" dirty="0">
                <a:hlinkClick r:id="rId2"/>
              </a:rPr>
              <a:t>sarcentrum@regionblekinge.se</a:t>
            </a:r>
            <a:r>
              <a:rPr lang="sv-SE" sz="2000" dirty="0"/>
              <a:t>. Lösenord: Sarcentrum1!</a:t>
            </a:r>
          </a:p>
          <a:p>
            <a:pPr marL="0" indent="0">
              <a:buNone/>
            </a:pPr>
            <a:endParaRPr lang="sv-SE" sz="2000" dirty="0"/>
          </a:p>
          <a:p>
            <a:r>
              <a:rPr lang="sv-SE" sz="2000" dirty="0"/>
              <a:t>Besök via Digital </a:t>
            </a:r>
            <a:r>
              <a:rPr lang="sv-SE" sz="2000" dirty="0" err="1"/>
              <a:t>vårdmöte</a:t>
            </a:r>
            <a:r>
              <a:rPr lang="sv-SE" sz="2000" dirty="0"/>
              <a:t>- </a:t>
            </a:r>
            <a:r>
              <a:rPr lang="sv-SE" sz="2000" dirty="0" err="1"/>
              <a:t>Visiba</a:t>
            </a:r>
            <a:endParaRPr lang="sv-SE" sz="2000" dirty="0"/>
          </a:p>
          <a:p>
            <a:endParaRPr lang="sv-SE" sz="2000" dirty="0"/>
          </a:p>
          <a:p>
            <a:r>
              <a:rPr lang="sv-SE" sz="2000" dirty="0"/>
              <a:t>Telefonrådgivning</a:t>
            </a:r>
          </a:p>
          <a:p>
            <a:endParaRPr lang="sv-SE" sz="2000" dirty="0"/>
          </a:p>
          <a:p>
            <a:r>
              <a:rPr lang="sv-SE" sz="2000" dirty="0"/>
              <a:t>Hospitering</a:t>
            </a:r>
          </a:p>
          <a:p>
            <a:endParaRPr lang="sv-SE" sz="2000" dirty="0"/>
          </a:p>
          <a:p>
            <a:r>
              <a:rPr lang="sv-SE" sz="2000" dirty="0" err="1"/>
              <a:t>Dermicus</a:t>
            </a:r>
            <a:r>
              <a:rPr lang="sv-SE" sz="2000" dirty="0"/>
              <a:t>- projekt</a:t>
            </a:r>
          </a:p>
          <a:p>
            <a:endParaRPr lang="sv-SE" sz="2000" dirty="0"/>
          </a:p>
          <a:p>
            <a:endParaRPr lang="sv-SE" sz="2000" dirty="0"/>
          </a:p>
        </p:txBody>
      </p:sp>
      <p:sp>
        <p:nvSpPr>
          <p:cNvPr id="4" name="Platshållare för datum 3">
            <a:extLst>
              <a:ext uri="{FF2B5EF4-FFF2-40B4-BE49-F238E27FC236}">
                <a16:creationId xmlns:a16="http://schemas.microsoft.com/office/drawing/2014/main" id="{412370D5-E295-3B33-8CD6-45BFE5F7DB29}"/>
              </a:ext>
            </a:extLst>
          </p:cNvPr>
          <p:cNvSpPr>
            <a:spLocks noGrp="1"/>
          </p:cNvSpPr>
          <p:nvPr>
            <p:ph type="dt" sz="half" idx="10"/>
          </p:nvPr>
        </p:nvSpPr>
        <p:spPr/>
        <p:txBody>
          <a:bodyPr/>
          <a:lstStyle/>
          <a:p>
            <a:fld id="{D09ABCCB-2A3E-42B5-A248-F6E4911DBCDD}" type="datetime1">
              <a:rPr lang="sv-SE" smtClean="0"/>
              <a:t>2024-05-02</a:t>
            </a:fld>
            <a:endParaRPr lang="sv-SE"/>
          </a:p>
        </p:txBody>
      </p:sp>
      <p:sp>
        <p:nvSpPr>
          <p:cNvPr id="5" name="Platshållare för sidfot 4">
            <a:extLst>
              <a:ext uri="{FF2B5EF4-FFF2-40B4-BE49-F238E27FC236}">
                <a16:creationId xmlns:a16="http://schemas.microsoft.com/office/drawing/2014/main" id="{4F64BBF5-16E2-9066-5AF0-1DABB2091305}"/>
              </a:ext>
            </a:extLst>
          </p:cNvPr>
          <p:cNvSpPr>
            <a:spLocks noGrp="1"/>
          </p:cNvSpPr>
          <p:nvPr>
            <p:ph type="ftr" sz="quarter" idx="11"/>
          </p:nvPr>
        </p:nvSpPr>
        <p:spPr/>
        <p:txBody>
          <a:bodyPr/>
          <a:lstStyle/>
          <a:p>
            <a:endParaRPr lang="sv-SE" dirty="0"/>
          </a:p>
        </p:txBody>
      </p:sp>
    </p:spTree>
    <p:extLst>
      <p:ext uri="{BB962C8B-B14F-4D97-AF65-F5344CB8AC3E}">
        <p14:creationId xmlns:p14="http://schemas.microsoft.com/office/powerpoint/2010/main" val="11485943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A448A1-86B5-46C5-912E-33898D99CE48}"/>
              </a:ext>
            </a:extLst>
          </p:cNvPr>
          <p:cNvSpPr>
            <a:spLocks noGrp="1"/>
          </p:cNvSpPr>
          <p:nvPr>
            <p:ph type="title"/>
          </p:nvPr>
        </p:nvSpPr>
        <p:spPr/>
        <p:txBody>
          <a:bodyPr/>
          <a:lstStyle/>
          <a:p>
            <a:r>
              <a:rPr lang="sv-SE" b="1" dirty="0"/>
              <a:t>Geler</a:t>
            </a:r>
            <a:endParaRPr lang="sv-SE" dirty="0"/>
          </a:p>
        </p:txBody>
      </p:sp>
      <p:sp>
        <p:nvSpPr>
          <p:cNvPr id="3" name="Platshållare för innehåll 2">
            <a:extLst>
              <a:ext uri="{FF2B5EF4-FFF2-40B4-BE49-F238E27FC236}">
                <a16:creationId xmlns:a16="http://schemas.microsoft.com/office/drawing/2014/main" id="{10E47A4D-5324-42DE-A368-721746D67F24}"/>
              </a:ext>
            </a:extLst>
          </p:cNvPr>
          <p:cNvSpPr>
            <a:spLocks noGrp="1"/>
          </p:cNvSpPr>
          <p:nvPr>
            <p:ph idx="1"/>
          </p:nvPr>
        </p:nvSpPr>
        <p:spPr/>
        <p:txBody>
          <a:bodyPr/>
          <a:lstStyle/>
          <a:p>
            <a:pPr marL="257175" indent="-257175" algn="just"/>
            <a:r>
              <a:rPr lang="sv-SE" dirty="0"/>
              <a:t>Bevarar fuktig sårmiljö</a:t>
            </a:r>
          </a:p>
          <a:p>
            <a:pPr algn="just"/>
            <a:endParaRPr lang="sv-SE" dirty="0"/>
          </a:p>
          <a:p>
            <a:pPr marL="257175" indent="-257175" algn="just"/>
            <a:r>
              <a:rPr lang="sv-SE" dirty="0"/>
              <a:t>Upprensande</a:t>
            </a:r>
          </a:p>
          <a:p>
            <a:pPr marL="257175" indent="-257175" algn="just"/>
            <a:endParaRPr lang="sv-SE" dirty="0"/>
          </a:p>
          <a:p>
            <a:pPr marL="257175" indent="-257175" algn="just"/>
            <a:r>
              <a:rPr lang="sv-SE" dirty="0"/>
              <a:t>Intrasitegel innehåller ?</a:t>
            </a:r>
          </a:p>
          <a:p>
            <a:pPr marL="257175" indent="-257175" algn="just"/>
            <a:endParaRPr lang="sv-SE" dirty="0"/>
          </a:p>
          <a:p>
            <a:pPr algn="just"/>
            <a:r>
              <a:rPr lang="sv-SE" dirty="0" err="1"/>
              <a:t>Prontosan</a:t>
            </a:r>
            <a:r>
              <a:rPr lang="sv-SE" dirty="0"/>
              <a:t> Gel verksam i 7dagar</a:t>
            </a:r>
          </a:p>
          <a:p>
            <a:pPr algn="just"/>
            <a:endParaRPr lang="sv-SE" dirty="0"/>
          </a:p>
          <a:p>
            <a:pPr marL="257175" indent="-257175" algn="just"/>
            <a:endParaRPr lang="sv-SE" dirty="0"/>
          </a:p>
          <a:p>
            <a:endParaRPr lang="sv-SE" dirty="0"/>
          </a:p>
        </p:txBody>
      </p:sp>
      <p:sp>
        <p:nvSpPr>
          <p:cNvPr id="4" name="Underrubrik 3">
            <a:extLst>
              <a:ext uri="{FF2B5EF4-FFF2-40B4-BE49-F238E27FC236}">
                <a16:creationId xmlns:a16="http://schemas.microsoft.com/office/drawing/2014/main" id="{E043E065-4CEF-4103-BA38-13A4F837F4FC}"/>
              </a:ext>
            </a:extLst>
          </p:cNvPr>
          <p:cNvSpPr>
            <a:spLocks noGrp="1"/>
          </p:cNvSpPr>
          <p:nvPr>
            <p:ph type="subTitle" idx="10"/>
          </p:nvPr>
        </p:nvSpPr>
        <p:spPr/>
        <p:txBody>
          <a:bodyPr/>
          <a:lstStyle/>
          <a:p>
            <a:fld id="{CC3230C7-59E7-403C-9E31-C21723EB8A27}" type="datetime1">
              <a:rPr lang="sv-SE" smtClean="0"/>
              <a:t>2024-05-02</a:t>
            </a:fld>
            <a:endParaRPr lang="sv-SE" dirty="0"/>
          </a:p>
        </p:txBody>
      </p:sp>
    </p:spTree>
    <p:extLst>
      <p:ext uri="{BB962C8B-B14F-4D97-AF65-F5344CB8AC3E}">
        <p14:creationId xmlns:p14="http://schemas.microsoft.com/office/powerpoint/2010/main" val="4401237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E739FF-0A35-43E8-8CF9-7735354DA146}"/>
              </a:ext>
            </a:extLst>
          </p:cNvPr>
          <p:cNvSpPr>
            <a:spLocks noGrp="1"/>
          </p:cNvSpPr>
          <p:nvPr>
            <p:ph type="title"/>
          </p:nvPr>
        </p:nvSpPr>
        <p:spPr/>
        <p:txBody>
          <a:bodyPr/>
          <a:lstStyle/>
          <a:p>
            <a:r>
              <a:rPr lang="sv-SE" b="1" dirty="0"/>
              <a:t>Gelbindande fiberförband</a:t>
            </a:r>
            <a:endParaRPr lang="sv-SE" dirty="0"/>
          </a:p>
        </p:txBody>
      </p:sp>
      <p:sp>
        <p:nvSpPr>
          <p:cNvPr id="3" name="Platshållare för innehåll 2">
            <a:extLst>
              <a:ext uri="{FF2B5EF4-FFF2-40B4-BE49-F238E27FC236}">
                <a16:creationId xmlns:a16="http://schemas.microsoft.com/office/drawing/2014/main" id="{F1A9837E-72B8-44A4-890B-D21C3FFAA818}"/>
              </a:ext>
            </a:extLst>
          </p:cNvPr>
          <p:cNvSpPr>
            <a:spLocks noGrp="1"/>
          </p:cNvSpPr>
          <p:nvPr>
            <p:ph idx="1"/>
          </p:nvPr>
        </p:nvSpPr>
        <p:spPr>
          <a:xfrm>
            <a:off x="971550" y="2246851"/>
            <a:ext cx="4608450" cy="3013252"/>
          </a:xfrm>
        </p:spPr>
        <p:txBody>
          <a:bodyPr/>
          <a:lstStyle/>
          <a:p>
            <a:pPr marL="257175" indent="-257175" algn="just"/>
            <a:r>
              <a:rPr lang="sv-SE" altLang="sv-SE" dirty="0">
                <a:latin typeface="+mj-lt"/>
              </a:rPr>
              <a:t>Kraftigt uppsugande  </a:t>
            </a:r>
          </a:p>
          <a:p>
            <a:pPr marL="257175" indent="-257175" algn="just"/>
            <a:r>
              <a:rPr lang="sv-SE" altLang="sv-SE" dirty="0">
                <a:latin typeface="+mj-lt"/>
              </a:rPr>
              <a:t>Bevarar fuktig sår miljö</a:t>
            </a:r>
          </a:p>
          <a:p>
            <a:pPr marL="257175" indent="-257175" algn="just"/>
            <a:r>
              <a:rPr lang="sv-SE" altLang="sv-SE" dirty="0">
                <a:latin typeface="+mj-lt"/>
              </a:rPr>
              <a:t>Gelbindande</a:t>
            </a:r>
          </a:p>
          <a:p>
            <a:pPr marL="0" indent="0" algn="just">
              <a:buNone/>
            </a:pPr>
            <a:endParaRPr lang="sv-SE" altLang="sv-SE" dirty="0">
              <a:latin typeface="+mj-lt"/>
            </a:endParaRPr>
          </a:p>
          <a:p>
            <a:pPr marL="0" indent="0" algn="just">
              <a:buNone/>
            </a:pPr>
            <a:r>
              <a:rPr lang="sv-SE" altLang="sv-SE" dirty="0">
                <a:latin typeface="+mj-lt"/>
              </a:rPr>
              <a:t>     </a:t>
            </a:r>
            <a:r>
              <a:rPr lang="sv-SE" altLang="sv-SE" b="1" dirty="0" err="1">
                <a:latin typeface="+mj-lt"/>
              </a:rPr>
              <a:t>Alginater</a:t>
            </a:r>
            <a:endParaRPr lang="sv-SE" altLang="sv-SE" b="1" dirty="0">
              <a:latin typeface="+mj-lt"/>
            </a:endParaRPr>
          </a:p>
          <a:p>
            <a:pPr algn="just"/>
            <a:r>
              <a:rPr lang="sv-SE" altLang="sv-SE" dirty="0">
                <a:latin typeface="+mj-lt"/>
              </a:rPr>
              <a:t>Blodstillande</a:t>
            </a:r>
          </a:p>
          <a:p>
            <a:pPr algn="just"/>
            <a:r>
              <a:rPr lang="sv-SE" altLang="sv-SE" dirty="0">
                <a:latin typeface="+mj-lt"/>
              </a:rPr>
              <a:t>Bevarar fuktig sårmiljö</a:t>
            </a:r>
          </a:p>
          <a:p>
            <a:pPr algn="just"/>
            <a:r>
              <a:rPr lang="sv-SE" altLang="sv-SE" dirty="0">
                <a:latin typeface="+mj-lt"/>
              </a:rPr>
              <a:t>Gelbindande </a:t>
            </a:r>
          </a:p>
          <a:p>
            <a:endParaRPr lang="sv-SE" dirty="0"/>
          </a:p>
        </p:txBody>
      </p:sp>
      <p:sp>
        <p:nvSpPr>
          <p:cNvPr id="4" name="Underrubrik 3">
            <a:extLst>
              <a:ext uri="{FF2B5EF4-FFF2-40B4-BE49-F238E27FC236}">
                <a16:creationId xmlns:a16="http://schemas.microsoft.com/office/drawing/2014/main" id="{57052A8A-14A7-402A-8A93-DA24CA2A8F15}"/>
              </a:ext>
            </a:extLst>
          </p:cNvPr>
          <p:cNvSpPr>
            <a:spLocks noGrp="1"/>
          </p:cNvSpPr>
          <p:nvPr>
            <p:ph type="subTitle" idx="10"/>
          </p:nvPr>
        </p:nvSpPr>
        <p:spPr/>
        <p:txBody>
          <a:bodyPr/>
          <a:lstStyle/>
          <a:p>
            <a:fld id="{EE602835-D81E-4D90-8816-3392105BF7F0}" type="datetime1">
              <a:rPr lang="sv-SE" smtClean="0"/>
              <a:t>2024-05-02</a:t>
            </a:fld>
            <a:endParaRPr lang="sv-SE" dirty="0"/>
          </a:p>
        </p:txBody>
      </p:sp>
    </p:spTree>
    <p:extLst>
      <p:ext uri="{BB962C8B-B14F-4D97-AF65-F5344CB8AC3E}">
        <p14:creationId xmlns:p14="http://schemas.microsoft.com/office/powerpoint/2010/main" val="18389403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ACBBF28-4F10-4494-8676-5497F58892F1}"/>
              </a:ext>
            </a:extLst>
          </p:cNvPr>
          <p:cNvSpPr>
            <a:spLocks noGrp="1"/>
          </p:cNvSpPr>
          <p:nvPr>
            <p:ph type="title"/>
          </p:nvPr>
        </p:nvSpPr>
        <p:spPr>
          <a:xfrm>
            <a:off x="792721" y="493894"/>
            <a:ext cx="5972948" cy="860406"/>
          </a:xfrm>
        </p:spPr>
        <p:txBody>
          <a:bodyPr>
            <a:normAutofit/>
          </a:bodyPr>
          <a:lstStyle/>
          <a:p>
            <a:r>
              <a:rPr lang="sv-SE" altLang="sv-SE" b="1" dirty="0"/>
              <a:t>Antiseptiska</a:t>
            </a:r>
            <a:r>
              <a:rPr lang="sv-SE" altLang="sv-SE" sz="3200" dirty="0"/>
              <a:t> förband </a:t>
            </a:r>
            <a:br>
              <a:rPr lang="sv-SE" altLang="sv-SE" sz="3200" dirty="0"/>
            </a:br>
            <a:r>
              <a:rPr lang="sv-SE" altLang="sv-SE" dirty="0"/>
              <a:t>(PHMB, Silver, Jod, Honung)</a:t>
            </a:r>
            <a:endParaRPr lang="sv-SE" dirty="0"/>
          </a:p>
        </p:txBody>
      </p:sp>
      <p:sp>
        <p:nvSpPr>
          <p:cNvPr id="3" name="Platshållare för innehåll 2">
            <a:extLst>
              <a:ext uri="{FF2B5EF4-FFF2-40B4-BE49-F238E27FC236}">
                <a16:creationId xmlns:a16="http://schemas.microsoft.com/office/drawing/2014/main" id="{DF15BF43-3B18-47E5-99D9-BC6A5BF210A3}"/>
              </a:ext>
            </a:extLst>
          </p:cNvPr>
          <p:cNvSpPr>
            <a:spLocks noGrp="1"/>
          </p:cNvSpPr>
          <p:nvPr>
            <p:ph idx="1"/>
          </p:nvPr>
        </p:nvSpPr>
        <p:spPr/>
        <p:txBody>
          <a:bodyPr/>
          <a:lstStyle/>
          <a:p>
            <a:r>
              <a:rPr lang="sv-SE" dirty="0"/>
              <a:t>Bakteriedödande</a:t>
            </a:r>
          </a:p>
          <a:p>
            <a:endParaRPr lang="sv-SE" dirty="0"/>
          </a:p>
          <a:p>
            <a:r>
              <a:rPr lang="sv-SE" dirty="0"/>
              <a:t>Upprensande</a:t>
            </a:r>
          </a:p>
          <a:p>
            <a:endParaRPr lang="sv-SE" dirty="0"/>
          </a:p>
          <a:p>
            <a:r>
              <a:rPr lang="sv-SE" dirty="0"/>
              <a:t>Bryter ner Biofilm</a:t>
            </a:r>
          </a:p>
          <a:p>
            <a:pPr marL="0" indent="0">
              <a:buNone/>
            </a:pPr>
            <a:endParaRPr lang="sv-SE" dirty="0"/>
          </a:p>
          <a:p>
            <a:r>
              <a:rPr lang="sv-SE" dirty="0"/>
              <a:t>Klippbar</a:t>
            </a:r>
          </a:p>
          <a:p>
            <a:endParaRPr lang="sv-SE" dirty="0"/>
          </a:p>
        </p:txBody>
      </p:sp>
      <p:sp>
        <p:nvSpPr>
          <p:cNvPr id="4" name="Underrubrik 3">
            <a:extLst>
              <a:ext uri="{FF2B5EF4-FFF2-40B4-BE49-F238E27FC236}">
                <a16:creationId xmlns:a16="http://schemas.microsoft.com/office/drawing/2014/main" id="{60E965E2-CC45-43BE-99FB-E2268855034E}"/>
              </a:ext>
            </a:extLst>
          </p:cNvPr>
          <p:cNvSpPr>
            <a:spLocks noGrp="1"/>
          </p:cNvSpPr>
          <p:nvPr>
            <p:ph type="subTitle" idx="10"/>
          </p:nvPr>
        </p:nvSpPr>
        <p:spPr/>
        <p:txBody>
          <a:bodyPr/>
          <a:lstStyle/>
          <a:p>
            <a:fld id="{BB253DDD-A8E6-44A2-BA62-F7FDB5CDA5DE}" type="datetime1">
              <a:rPr lang="sv-SE" smtClean="0"/>
              <a:t>2024-05-02</a:t>
            </a:fld>
            <a:endParaRPr lang="sv-SE" dirty="0"/>
          </a:p>
        </p:txBody>
      </p:sp>
    </p:spTree>
    <p:extLst>
      <p:ext uri="{BB962C8B-B14F-4D97-AF65-F5344CB8AC3E}">
        <p14:creationId xmlns:p14="http://schemas.microsoft.com/office/powerpoint/2010/main" val="42503017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1A693E-6FE7-40F0-9E7F-60B7599508AA}"/>
              </a:ext>
            </a:extLst>
          </p:cNvPr>
          <p:cNvSpPr>
            <a:spLocks noGrp="1"/>
          </p:cNvSpPr>
          <p:nvPr>
            <p:ph type="title"/>
          </p:nvPr>
        </p:nvSpPr>
        <p:spPr/>
        <p:txBody>
          <a:bodyPr/>
          <a:lstStyle/>
          <a:p>
            <a:r>
              <a:rPr lang="sv-SE" altLang="sv-SE" dirty="0"/>
              <a:t>Bakterie och svampadsorberande förband</a:t>
            </a:r>
            <a:endParaRPr lang="sv-SE" dirty="0"/>
          </a:p>
        </p:txBody>
      </p:sp>
      <p:sp>
        <p:nvSpPr>
          <p:cNvPr id="3" name="Platshållare för innehåll 2">
            <a:extLst>
              <a:ext uri="{FF2B5EF4-FFF2-40B4-BE49-F238E27FC236}">
                <a16:creationId xmlns:a16="http://schemas.microsoft.com/office/drawing/2014/main" id="{481CE3C7-CC8E-481E-AFFA-AC11C55D7F0F}"/>
              </a:ext>
            </a:extLst>
          </p:cNvPr>
          <p:cNvSpPr>
            <a:spLocks noGrp="1"/>
          </p:cNvSpPr>
          <p:nvPr>
            <p:ph idx="1"/>
          </p:nvPr>
        </p:nvSpPr>
        <p:spPr/>
        <p:txBody>
          <a:bodyPr/>
          <a:lstStyle/>
          <a:p>
            <a:pPr marL="257175" indent="-257175"/>
            <a:r>
              <a:rPr lang="sv-SE" altLang="sv-SE" dirty="0"/>
              <a:t>Förebyggande behandling</a:t>
            </a:r>
          </a:p>
          <a:p>
            <a:endParaRPr lang="sv-SE" altLang="sv-SE" dirty="0"/>
          </a:p>
          <a:p>
            <a:pPr marL="257175" indent="-257175"/>
            <a:r>
              <a:rPr lang="sv-SE" altLang="sv-SE" dirty="0"/>
              <a:t>Attraherar bakterier/svamp till sin yta</a:t>
            </a:r>
            <a:br>
              <a:rPr lang="sv-SE" altLang="sv-SE" dirty="0"/>
            </a:br>
            <a:endParaRPr lang="sv-SE" dirty="0"/>
          </a:p>
          <a:p>
            <a:endParaRPr lang="sv-SE" dirty="0"/>
          </a:p>
        </p:txBody>
      </p:sp>
      <p:sp>
        <p:nvSpPr>
          <p:cNvPr id="4" name="Underrubrik 3">
            <a:extLst>
              <a:ext uri="{FF2B5EF4-FFF2-40B4-BE49-F238E27FC236}">
                <a16:creationId xmlns:a16="http://schemas.microsoft.com/office/drawing/2014/main" id="{553928C1-9D7B-4F49-AB03-1B4B337483C7}"/>
              </a:ext>
            </a:extLst>
          </p:cNvPr>
          <p:cNvSpPr>
            <a:spLocks noGrp="1"/>
          </p:cNvSpPr>
          <p:nvPr>
            <p:ph type="subTitle" idx="10"/>
          </p:nvPr>
        </p:nvSpPr>
        <p:spPr/>
        <p:txBody>
          <a:bodyPr/>
          <a:lstStyle/>
          <a:p>
            <a:fld id="{6B7F701A-A9B9-498D-8D0B-CF830C725181}" type="datetime1">
              <a:rPr lang="sv-SE" smtClean="0"/>
              <a:t>2024-05-02</a:t>
            </a:fld>
            <a:endParaRPr lang="sv-SE" dirty="0"/>
          </a:p>
        </p:txBody>
      </p:sp>
      <p:sp>
        <p:nvSpPr>
          <p:cNvPr id="10" name="Flödesschema: Alternativ process 9">
            <a:extLst>
              <a:ext uri="{FF2B5EF4-FFF2-40B4-BE49-F238E27FC236}">
                <a16:creationId xmlns:a16="http://schemas.microsoft.com/office/drawing/2014/main" id="{8C0E167E-55D4-47C7-A48B-EF345F57A392}"/>
              </a:ext>
            </a:extLst>
          </p:cNvPr>
          <p:cNvSpPr/>
          <p:nvPr/>
        </p:nvSpPr>
        <p:spPr>
          <a:xfrm>
            <a:off x="8275812" y="2494260"/>
            <a:ext cx="678044" cy="409008"/>
          </a:xfrm>
          <a:prstGeom prst="flowChartAlternate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65446926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5057C7-0F67-4038-9F69-495057616B4C}"/>
              </a:ext>
            </a:extLst>
          </p:cNvPr>
          <p:cNvSpPr>
            <a:spLocks noGrp="1"/>
          </p:cNvSpPr>
          <p:nvPr>
            <p:ph type="title"/>
          </p:nvPr>
        </p:nvSpPr>
        <p:spPr>
          <a:xfrm>
            <a:off x="971550" y="1171576"/>
            <a:ext cx="5972948" cy="765675"/>
          </a:xfrm>
        </p:spPr>
        <p:txBody>
          <a:bodyPr/>
          <a:lstStyle/>
          <a:p>
            <a:r>
              <a:rPr lang="sv-SE" b="1" dirty="0"/>
              <a:t>Special förband/produkt</a:t>
            </a:r>
            <a:endParaRPr lang="sv-SE" dirty="0"/>
          </a:p>
        </p:txBody>
      </p:sp>
      <p:sp>
        <p:nvSpPr>
          <p:cNvPr id="3" name="Platshållare för innehåll 2">
            <a:extLst>
              <a:ext uri="{FF2B5EF4-FFF2-40B4-BE49-F238E27FC236}">
                <a16:creationId xmlns:a16="http://schemas.microsoft.com/office/drawing/2014/main" id="{847320ED-E66B-4E26-A9D4-9EA07602EE47}"/>
              </a:ext>
            </a:extLst>
          </p:cNvPr>
          <p:cNvSpPr>
            <a:spLocks noGrp="1"/>
          </p:cNvSpPr>
          <p:nvPr>
            <p:ph idx="1"/>
          </p:nvPr>
        </p:nvSpPr>
        <p:spPr>
          <a:xfrm>
            <a:off x="971550" y="1858052"/>
            <a:ext cx="4306050" cy="2854023"/>
          </a:xfrm>
        </p:spPr>
        <p:txBody>
          <a:bodyPr/>
          <a:lstStyle/>
          <a:p>
            <a:r>
              <a:rPr lang="sv-SE" dirty="0" err="1"/>
              <a:t>PolyMem</a:t>
            </a:r>
            <a:r>
              <a:rPr lang="sv-SE" dirty="0"/>
              <a:t> Max/</a:t>
            </a:r>
            <a:r>
              <a:rPr lang="sv-SE" dirty="0" err="1"/>
              <a:t>Cavity</a:t>
            </a:r>
            <a:endParaRPr lang="sv-SE" dirty="0"/>
          </a:p>
          <a:p>
            <a:r>
              <a:rPr lang="sv-SE" dirty="0"/>
              <a:t>Hydrokontroll</a:t>
            </a:r>
          </a:p>
          <a:p>
            <a:r>
              <a:rPr lang="sv-SE" dirty="0" err="1"/>
              <a:t>Epiona</a:t>
            </a:r>
            <a:endParaRPr lang="sv-SE" dirty="0"/>
          </a:p>
          <a:p>
            <a:r>
              <a:rPr lang="sv-SE" dirty="0" err="1"/>
              <a:t>TenderWet</a:t>
            </a:r>
            <a:r>
              <a:rPr lang="sv-SE" dirty="0"/>
              <a:t> plus</a:t>
            </a:r>
          </a:p>
          <a:p>
            <a:r>
              <a:rPr lang="sv-SE" dirty="0" err="1"/>
              <a:t>Carboflex</a:t>
            </a:r>
            <a:endParaRPr lang="sv-SE" dirty="0"/>
          </a:p>
          <a:p>
            <a:pPr marL="0" indent="0">
              <a:buNone/>
            </a:pPr>
            <a:endParaRPr lang="sv-SE" dirty="0"/>
          </a:p>
          <a:p>
            <a:pPr marL="0" indent="0">
              <a:buNone/>
            </a:pPr>
            <a:endParaRPr lang="sv-SE" dirty="0"/>
          </a:p>
        </p:txBody>
      </p:sp>
      <p:sp>
        <p:nvSpPr>
          <p:cNvPr id="4" name="Underrubrik 3">
            <a:extLst>
              <a:ext uri="{FF2B5EF4-FFF2-40B4-BE49-F238E27FC236}">
                <a16:creationId xmlns:a16="http://schemas.microsoft.com/office/drawing/2014/main" id="{F5C17D1F-E350-487D-A350-11161173CB07}"/>
              </a:ext>
            </a:extLst>
          </p:cNvPr>
          <p:cNvSpPr>
            <a:spLocks noGrp="1"/>
          </p:cNvSpPr>
          <p:nvPr>
            <p:ph type="subTitle" idx="10"/>
          </p:nvPr>
        </p:nvSpPr>
        <p:spPr/>
        <p:txBody>
          <a:bodyPr/>
          <a:lstStyle/>
          <a:p>
            <a:fld id="{A80A42BD-ECCF-4E90-A341-417F2B5D849F}" type="datetime1">
              <a:rPr lang="sv-SE" smtClean="0"/>
              <a:t>2024-05-02</a:t>
            </a:fld>
            <a:endParaRPr lang="sv-SE" dirty="0"/>
          </a:p>
        </p:txBody>
      </p:sp>
    </p:spTree>
    <p:extLst>
      <p:ext uri="{BB962C8B-B14F-4D97-AF65-F5344CB8AC3E}">
        <p14:creationId xmlns:p14="http://schemas.microsoft.com/office/powerpoint/2010/main" val="14952965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6E5872-041B-4F94-866F-124D577AC190}"/>
              </a:ext>
            </a:extLst>
          </p:cNvPr>
          <p:cNvSpPr>
            <a:spLocks noGrp="1"/>
          </p:cNvSpPr>
          <p:nvPr>
            <p:ph type="title"/>
          </p:nvPr>
        </p:nvSpPr>
        <p:spPr/>
        <p:txBody>
          <a:bodyPr/>
          <a:lstStyle/>
          <a:p>
            <a:r>
              <a:rPr lang="sv-SE" b="1" dirty="0"/>
              <a:t>Andra tillbehör</a:t>
            </a:r>
            <a:endParaRPr lang="sv-SE" dirty="0"/>
          </a:p>
        </p:txBody>
      </p:sp>
      <p:sp>
        <p:nvSpPr>
          <p:cNvPr id="3" name="Platshållare för innehåll 2">
            <a:extLst>
              <a:ext uri="{FF2B5EF4-FFF2-40B4-BE49-F238E27FC236}">
                <a16:creationId xmlns:a16="http://schemas.microsoft.com/office/drawing/2014/main" id="{DCC9D60C-8098-4B87-AF37-C34F6B4F4442}"/>
              </a:ext>
            </a:extLst>
          </p:cNvPr>
          <p:cNvSpPr>
            <a:spLocks noGrp="1"/>
          </p:cNvSpPr>
          <p:nvPr>
            <p:ph idx="1"/>
          </p:nvPr>
        </p:nvSpPr>
        <p:spPr/>
        <p:txBody>
          <a:bodyPr/>
          <a:lstStyle/>
          <a:p>
            <a:r>
              <a:rPr lang="sv-SE" dirty="0" err="1"/>
              <a:t>Debridment</a:t>
            </a:r>
            <a:r>
              <a:rPr lang="sv-SE" dirty="0"/>
              <a:t> </a:t>
            </a:r>
            <a:r>
              <a:rPr lang="sv-SE" dirty="0" err="1"/>
              <a:t>pad</a:t>
            </a:r>
            <a:r>
              <a:rPr lang="sv-SE" dirty="0"/>
              <a:t>/</a:t>
            </a:r>
            <a:r>
              <a:rPr lang="sv-SE" dirty="0" err="1"/>
              <a:t>lolly</a:t>
            </a:r>
            <a:endParaRPr lang="sv-SE" dirty="0"/>
          </a:p>
          <a:p>
            <a:r>
              <a:rPr lang="sv-SE" dirty="0"/>
              <a:t>Behandlingssko </a:t>
            </a:r>
            <a:r>
              <a:rPr lang="sv-SE" dirty="0" err="1"/>
              <a:t>Cellona</a:t>
            </a:r>
            <a:endParaRPr lang="sv-SE" dirty="0"/>
          </a:p>
          <a:p>
            <a:r>
              <a:rPr lang="sv-SE" dirty="0"/>
              <a:t>Hudskydd </a:t>
            </a:r>
            <a:r>
              <a:rPr lang="sv-SE" dirty="0" err="1"/>
              <a:t>Silesse</a:t>
            </a:r>
            <a:endParaRPr lang="sv-SE" dirty="0"/>
          </a:p>
          <a:p>
            <a:r>
              <a:rPr lang="sv-SE" dirty="0" err="1"/>
              <a:t>Curette</a:t>
            </a:r>
            <a:endParaRPr lang="sv-SE" dirty="0"/>
          </a:p>
        </p:txBody>
      </p:sp>
      <p:sp>
        <p:nvSpPr>
          <p:cNvPr id="4" name="Underrubrik 3">
            <a:extLst>
              <a:ext uri="{FF2B5EF4-FFF2-40B4-BE49-F238E27FC236}">
                <a16:creationId xmlns:a16="http://schemas.microsoft.com/office/drawing/2014/main" id="{674F31C8-1BFB-4127-8471-46055A7DF7BA}"/>
              </a:ext>
            </a:extLst>
          </p:cNvPr>
          <p:cNvSpPr>
            <a:spLocks noGrp="1"/>
          </p:cNvSpPr>
          <p:nvPr>
            <p:ph type="subTitle" idx="10"/>
          </p:nvPr>
        </p:nvSpPr>
        <p:spPr/>
        <p:txBody>
          <a:bodyPr/>
          <a:lstStyle/>
          <a:p>
            <a:fld id="{E7841B54-8E13-4052-BC25-7E0C30A40AA6}" type="datetime1">
              <a:rPr lang="sv-SE" smtClean="0"/>
              <a:t>2024-05-02</a:t>
            </a:fld>
            <a:endParaRPr lang="sv-SE" dirty="0"/>
          </a:p>
        </p:txBody>
      </p:sp>
    </p:spTree>
    <p:extLst>
      <p:ext uri="{BB962C8B-B14F-4D97-AF65-F5344CB8AC3E}">
        <p14:creationId xmlns:p14="http://schemas.microsoft.com/office/powerpoint/2010/main" val="16096323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F056A9-DA1A-4B51-9EFC-B1F1E596C424}"/>
              </a:ext>
            </a:extLst>
          </p:cNvPr>
          <p:cNvSpPr>
            <a:spLocks noGrp="1"/>
          </p:cNvSpPr>
          <p:nvPr>
            <p:ph type="title"/>
          </p:nvPr>
        </p:nvSpPr>
        <p:spPr>
          <a:xfrm>
            <a:off x="971550" y="1317476"/>
            <a:ext cx="5972948" cy="516630"/>
          </a:xfrm>
        </p:spPr>
        <p:txBody>
          <a:bodyPr>
            <a:normAutofit fontScale="90000"/>
          </a:bodyPr>
          <a:lstStyle/>
          <a:p>
            <a:r>
              <a:rPr lang="sv-SE" b="1" dirty="0"/>
              <a:t>Silverförband upphandlade för specifika ändamål</a:t>
            </a:r>
            <a:endParaRPr lang="sv-SE" dirty="0"/>
          </a:p>
        </p:txBody>
      </p:sp>
      <p:sp>
        <p:nvSpPr>
          <p:cNvPr id="3" name="Platshållare för innehåll 2">
            <a:extLst>
              <a:ext uri="{FF2B5EF4-FFF2-40B4-BE49-F238E27FC236}">
                <a16:creationId xmlns:a16="http://schemas.microsoft.com/office/drawing/2014/main" id="{B5316CE8-393B-414A-B7D0-19DDB44791C2}"/>
              </a:ext>
            </a:extLst>
          </p:cNvPr>
          <p:cNvSpPr>
            <a:spLocks noGrp="1"/>
          </p:cNvSpPr>
          <p:nvPr>
            <p:ph idx="1"/>
          </p:nvPr>
        </p:nvSpPr>
        <p:spPr>
          <a:xfrm>
            <a:off x="841951" y="2108420"/>
            <a:ext cx="3906677" cy="2692857"/>
          </a:xfrm>
        </p:spPr>
        <p:txBody>
          <a:bodyPr/>
          <a:lstStyle/>
          <a:p>
            <a:endParaRPr lang="sv-SE" dirty="0"/>
          </a:p>
          <a:p>
            <a:r>
              <a:rPr lang="sv-SE" dirty="0"/>
              <a:t>Svårläkta sår</a:t>
            </a:r>
          </a:p>
          <a:p>
            <a:r>
              <a:rPr lang="sv-SE" dirty="0"/>
              <a:t>Brännskador</a:t>
            </a:r>
          </a:p>
          <a:p>
            <a:r>
              <a:rPr lang="sv-SE" dirty="0"/>
              <a:t>NPWT-behandling</a:t>
            </a:r>
          </a:p>
        </p:txBody>
      </p:sp>
      <p:sp>
        <p:nvSpPr>
          <p:cNvPr id="4" name="Underrubrik 3">
            <a:extLst>
              <a:ext uri="{FF2B5EF4-FFF2-40B4-BE49-F238E27FC236}">
                <a16:creationId xmlns:a16="http://schemas.microsoft.com/office/drawing/2014/main" id="{53C6A408-3F03-4686-92C0-36C86C318638}"/>
              </a:ext>
            </a:extLst>
          </p:cNvPr>
          <p:cNvSpPr>
            <a:spLocks noGrp="1"/>
          </p:cNvSpPr>
          <p:nvPr>
            <p:ph type="subTitle" idx="10"/>
          </p:nvPr>
        </p:nvSpPr>
        <p:spPr/>
        <p:txBody>
          <a:bodyPr/>
          <a:lstStyle/>
          <a:p>
            <a:fld id="{0A3EA8A0-3985-4309-B0E0-1D27D8D95EBD}" type="datetime1">
              <a:rPr lang="sv-SE" smtClean="0"/>
              <a:t>2024-05-02</a:t>
            </a:fld>
            <a:endParaRPr lang="sv-SE" dirty="0"/>
          </a:p>
        </p:txBody>
      </p:sp>
    </p:spTree>
    <p:extLst>
      <p:ext uri="{BB962C8B-B14F-4D97-AF65-F5344CB8AC3E}">
        <p14:creationId xmlns:p14="http://schemas.microsoft.com/office/powerpoint/2010/main" val="7514803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8B00CD-50FC-3878-263F-7C4C0F2F5A3C}"/>
              </a:ext>
            </a:extLst>
          </p:cNvPr>
          <p:cNvSpPr>
            <a:spLocks noGrp="1"/>
          </p:cNvSpPr>
          <p:nvPr>
            <p:ph type="title"/>
          </p:nvPr>
        </p:nvSpPr>
        <p:spPr>
          <a:xfrm>
            <a:off x="1026470" y="265074"/>
            <a:ext cx="5972948" cy="688840"/>
          </a:xfrm>
        </p:spPr>
        <p:txBody>
          <a:bodyPr/>
          <a:lstStyle/>
          <a:p>
            <a:r>
              <a:rPr lang="sv-SE" dirty="0"/>
              <a:t>Kompress</a:t>
            </a:r>
          </a:p>
        </p:txBody>
      </p:sp>
      <p:sp>
        <p:nvSpPr>
          <p:cNvPr id="3" name="Platshållare för innehåll 2">
            <a:extLst>
              <a:ext uri="{FF2B5EF4-FFF2-40B4-BE49-F238E27FC236}">
                <a16:creationId xmlns:a16="http://schemas.microsoft.com/office/drawing/2014/main" id="{A05B5816-39A6-49C0-96E5-DC65512EAC43}"/>
              </a:ext>
            </a:extLst>
          </p:cNvPr>
          <p:cNvSpPr>
            <a:spLocks noGrp="1"/>
          </p:cNvSpPr>
          <p:nvPr>
            <p:ph idx="1"/>
          </p:nvPr>
        </p:nvSpPr>
        <p:spPr/>
        <p:txBody>
          <a:bodyPr/>
          <a:lstStyle/>
          <a:p>
            <a:r>
              <a:rPr lang="sv-SE" dirty="0"/>
              <a:t>Silicon kompress</a:t>
            </a:r>
          </a:p>
          <a:p>
            <a:endParaRPr lang="sv-SE" dirty="0"/>
          </a:p>
          <a:p>
            <a:endParaRPr lang="sv-SE" dirty="0"/>
          </a:p>
          <a:p>
            <a:endParaRPr lang="sv-SE" dirty="0"/>
          </a:p>
          <a:p>
            <a:r>
              <a:rPr lang="sv-SE" dirty="0" err="1"/>
              <a:t>Salv</a:t>
            </a:r>
            <a:r>
              <a:rPr lang="sv-SE" dirty="0"/>
              <a:t> kompress </a:t>
            </a:r>
          </a:p>
        </p:txBody>
      </p:sp>
      <p:sp>
        <p:nvSpPr>
          <p:cNvPr id="4" name="Underrubrik 3">
            <a:extLst>
              <a:ext uri="{FF2B5EF4-FFF2-40B4-BE49-F238E27FC236}">
                <a16:creationId xmlns:a16="http://schemas.microsoft.com/office/drawing/2014/main" id="{62DE4090-5FFA-509B-CF41-19BABCB857DE}"/>
              </a:ext>
            </a:extLst>
          </p:cNvPr>
          <p:cNvSpPr>
            <a:spLocks noGrp="1"/>
          </p:cNvSpPr>
          <p:nvPr>
            <p:ph type="subTitle" idx="10"/>
          </p:nvPr>
        </p:nvSpPr>
        <p:spPr/>
        <p:txBody>
          <a:bodyPr/>
          <a:lstStyle/>
          <a:p>
            <a:endParaRPr lang="sv-SE"/>
          </a:p>
        </p:txBody>
      </p:sp>
    </p:spTree>
    <p:extLst>
      <p:ext uri="{BB962C8B-B14F-4D97-AF65-F5344CB8AC3E}">
        <p14:creationId xmlns:p14="http://schemas.microsoft.com/office/powerpoint/2010/main" val="332911283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a:extLst>
              <a:ext uri="{FF2B5EF4-FFF2-40B4-BE49-F238E27FC236}">
                <a16:creationId xmlns:a16="http://schemas.microsoft.com/office/drawing/2014/main" id="{0B65CA8B-14CB-40EB-A36E-6D06C59EE31A}"/>
              </a:ext>
            </a:extLst>
          </p:cNvPr>
          <p:cNvSpPr>
            <a:spLocks noGrp="1"/>
          </p:cNvSpPr>
          <p:nvPr>
            <p:ph type="subTitle" idx="10"/>
          </p:nvPr>
        </p:nvSpPr>
        <p:spPr/>
        <p:txBody>
          <a:bodyPr/>
          <a:lstStyle/>
          <a:p>
            <a:fld id="{F633D9DD-4B8A-4BD0-B699-8FB520A8C498}" type="datetime1">
              <a:rPr lang="sv-SE" smtClean="0"/>
              <a:t>2024-05-02</a:t>
            </a:fld>
            <a:endParaRPr lang="sv-SE" dirty="0"/>
          </a:p>
        </p:txBody>
      </p:sp>
      <p:pic>
        <p:nvPicPr>
          <p:cNvPr id="7" name="Bildobjekt 6">
            <a:extLst>
              <a:ext uri="{FF2B5EF4-FFF2-40B4-BE49-F238E27FC236}">
                <a16:creationId xmlns:a16="http://schemas.microsoft.com/office/drawing/2014/main" id="{89F12C82-F0F9-4827-BE73-EEC6252C46AC}"/>
              </a:ext>
            </a:extLst>
          </p:cNvPr>
          <p:cNvPicPr>
            <a:picLocks noChangeAspect="1"/>
          </p:cNvPicPr>
          <p:nvPr/>
        </p:nvPicPr>
        <p:blipFill>
          <a:blip r:embed="rId2"/>
          <a:stretch>
            <a:fillRect/>
          </a:stretch>
        </p:blipFill>
        <p:spPr>
          <a:xfrm>
            <a:off x="2783718" y="2017690"/>
            <a:ext cx="3749365" cy="3261643"/>
          </a:xfrm>
          <a:prstGeom prst="rect">
            <a:avLst/>
          </a:prstGeom>
        </p:spPr>
      </p:pic>
      <p:pic>
        <p:nvPicPr>
          <p:cNvPr id="6" name="Bildobjekt 5">
            <a:extLst>
              <a:ext uri="{FF2B5EF4-FFF2-40B4-BE49-F238E27FC236}">
                <a16:creationId xmlns:a16="http://schemas.microsoft.com/office/drawing/2014/main" id="{BB51B1E5-9573-4E84-A2DA-EEE95FC91E95}"/>
              </a:ext>
            </a:extLst>
          </p:cNvPr>
          <p:cNvPicPr>
            <a:picLocks noChangeAspect="1"/>
          </p:cNvPicPr>
          <p:nvPr/>
        </p:nvPicPr>
        <p:blipFill>
          <a:blip r:embed="rId3"/>
          <a:stretch>
            <a:fillRect/>
          </a:stretch>
        </p:blipFill>
        <p:spPr>
          <a:xfrm>
            <a:off x="2341962" y="1397250"/>
            <a:ext cx="4303638" cy="5143500"/>
          </a:xfrm>
          <a:prstGeom prst="rect">
            <a:avLst/>
          </a:prstGeom>
        </p:spPr>
      </p:pic>
      <p:pic>
        <p:nvPicPr>
          <p:cNvPr id="8" name="Bildobjekt 7">
            <a:extLst>
              <a:ext uri="{FF2B5EF4-FFF2-40B4-BE49-F238E27FC236}">
                <a16:creationId xmlns:a16="http://schemas.microsoft.com/office/drawing/2014/main" id="{C23A2613-D489-409D-8F93-CEE0EFE1C8AB}"/>
              </a:ext>
            </a:extLst>
          </p:cNvPr>
          <p:cNvPicPr>
            <a:picLocks noChangeAspect="1"/>
          </p:cNvPicPr>
          <p:nvPr/>
        </p:nvPicPr>
        <p:blipFill>
          <a:blip r:embed="rId4"/>
          <a:stretch>
            <a:fillRect/>
          </a:stretch>
        </p:blipFill>
        <p:spPr>
          <a:xfrm>
            <a:off x="3332404" y="2496266"/>
            <a:ext cx="2651990" cy="2304488"/>
          </a:xfrm>
          <a:prstGeom prst="rect">
            <a:avLst/>
          </a:prstGeom>
        </p:spPr>
      </p:pic>
    </p:spTree>
    <p:extLst>
      <p:ext uri="{BB962C8B-B14F-4D97-AF65-F5344CB8AC3E}">
        <p14:creationId xmlns:p14="http://schemas.microsoft.com/office/powerpoint/2010/main" val="26302218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000" b="1" dirty="0">
                <a:solidFill>
                  <a:schemeClr val="accent3">
                    <a:lumMod val="75000"/>
                  </a:schemeClr>
                </a:solidFill>
              </a:rPr>
              <a:t>Undertrycksbehandling</a:t>
            </a:r>
            <a:br>
              <a:rPr lang="sv-SE" sz="3000" b="1" dirty="0"/>
            </a:br>
            <a:r>
              <a:rPr lang="sv-SE" sz="3000" dirty="0"/>
              <a:t>(NPWT, vaccumassisterad sårbehandling)</a:t>
            </a:r>
          </a:p>
        </p:txBody>
      </p:sp>
      <p:sp>
        <p:nvSpPr>
          <p:cNvPr id="3" name="Platshållare för innehåll 2"/>
          <p:cNvSpPr>
            <a:spLocks noGrp="1"/>
          </p:cNvSpPr>
          <p:nvPr>
            <p:ph idx="1"/>
          </p:nvPr>
        </p:nvSpPr>
        <p:spPr>
          <a:xfrm>
            <a:off x="467544" y="1844824"/>
            <a:ext cx="8229600" cy="1368152"/>
          </a:xfrm>
        </p:spPr>
        <p:txBody>
          <a:bodyPr>
            <a:noAutofit/>
          </a:bodyPr>
          <a:lstStyle/>
          <a:p>
            <a:r>
              <a:rPr lang="sv-SE" sz="2000" dirty="0"/>
              <a:t>100 år sedan i Ryssland, 1997-98 i Sverige</a:t>
            </a:r>
          </a:p>
          <a:p>
            <a:r>
              <a:rPr lang="sv-SE" sz="2000" dirty="0"/>
              <a:t>  -80 </a:t>
            </a:r>
            <a:r>
              <a:rPr lang="sv-SE" sz="2000" dirty="0" err="1"/>
              <a:t>mmHg</a:t>
            </a:r>
            <a:r>
              <a:rPr lang="sv-SE" sz="2000" dirty="0"/>
              <a:t> ner till -125 </a:t>
            </a:r>
            <a:r>
              <a:rPr lang="sv-SE" sz="2000" dirty="0" err="1"/>
              <a:t>mmHg</a:t>
            </a:r>
            <a:endParaRPr lang="sv-SE" sz="2000" dirty="0"/>
          </a:p>
          <a:p>
            <a:r>
              <a:rPr lang="sv-SE" sz="2000" dirty="0"/>
              <a:t>Stora och små pumpar</a:t>
            </a:r>
          </a:p>
        </p:txBody>
      </p:sp>
      <p:pic>
        <p:nvPicPr>
          <p:cNvPr id="4" name="Bildobjekt 3">
            <a:extLst>
              <a:ext uri="{FF2B5EF4-FFF2-40B4-BE49-F238E27FC236}">
                <a16:creationId xmlns:a16="http://schemas.microsoft.com/office/drawing/2014/main" id="{57290078-A052-40DA-A534-40D01BD8694A}"/>
              </a:ext>
            </a:extLst>
          </p:cNvPr>
          <p:cNvPicPr>
            <a:picLocks noChangeAspect="1"/>
          </p:cNvPicPr>
          <p:nvPr/>
        </p:nvPicPr>
        <p:blipFill>
          <a:blip r:embed="rId3"/>
          <a:stretch>
            <a:fillRect/>
          </a:stretch>
        </p:blipFill>
        <p:spPr>
          <a:xfrm>
            <a:off x="395536" y="3501008"/>
            <a:ext cx="4572396" cy="3082354"/>
          </a:xfrm>
          <a:prstGeom prst="rect">
            <a:avLst/>
          </a:prstGeom>
        </p:spPr>
      </p:pic>
      <p:pic>
        <p:nvPicPr>
          <p:cNvPr id="10" name="Bildobjekt 9">
            <a:extLst>
              <a:ext uri="{FF2B5EF4-FFF2-40B4-BE49-F238E27FC236}">
                <a16:creationId xmlns:a16="http://schemas.microsoft.com/office/drawing/2014/main" id="{61D2DA19-9ECE-4001-9AF8-BB6344078A6F}"/>
              </a:ext>
            </a:extLst>
          </p:cNvPr>
          <p:cNvPicPr>
            <a:picLocks noChangeAspect="1"/>
          </p:cNvPicPr>
          <p:nvPr/>
        </p:nvPicPr>
        <p:blipFill>
          <a:blip r:embed="rId4"/>
          <a:stretch>
            <a:fillRect/>
          </a:stretch>
        </p:blipFill>
        <p:spPr>
          <a:xfrm>
            <a:off x="4967932" y="2276872"/>
            <a:ext cx="4070271" cy="4581129"/>
          </a:xfrm>
          <a:prstGeom prst="rect">
            <a:avLst/>
          </a:prstGeom>
        </p:spPr>
      </p:pic>
      <p:sp>
        <p:nvSpPr>
          <p:cNvPr id="5" name="Platshållare för sidfot 4">
            <a:extLst>
              <a:ext uri="{FF2B5EF4-FFF2-40B4-BE49-F238E27FC236}">
                <a16:creationId xmlns:a16="http://schemas.microsoft.com/office/drawing/2014/main" id="{20A944F2-FDFA-46BB-9CCE-26908082241E}"/>
              </a:ext>
            </a:extLst>
          </p:cNvPr>
          <p:cNvSpPr>
            <a:spLocks noGrp="1"/>
          </p:cNvSpPr>
          <p:nvPr>
            <p:ph type="ftr" sz="quarter" idx="11"/>
          </p:nvPr>
        </p:nvSpPr>
        <p:spPr/>
        <p:txBody>
          <a:bodyPr/>
          <a:lstStyle/>
          <a:p>
            <a:endParaRPr lang="sv-SE" dirty="0"/>
          </a:p>
        </p:txBody>
      </p:sp>
      <p:sp>
        <p:nvSpPr>
          <p:cNvPr id="6" name="Platshållare för datum 5">
            <a:extLst>
              <a:ext uri="{FF2B5EF4-FFF2-40B4-BE49-F238E27FC236}">
                <a16:creationId xmlns:a16="http://schemas.microsoft.com/office/drawing/2014/main" id="{9489E872-7803-A2F5-EA90-E4676A6F163B}"/>
              </a:ext>
            </a:extLst>
          </p:cNvPr>
          <p:cNvSpPr>
            <a:spLocks noGrp="1"/>
          </p:cNvSpPr>
          <p:nvPr>
            <p:ph type="dt" sz="half" idx="10"/>
          </p:nvPr>
        </p:nvSpPr>
        <p:spPr/>
        <p:txBody>
          <a:bodyPr/>
          <a:lstStyle/>
          <a:p>
            <a:fld id="{500EE872-3674-472E-9206-3C452B14B6FA}" type="datetime1">
              <a:rPr lang="sv-SE" smtClean="0"/>
              <a:t>2024-05-02</a:t>
            </a:fld>
            <a:endParaRPr lang="sv-SE"/>
          </a:p>
        </p:txBody>
      </p:sp>
      <p:sp>
        <p:nvSpPr>
          <p:cNvPr id="8" name="Rektangel 7">
            <a:extLst>
              <a:ext uri="{FF2B5EF4-FFF2-40B4-BE49-F238E27FC236}">
                <a16:creationId xmlns:a16="http://schemas.microsoft.com/office/drawing/2014/main" id="{FAEDBF42-3771-003B-04F0-2B35463BAD8C}"/>
              </a:ext>
            </a:extLst>
          </p:cNvPr>
          <p:cNvSpPr/>
          <p:nvPr/>
        </p:nvSpPr>
        <p:spPr>
          <a:xfrm>
            <a:off x="3339496" y="4555640"/>
            <a:ext cx="1376519"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Tree>
    <p:extLst>
      <p:ext uri="{BB962C8B-B14F-4D97-AF65-F5344CB8AC3E}">
        <p14:creationId xmlns:p14="http://schemas.microsoft.com/office/powerpoint/2010/main" val="1044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755576" y="2636912"/>
            <a:ext cx="7704856" cy="1656184"/>
          </a:xfrm>
        </p:spPr>
        <p:txBody>
          <a:bodyPr>
            <a:noAutofit/>
          </a:bodyPr>
          <a:lstStyle/>
          <a:p>
            <a:r>
              <a:rPr lang="sv-SE" sz="4000" dirty="0">
                <a:solidFill>
                  <a:schemeClr val="accent3">
                    <a:lumMod val="75000"/>
                  </a:schemeClr>
                </a:solidFill>
              </a:rPr>
              <a:t>Basbedömning</a:t>
            </a:r>
          </a:p>
        </p:txBody>
      </p:sp>
      <p:sp>
        <p:nvSpPr>
          <p:cNvPr id="2" name="Platshållare för datum 1">
            <a:extLst>
              <a:ext uri="{FF2B5EF4-FFF2-40B4-BE49-F238E27FC236}">
                <a16:creationId xmlns:a16="http://schemas.microsoft.com/office/drawing/2014/main" id="{9D430D5F-B70F-A048-31AD-8F9007B97C9E}"/>
              </a:ext>
            </a:extLst>
          </p:cNvPr>
          <p:cNvSpPr>
            <a:spLocks noGrp="1"/>
          </p:cNvSpPr>
          <p:nvPr>
            <p:ph type="dt" sz="half" idx="10"/>
          </p:nvPr>
        </p:nvSpPr>
        <p:spPr/>
        <p:txBody>
          <a:bodyPr/>
          <a:lstStyle/>
          <a:p>
            <a:fld id="{B53E7AF6-8A15-4C89-8A6A-2C3308E63F50}" type="datetime1">
              <a:rPr lang="sv-SE" smtClean="0"/>
              <a:t>2024-05-02</a:t>
            </a:fld>
            <a:endParaRPr lang="sv-SE"/>
          </a:p>
        </p:txBody>
      </p:sp>
      <p:sp>
        <p:nvSpPr>
          <p:cNvPr id="5" name="Platshållare för sidfot 3"/>
          <p:cNvSpPr>
            <a:spLocks noGrp="1"/>
          </p:cNvSpPr>
          <p:nvPr>
            <p:ph type="ftr" sz="quarter" idx="11"/>
          </p:nvPr>
        </p:nvSpPr>
        <p:spPr/>
        <p:txBody>
          <a:bodyPr/>
          <a:lstStyle/>
          <a:p>
            <a:endParaRPr lang="sv-SE" dirty="0"/>
          </a:p>
        </p:txBody>
      </p:sp>
    </p:spTree>
    <p:extLst>
      <p:ext uri="{BB962C8B-B14F-4D97-AF65-F5344CB8AC3E}">
        <p14:creationId xmlns:p14="http://schemas.microsoft.com/office/powerpoint/2010/main" val="116790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A490D9-159C-4ECF-8024-F7341027F500}"/>
              </a:ext>
            </a:extLst>
          </p:cNvPr>
          <p:cNvSpPr>
            <a:spLocks noGrp="1"/>
          </p:cNvSpPr>
          <p:nvPr>
            <p:ph type="title"/>
          </p:nvPr>
        </p:nvSpPr>
        <p:spPr/>
        <p:txBody>
          <a:bodyPr>
            <a:normAutofit/>
          </a:bodyPr>
          <a:lstStyle/>
          <a:p>
            <a:r>
              <a:rPr lang="sv-SE" sz="3000" b="1" dirty="0">
                <a:solidFill>
                  <a:schemeClr val="accent3">
                    <a:lumMod val="75000"/>
                  </a:schemeClr>
                </a:solidFill>
              </a:rPr>
              <a:t>Undertrycksbehandling-NPWT</a:t>
            </a:r>
          </a:p>
        </p:txBody>
      </p:sp>
      <p:sp>
        <p:nvSpPr>
          <p:cNvPr id="5" name="Platshållare för datum 4">
            <a:extLst>
              <a:ext uri="{FF2B5EF4-FFF2-40B4-BE49-F238E27FC236}">
                <a16:creationId xmlns:a16="http://schemas.microsoft.com/office/drawing/2014/main" id="{F7D73DC8-C620-4943-5D36-13D8FCA6C102}"/>
              </a:ext>
            </a:extLst>
          </p:cNvPr>
          <p:cNvSpPr>
            <a:spLocks noGrp="1"/>
          </p:cNvSpPr>
          <p:nvPr>
            <p:ph type="dt" sz="half" idx="10"/>
          </p:nvPr>
        </p:nvSpPr>
        <p:spPr/>
        <p:txBody>
          <a:bodyPr/>
          <a:lstStyle/>
          <a:p>
            <a:fld id="{AD896012-13F7-4B5D-89EF-5290D6F2CC09}" type="datetime1">
              <a:rPr lang="sv-SE" smtClean="0"/>
              <a:t>2024-05-02</a:t>
            </a:fld>
            <a:endParaRPr lang="sv-SE"/>
          </a:p>
        </p:txBody>
      </p:sp>
      <p:sp>
        <p:nvSpPr>
          <p:cNvPr id="4" name="Platshållare för sidfot 3">
            <a:extLst>
              <a:ext uri="{FF2B5EF4-FFF2-40B4-BE49-F238E27FC236}">
                <a16:creationId xmlns:a16="http://schemas.microsoft.com/office/drawing/2014/main" id="{5C5BFECB-FE8C-4D53-934B-6E0085B7484C}"/>
              </a:ext>
            </a:extLst>
          </p:cNvPr>
          <p:cNvSpPr>
            <a:spLocks noGrp="1"/>
          </p:cNvSpPr>
          <p:nvPr>
            <p:ph type="ftr" sz="quarter" idx="11"/>
          </p:nvPr>
        </p:nvSpPr>
        <p:spPr/>
        <p:txBody>
          <a:bodyPr/>
          <a:lstStyle/>
          <a:p>
            <a:endParaRPr lang="sv-SE" dirty="0"/>
          </a:p>
        </p:txBody>
      </p:sp>
      <p:sp>
        <p:nvSpPr>
          <p:cNvPr id="13" name="Ellips 12">
            <a:extLst>
              <a:ext uri="{FF2B5EF4-FFF2-40B4-BE49-F238E27FC236}">
                <a16:creationId xmlns:a16="http://schemas.microsoft.com/office/drawing/2014/main" id="{A5F7B8ED-24A9-4947-B1D6-17C9C9BC66EA}"/>
              </a:ext>
            </a:extLst>
          </p:cNvPr>
          <p:cNvSpPr/>
          <p:nvPr/>
        </p:nvSpPr>
        <p:spPr>
          <a:xfrm>
            <a:off x="179512" y="1124744"/>
            <a:ext cx="4104456" cy="518457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4000" dirty="0">
                <a:solidFill>
                  <a:schemeClr val="tx1"/>
                </a:solidFill>
              </a:rPr>
              <a:t>Stor pump</a:t>
            </a:r>
          </a:p>
        </p:txBody>
      </p:sp>
      <p:sp>
        <p:nvSpPr>
          <p:cNvPr id="14" name="Flödesschema: Koppling 13">
            <a:extLst>
              <a:ext uri="{FF2B5EF4-FFF2-40B4-BE49-F238E27FC236}">
                <a16:creationId xmlns:a16="http://schemas.microsoft.com/office/drawing/2014/main" id="{0302FDCA-9897-4A76-A0A0-9C2042A18BD3}"/>
              </a:ext>
            </a:extLst>
          </p:cNvPr>
          <p:cNvSpPr/>
          <p:nvPr/>
        </p:nvSpPr>
        <p:spPr>
          <a:xfrm>
            <a:off x="4586905" y="1124743"/>
            <a:ext cx="4211958" cy="5231607"/>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4000" dirty="0">
                <a:solidFill>
                  <a:schemeClr val="tx1"/>
                </a:solidFill>
              </a:rPr>
              <a:t>Liten pump med förband</a:t>
            </a:r>
          </a:p>
        </p:txBody>
      </p:sp>
      <p:sp>
        <p:nvSpPr>
          <p:cNvPr id="6" name="Platshållare för innehåll 5">
            <a:extLst>
              <a:ext uri="{FF2B5EF4-FFF2-40B4-BE49-F238E27FC236}">
                <a16:creationId xmlns:a16="http://schemas.microsoft.com/office/drawing/2014/main" id="{2405F121-8F2C-FF40-C0CC-5C1AAD7E1402}"/>
              </a:ext>
            </a:extLst>
          </p:cNvPr>
          <p:cNvSpPr>
            <a:spLocks noGrp="1"/>
          </p:cNvSpPr>
          <p:nvPr>
            <p:ph idx="1"/>
          </p:nvPr>
        </p:nvSpPr>
        <p:spPr/>
        <p:txBody>
          <a:bodyPr/>
          <a:lstStyle/>
          <a:p>
            <a:endParaRPr lang="sv-SE"/>
          </a:p>
        </p:txBody>
      </p:sp>
    </p:spTree>
    <p:extLst>
      <p:ext uri="{BB962C8B-B14F-4D97-AF65-F5344CB8AC3E}">
        <p14:creationId xmlns:p14="http://schemas.microsoft.com/office/powerpoint/2010/main" val="3027044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827584" y="2492896"/>
            <a:ext cx="7630283" cy="1512168"/>
          </a:xfrm>
        </p:spPr>
        <p:txBody>
          <a:bodyPr>
            <a:normAutofit/>
          </a:bodyPr>
          <a:lstStyle/>
          <a:p>
            <a:r>
              <a:rPr lang="sv-SE" dirty="0">
                <a:solidFill>
                  <a:schemeClr val="accent1"/>
                </a:solidFill>
              </a:rPr>
              <a:t>Kompressionsbehandling </a:t>
            </a:r>
            <a:br>
              <a:rPr lang="sv-SE" dirty="0">
                <a:solidFill>
                  <a:schemeClr val="accent1"/>
                </a:solidFill>
              </a:rPr>
            </a:br>
            <a:r>
              <a:rPr lang="sv-SE" dirty="0">
                <a:solidFill>
                  <a:schemeClr val="accent1"/>
                </a:solidFill>
              </a:rPr>
              <a:t>– en viktig medicinsk behandling</a:t>
            </a:r>
            <a:br>
              <a:rPr lang="sv-SE" sz="2800" b="1" dirty="0">
                <a:solidFill>
                  <a:schemeClr val="accent1"/>
                </a:solidFill>
              </a:rPr>
            </a:br>
            <a:endParaRPr lang="sv-SE" sz="2800" b="1" dirty="0">
              <a:solidFill>
                <a:schemeClr val="accent1"/>
              </a:solidFill>
            </a:endParaRPr>
          </a:p>
          <a:p>
            <a:endParaRPr lang="sv-SE" sz="2500" dirty="0"/>
          </a:p>
        </p:txBody>
      </p:sp>
      <p:sp>
        <p:nvSpPr>
          <p:cNvPr id="2" name="Platshållare för datum 1">
            <a:extLst>
              <a:ext uri="{FF2B5EF4-FFF2-40B4-BE49-F238E27FC236}">
                <a16:creationId xmlns:a16="http://schemas.microsoft.com/office/drawing/2014/main" id="{2575A7D5-CF7C-8639-EB45-DEA99BF81436}"/>
              </a:ext>
            </a:extLst>
          </p:cNvPr>
          <p:cNvSpPr>
            <a:spLocks noGrp="1"/>
          </p:cNvSpPr>
          <p:nvPr>
            <p:ph type="dt" sz="half" idx="10"/>
          </p:nvPr>
        </p:nvSpPr>
        <p:spPr/>
        <p:txBody>
          <a:bodyPr/>
          <a:lstStyle/>
          <a:p>
            <a:fld id="{0FB7621E-7A26-42C0-8982-7D3A18E40568}" type="datetime1">
              <a:rPr lang="sv-SE" smtClean="0"/>
              <a:t>2024-05-02</a:t>
            </a:fld>
            <a:endParaRPr lang="sv-SE"/>
          </a:p>
        </p:txBody>
      </p:sp>
      <p:sp>
        <p:nvSpPr>
          <p:cNvPr id="5" name="Platshållare för sidfot 3"/>
          <p:cNvSpPr>
            <a:spLocks noGrp="1"/>
          </p:cNvSpPr>
          <p:nvPr>
            <p:ph type="ftr" sz="quarter" idx="11"/>
          </p:nvPr>
        </p:nvSpPr>
        <p:spPr/>
        <p:txBody>
          <a:bodyPr/>
          <a:lstStyle/>
          <a:p>
            <a:endParaRPr lang="sv-SE" dirty="0"/>
          </a:p>
        </p:txBody>
      </p:sp>
    </p:spTree>
    <p:extLst>
      <p:ext uri="{BB962C8B-B14F-4D97-AF65-F5344CB8AC3E}">
        <p14:creationId xmlns:p14="http://schemas.microsoft.com/office/powerpoint/2010/main" val="4115945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9512" y="274638"/>
            <a:ext cx="8507288" cy="1143000"/>
          </a:xfrm>
        </p:spPr>
        <p:txBody>
          <a:bodyPr>
            <a:noAutofit/>
          </a:bodyPr>
          <a:lstStyle/>
          <a:p>
            <a:r>
              <a:rPr lang="sv-SE" sz="4000" dirty="0">
                <a:solidFill>
                  <a:schemeClr val="accent1"/>
                </a:solidFill>
              </a:rPr>
              <a:t>Principen med kompressionsbehandling</a:t>
            </a:r>
          </a:p>
        </p:txBody>
      </p:sp>
      <p:sp>
        <p:nvSpPr>
          <p:cNvPr id="4" name="Platshållare för datum 3">
            <a:extLst>
              <a:ext uri="{FF2B5EF4-FFF2-40B4-BE49-F238E27FC236}">
                <a16:creationId xmlns:a16="http://schemas.microsoft.com/office/drawing/2014/main" id="{AF8840F9-787F-1118-BF8D-B206391197AD}"/>
              </a:ext>
            </a:extLst>
          </p:cNvPr>
          <p:cNvSpPr>
            <a:spLocks noGrp="1"/>
          </p:cNvSpPr>
          <p:nvPr>
            <p:ph type="dt" sz="half" idx="10"/>
          </p:nvPr>
        </p:nvSpPr>
        <p:spPr/>
        <p:txBody>
          <a:bodyPr/>
          <a:lstStyle/>
          <a:p>
            <a:fld id="{7D494E2E-B699-4E79-BF64-E89821F497F7}" type="datetime1">
              <a:rPr lang="sv-SE" smtClean="0"/>
              <a:t>2024-05-02</a:t>
            </a:fld>
            <a:endParaRPr lang="sv-SE"/>
          </a:p>
        </p:txBody>
      </p:sp>
      <p:sp>
        <p:nvSpPr>
          <p:cNvPr id="6" name="Platshållare för sidfot 5">
            <a:extLst>
              <a:ext uri="{FF2B5EF4-FFF2-40B4-BE49-F238E27FC236}">
                <a16:creationId xmlns:a16="http://schemas.microsoft.com/office/drawing/2014/main" id="{9F3A1136-2C92-D634-925C-860C14E35191}"/>
              </a:ext>
            </a:extLst>
          </p:cNvPr>
          <p:cNvSpPr>
            <a:spLocks noGrp="1"/>
          </p:cNvSpPr>
          <p:nvPr>
            <p:ph type="ftr" sz="quarter" idx="11"/>
          </p:nvPr>
        </p:nvSpPr>
        <p:spPr/>
        <p:txBody>
          <a:bodyPr/>
          <a:lstStyle/>
          <a:p>
            <a:endParaRPr lang="sv-SE" dirty="0"/>
          </a:p>
        </p:txBody>
      </p:sp>
      <p:sp>
        <p:nvSpPr>
          <p:cNvPr id="3" name="textruta 2"/>
          <p:cNvSpPr txBox="1"/>
          <p:nvPr/>
        </p:nvSpPr>
        <p:spPr>
          <a:xfrm>
            <a:off x="0" y="1387512"/>
            <a:ext cx="9439421"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400" b="0" i="0" u="none" strike="noStrike" kern="1200" cap="none" spc="0" normalizeH="0" baseline="0" noProof="0" dirty="0">
                <a:ln>
                  <a:noFill/>
                </a:ln>
                <a:solidFill>
                  <a:prstClr val="black"/>
                </a:solidFill>
                <a:effectLst/>
                <a:uLnTx/>
                <a:uFillTx/>
                <a:latin typeface="Calibri"/>
                <a:ea typeface="+mn-ea"/>
                <a:cs typeface="+mn-cs"/>
              </a:rPr>
              <a:t>Genom att anbringa ett tryck mot benet</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2400" b="0" i="0" u="none" strike="noStrike" kern="1200" cap="none" spc="0" normalizeH="0" baseline="0" noProof="0" dirty="0">
                <a:ln>
                  <a:noFill/>
                </a:ln>
                <a:solidFill>
                  <a:prstClr val="black"/>
                </a:solidFill>
                <a:effectLst/>
                <a:uLnTx/>
                <a:uFillTx/>
                <a:latin typeface="Calibri"/>
                <a:ea typeface="+mn-ea"/>
                <a:cs typeface="+mn-cs"/>
              </a:rPr>
              <a:t> trycks befintligt ödem tillbaka</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2400" b="0" i="0" u="none" strike="noStrike" kern="1200" cap="none" spc="0" normalizeH="0" baseline="0" noProof="0" dirty="0">
                <a:ln>
                  <a:noFill/>
                </a:ln>
                <a:solidFill>
                  <a:prstClr val="black"/>
                </a:solidFill>
                <a:effectLst/>
                <a:uLnTx/>
                <a:uFillTx/>
                <a:latin typeface="Calibri"/>
                <a:ea typeface="+mn-ea"/>
                <a:cs typeface="+mn-cs"/>
              </a:rPr>
              <a:t> venerna får hjälp att sluta tätt</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2400" b="0" i="0" u="none" strike="noStrike" kern="1200" cap="none" spc="0" normalizeH="0" baseline="0" noProof="0" dirty="0">
                <a:ln>
                  <a:noFill/>
                </a:ln>
                <a:solidFill>
                  <a:prstClr val="black"/>
                </a:solidFill>
                <a:effectLst/>
                <a:uLnTx/>
                <a:uFillTx/>
                <a:latin typeface="Calibri"/>
                <a:ea typeface="+mn-ea"/>
                <a:cs typeface="+mn-cs"/>
              </a:rPr>
              <a:t> vadmuskeln jobbar effektivare mot ett motstånd</a:t>
            </a:r>
          </a:p>
          <a:p>
            <a:pPr marL="1200150" marR="0" lvl="2" indent="-285750" algn="l" defTabSz="914400" rtl="0" eaLnBrk="1" fontAlgn="auto" latinLnBrk="0" hangingPunct="1">
              <a:lnSpc>
                <a:spcPct val="100000"/>
              </a:lnSpc>
              <a:spcBef>
                <a:spcPts val="0"/>
              </a:spcBef>
              <a:spcAft>
                <a:spcPts val="0"/>
              </a:spcAft>
              <a:buClrTx/>
              <a:buSzTx/>
              <a:buFontTx/>
              <a:buNone/>
              <a:tabLst/>
              <a:defRPr/>
            </a:pPr>
            <a:endParaRPr kumimoji="0" lang="sv-SE" sz="2400" b="0" i="0" u="none" strike="noStrike" kern="1200" cap="none" spc="0" normalizeH="0" baseline="0" noProof="0" dirty="0">
              <a:ln>
                <a:noFill/>
              </a:ln>
              <a:solidFill>
                <a:prstClr val="black"/>
              </a:solidFill>
              <a:effectLst/>
              <a:uLnTx/>
              <a:uFillTx/>
              <a:latin typeface="Calibri"/>
              <a:ea typeface="+mn-ea"/>
              <a:cs typeface="+mn-cs"/>
            </a:endParaRPr>
          </a:p>
          <a:p>
            <a:pPr marL="3543300" marR="0" lvl="7"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sv-SE" sz="2400" b="0" i="0" u="none" strike="noStrike" kern="1200" cap="none" spc="0" normalizeH="0" baseline="0" noProof="0" dirty="0">
                <a:ln>
                  <a:noFill/>
                </a:ln>
                <a:solidFill>
                  <a:prstClr val="black"/>
                </a:solidFill>
                <a:effectLst/>
                <a:uLnTx/>
                <a:uFillTx/>
                <a:latin typeface="Calibri"/>
                <a:ea typeface="+mn-ea"/>
                <a:cs typeface="+mn-cs"/>
              </a:rPr>
              <a:t>	Ödemet minskar</a:t>
            </a:r>
          </a:p>
          <a:p>
            <a:pPr marL="3543300" marR="0" lvl="7"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sv-SE" sz="2400" b="0" i="0" u="none" strike="noStrike" kern="1200" cap="none" spc="0" normalizeH="0" baseline="0" noProof="0" dirty="0">
                <a:ln>
                  <a:noFill/>
                </a:ln>
                <a:solidFill>
                  <a:prstClr val="black"/>
                </a:solidFill>
                <a:effectLst/>
                <a:uLnTx/>
                <a:uFillTx/>
                <a:latin typeface="Calibri"/>
                <a:ea typeface="+mn-ea"/>
                <a:cs typeface="+mn-cs"/>
              </a:rPr>
              <a:t>	Det venösa återflödet till hjärtat ökar</a:t>
            </a:r>
          </a:p>
          <a:p>
            <a:pPr marL="3543300" marR="0" lvl="7"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sv-SE" sz="2400" b="0" i="0" u="none" strike="noStrike" kern="1200" cap="none" spc="0" normalizeH="0" baseline="0" noProof="0" dirty="0">
                <a:ln>
                  <a:noFill/>
                </a:ln>
                <a:solidFill>
                  <a:prstClr val="black"/>
                </a:solidFill>
                <a:effectLst/>
                <a:uLnTx/>
                <a:uFillTx/>
                <a:latin typeface="Calibri"/>
                <a:ea typeface="+mn-ea"/>
                <a:cs typeface="+mn-cs"/>
              </a:rPr>
              <a:t> Mindre läckage av vätska ut i vävnaden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2400" b="0" i="0" u="none" strike="noStrike" kern="1200" cap="none" spc="0" normalizeH="0" baseline="0" noProof="0" dirty="0">
              <a:ln>
                <a:noFill/>
              </a:ln>
              <a:solidFill>
                <a:prstClr val="black"/>
              </a:solidFill>
              <a:effectLst/>
              <a:uLnTx/>
              <a:uFillTx/>
              <a:latin typeface="Calibri"/>
              <a:ea typeface="+mn-ea"/>
              <a:cs typeface="+mn-cs"/>
            </a:endParaRPr>
          </a:p>
        </p:txBody>
      </p:sp>
      <p:cxnSp>
        <p:nvCxnSpPr>
          <p:cNvPr id="9" name="Rak pil 8"/>
          <p:cNvCxnSpPr/>
          <p:nvPr/>
        </p:nvCxnSpPr>
        <p:spPr>
          <a:xfrm>
            <a:off x="2411760" y="3095672"/>
            <a:ext cx="648072" cy="18002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 name="Platshållare för sidfot 3"/>
          <p:cNvSpPr txBox="1">
            <a:spLocks/>
          </p:cNvSpPr>
          <p:nvPr/>
        </p:nvSpPr>
        <p:spPr>
          <a:xfrm>
            <a:off x="3124200" y="6388879"/>
            <a:ext cx="2895600" cy="365125"/>
          </a:xfrm>
          <a:prstGeom prst="rect">
            <a:avLst/>
          </a:prstGeom>
        </p:spPr>
        <p:txBody>
          <a:bodyPr vert="horz" lIns="91440" tIns="45720" rIns="91440" bIns="45720" rtlCol="0" anchor="ctr"/>
          <a:lstStyle>
            <a:defPPr>
              <a:defRPr lang="sv-S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4181189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43608" y="332656"/>
            <a:ext cx="7024744" cy="1143000"/>
          </a:xfrm>
        </p:spPr>
        <p:txBody>
          <a:bodyPr>
            <a:normAutofit/>
          </a:bodyPr>
          <a:lstStyle/>
          <a:p>
            <a:r>
              <a:rPr lang="sv-SE" sz="3000" b="1" dirty="0">
                <a:solidFill>
                  <a:schemeClr val="accent1"/>
                </a:solidFill>
              </a:rPr>
              <a:t>Kompressionsbehandling </a:t>
            </a:r>
          </a:p>
        </p:txBody>
      </p:sp>
      <p:sp>
        <p:nvSpPr>
          <p:cNvPr id="3" name="Platshållare för innehåll 2"/>
          <p:cNvSpPr>
            <a:spLocks noGrp="1"/>
          </p:cNvSpPr>
          <p:nvPr>
            <p:ph idx="1"/>
          </p:nvPr>
        </p:nvSpPr>
        <p:spPr>
          <a:xfrm>
            <a:off x="971600" y="1628640"/>
            <a:ext cx="7488832" cy="2592128"/>
          </a:xfrm>
        </p:spPr>
        <p:txBody>
          <a:bodyPr>
            <a:normAutofit lnSpcReduction="10000"/>
          </a:bodyPr>
          <a:lstStyle/>
          <a:p>
            <a:r>
              <a:rPr lang="sv-SE" sz="2000" dirty="0"/>
              <a:t>Bindor</a:t>
            </a:r>
          </a:p>
          <a:p>
            <a:pPr marL="68580" indent="0">
              <a:buFontTx/>
              <a:buChar char="-"/>
            </a:pPr>
            <a:endParaRPr lang="sv-SE" sz="2000" dirty="0"/>
          </a:p>
          <a:p>
            <a:r>
              <a:rPr lang="sv-SE" sz="2000" dirty="0"/>
              <a:t>Kompressionsstrumpor</a:t>
            </a:r>
          </a:p>
          <a:p>
            <a:pPr marL="0" indent="0">
              <a:buNone/>
            </a:pPr>
            <a:endParaRPr lang="sv-SE" sz="2000" dirty="0"/>
          </a:p>
          <a:p>
            <a:r>
              <a:rPr lang="sv-SE" sz="2000" dirty="0"/>
              <a:t>Justerbar kompression</a:t>
            </a:r>
          </a:p>
          <a:p>
            <a:pPr>
              <a:buFontTx/>
              <a:buChar char="-"/>
            </a:pPr>
            <a:endParaRPr lang="sv-SE" sz="2000" dirty="0"/>
          </a:p>
          <a:p>
            <a:r>
              <a:rPr lang="sv-SE" sz="2000" dirty="0"/>
              <a:t>Kompression med pump</a:t>
            </a:r>
          </a:p>
          <a:p>
            <a:pPr marL="68580" indent="0">
              <a:buNone/>
            </a:pPr>
            <a:endParaRPr lang="sv-SE" sz="1800" dirty="0"/>
          </a:p>
          <a:p>
            <a:pPr>
              <a:buFontTx/>
              <a:buChar char="-"/>
            </a:pPr>
            <a:endParaRPr lang="sv-SE" sz="1800" dirty="0"/>
          </a:p>
          <a:p>
            <a:pPr>
              <a:buFontTx/>
              <a:buChar char="-"/>
            </a:pPr>
            <a:endParaRPr lang="sv-SE" sz="1800" dirty="0"/>
          </a:p>
          <a:p>
            <a:endParaRPr lang="sv-SE" sz="1800" dirty="0"/>
          </a:p>
        </p:txBody>
      </p:sp>
      <p:sp>
        <p:nvSpPr>
          <p:cNvPr id="6" name="Platshållare för datum 5">
            <a:extLst>
              <a:ext uri="{FF2B5EF4-FFF2-40B4-BE49-F238E27FC236}">
                <a16:creationId xmlns:a16="http://schemas.microsoft.com/office/drawing/2014/main" id="{8E7E47AA-4FB9-2AF3-F5A2-B1AAE04F5830}"/>
              </a:ext>
            </a:extLst>
          </p:cNvPr>
          <p:cNvSpPr>
            <a:spLocks noGrp="1"/>
          </p:cNvSpPr>
          <p:nvPr>
            <p:ph type="dt" sz="half" idx="10"/>
          </p:nvPr>
        </p:nvSpPr>
        <p:spPr/>
        <p:txBody>
          <a:bodyPr/>
          <a:lstStyle/>
          <a:p>
            <a:fld id="{A6461330-F7C8-44B5-92A8-2331330941C2}" type="datetime1">
              <a:rPr lang="sv-SE" smtClean="0"/>
              <a:t>2024-05-02</a:t>
            </a:fld>
            <a:endParaRPr lang="sv-SE"/>
          </a:p>
        </p:txBody>
      </p:sp>
      <p:sp>
        <p:nvSpPr>
          <p:cNvPr id="4" name="Platshållare för sidfot 3"/>
          <p:cNvSpPr>
            <a:spLocks noGrp="1"/>
          </p:cNvSpPr>
          <p:nvPr>
            <p:ph type="ftr" sz="quarter" idx="11"/>
          </p:nvPr>
        </p:nvSpPr>
        <p:spPr/>
        <p:txBody>
          <a:bodyPr/>
          <a:lstStyle/>
          <a:p>
            <a:endParaRPr lang="sv-SE" dirty="0"/>
          </a:p>
        </p:txBody>
      </p:sp>
    </p:spTree>
    <p:extLst>
      <p:ext uri="{BB962C8B-B14F-4D97-AF65-F5344CB8AC3E}">
        <p14:creationId xmlns:p14="http://schemas.microsoft.com/office/powerpoint/2010/main" val="308763739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p:cNvSpPr>
            <a:spLocks noGrp="1"/>
          </p:cNvSpPr>
          <p:nvPr>
            <p:ph type="title"/>
          </p:nvPr>
        </p:nvSpPr>
        <p:spPr>
          <a:xfrm>
            <a:off x="539552" y="492847"/>
            <a:ext cx="8229600" cy="1143000"/>
          </a:xfrm>
        </p:spPr>
        <p:txBody>
          <a:bodyPr>
            <a:normAutofit/>
          </a:bodyPr>
          <a:lstStyle/>
          <a:p>
            <a:pPr algn="ctr"/>
            <a:r>
              <a:rPr lang="sv-SE" sz="2800" b="0" dirty="0">
                <a:solidFill>
                  <a:schemeClr val="accent1"/>
                </a:solidFill>
              </a:rPr>
              <a:t>Lathund för ordination av kompressionsbehandling</a:t>
            </a:r>
          </a:p>
        </p:txBody>
      </p:sp>
      <p:cxnSp>
        <p:nvCxnSpPr>
          <p:cNvPr id="7" name="Rak 6"/>
          <p:cNvCxnSpPr/>
          <p:nvPr/>
        </p:nvCxnSpPr>
        <p:spPr>
          <a:xfrm>
            <a:off x="684761" y="1412776"/>
            <a:ext cx="7774478" cy="623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ruta 7"/>
          <p:cNvSpPr txBox="1"/>
          <p:nvPr/>
        </p:nvSpPr>
        <p:spPr>
          <a:xfrm>
            <a:off x="-36512" y="1635848"/>
            <a:ext cx="9063096" cy="4824398"/>
          </a:xfrm>
          <a:prstGeom prst="rect">
            <a:avLst/>
          </a:prstGeom>
          <a:noFill/>
        </p:spPr>
        <p:txBody>
          <a:bodyPr wrap="square" rtlCol="0">
            <a:spAutoFit/>
          </a:bodyPr>
          <a:lstStyle/>
          <a:p>
            <a:pPr marL="68579" marR="0" lvl="0" indent="0" algn="ctr" defTabSz="914400" rtl="0" eaLnBrk="1" fontAlgn="auto" latinLnBrk="0" hangingPunct="1">
              <a:lnSpc>
                <a:spcPct val="100000"/>
              </a:lnSpc>
              <a:spcBef>
                <a:spcPts val="0"/>
              </a:spcBef>
              <a:spcAft>
                <a:spcPts val="0"/>
              </a:spcAft>
              <a:buClrTx/>
              <a:buSzTx/>
              <a:buFontTx/>
              <a:buNone/>
              <a:tabLst/>
              <a:defRPr/>
            </a:pPr>
            <a:r>
              <a:rPr kumimoji="0" lang="sv-SE" sz="1350" b="1" i="0" u="none" strike="noStrike" kern="1200" cap="none" spc="0" normalizeH="0" baseline="0" noProof="0" dirty="0">
                <a:ln>
                  <a:noFill/>
                </a:ln>
                <a:solidFill>
                  <a:prstClr val="black"/>
                </a:solidFill>
                <a:effectLst/>
                <a:uLnTx/>
                <a:uFillTx/>
                <a:latin typeface="Calibri"/>
                <a:ea typeface="+mn-ea"/>
                <a:cs typeface="+mn-cs"/>
              </a:rPr>
              <a:t>Vid venöst, venösarteriellt och traumatiskt bensår rekommenderas kompressionslindning fram tills att såret </a:t>
            </a:r>
          </a:p>
          <a:p>
            <a:pPr marL="68579" marR="0" lvl="0" indent="0" algn="ctr" defTabSz="914400" rtl="0" eaLnBrk="1" fontAlgn="auto" latinLnBrk="0" hangingPunct="1">
              <a:lnSpc>
                <a:spcPct val="100000"/>
              </a:lnSpc>
              <a:spcBef>
                <a:spcPts val="0"/>
              </a:spcBef>
              <a:spcAft>
                <a:spcPts val="0"/>
              </a:spcAft>
              <a:buClrTx/>
              <a:buSzTx/>
              <a:buFontTx/>
              <a:buNone/>
              <a:tabLst/>
              <a:defRPr/>
            </a:pPr>
            <a:r>
              <a:rPr kumimoji="0" lang="sv-SE" sz="1350" b="1" i="0" u="none" strike="noStrike" kern="1200" cap="none" spc="0" normalizeH="0" baseline="0" noProof="0" dirty="0">
                <a:ln>
                  <a:noFill/>
                </a:ln>
                <a:solidFill>
                  <a:prstClr val="black"/>
                </a:solidFill>
                <a:effectLst/>
                <a:uLnTx/>
                <a:uFillTx/>
                <a:latin typeface="Calibri"/>
                <a:ea typeface="+mn-ea"/>
                <a:cs typeface="+mn-cs"/>
              </a:rPr>
              <a:t>har läkt + 4 veckor, doserat utifrån ankeltrycksindex eller tåtrycksindex:</a:t>
            </a:r>
          </a:p>
          <a:p>
            <a:pPr marL="2125979" marR="0" lvl="6" indent="0" algn="l" defTabSz="914400" rtl="0" eaLnBrk="1" fontAlgn="auto" latinLnBrk="0" hangingPunct="1">
              <a:lnSpc>
                <a:spcPct val="100000"/>
              </a:lnSpc>
              <a:spcBef>
                <a:spcPts val="0"/>
              </a:spcBef>
              <a:spcAft>
                <a:spcPts val="0"/>
              </a:spcAft>
              <a:buClrTx/>
              <a:buSzTx/>
              <a:buFontTx/>
              <a:buNone/>
              <a:tabLst/>
              <a:defRPr/>
            </a:pPr>
            <a:endParaRPr kumimoji="0" lang="sv-SE" sz="1200" b="1" i="0" u="none" strike="noStrike" kern="1200" cap="none" spc="0" normalizeH="0" baseline="0" noProof="0" dirty="0">
              <a:ln>
                <a:noFill/>
              </a:ln>
              <a:solidFill>
                <a:prstClr val="black"/>
              </a:solidFill>
              <a:effectLst/>
              <a:uLnTx/>
              <a:uFillTx/>
              <a:latin typeface="Calibri"/>
              <a:ea typeface="+mn-ea"/>
              <a:cs typeface="+mn-cs"/>
            </a:endParaRPr>
          </a:p>
          <a:p>
            <a:pPr marL="2125979" marR="0" lvl="6" indent="0" algn="l"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dirty="0">
                <a:ln>
                  <a:noFill/>
                </a:ln>
                <a:solidFill>
                  <a:prstClr val="black"/>
                </a:solidFill>
                <a:effectLst/>
                <a:uLnTx/>
                <a:uFillTx/>
                <a:latin typeface="Calibri"/>
                <a:ea typeface="+mn-ea"/>
                <a:cs typeface="+mn-cs"/>
              </a:rPr>
              <a:t>Ankeltrycksindex</a:t>
            </a:r>
          </a:p>
          <a:p>
            <a:pPr marL="2125979" marR="0" lvl="6"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Calibri"/>
                <a:ea typeface="+mn-ea"/>
                <a:cs typeface="+mn-cs"/>
              </a:rPr>
              <a:t>0,8-1,4 		40mmHg ( </a:t>
            </a:r>
            <a:r>
              <a:rPr kumimoji="0" lang="sv-SE" sz="1200" b="0" i="0" u="none" strike="noStrike" kern="1200" cap="none" spc="0" normalizeH="0" baseline="0" noProof="0" dirty="0" err="1">
                <a:ln>
                  <a:noFill/>
                </a:ln>
                <a:solidFill>
                  <a:prstClr val="black"/>
                </a:solidFill>
                <a:effectLst/>
                <a:uLnTx/>
                <a:uFillTx/>
                <a:latin typeface="Calibri"/>
                <a:ea typeface="+mn-ea"/>
                <a:cs typeface="+mn-cs"/>
              </a:rPr>
              <a:t>Comprifore</a:t>
            </a:r>
            <a:r>
              <a:rPr kumimoji="0" lang="sv-SE" sz="1200" b="0" i="0" u="none" strike="noStrike" kern="1200" cap="none" spc="0" normalizeH="0" baseline="0" noProof="0" dirty="0">
                <a:ln>
                  <a:noFill/>
                </a:ln>
                <a:solidFill>
                  <a:prstClr val="black"/>
                </a:solidFill>
                <a:effectLst/>
                <a:uLnTx/>
                <a:uFillTx/>
                <a:latin typeface="Calibri"/>
                <a:ea typeface="+mn-ea"/>
                <a:cs typeface="+mn-cs"/>
              </a:rPr>
              <a:t>, Coban2)</a:t>
            </a:r>
          </a:p>
          <a:p>
            <a:pPr marL="2125979" marR="0" lvl="6"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Calibri"/>
                <a:ea typeface="+mn-ea"/>
                <a:cs typeface="+mn-cs"/>
              </a:rPr>
              <a:t>0,6-0,79		20mmHg (</a:t>
            </a:r>
            <a:r>
              <a:rPr kumimoji="0" lang="sv-SE" sz="1200" b="0" i="0" u="none" strike="noStrike" kern="1200" cap="none" spc="0" normalizeH="0" baseline="0" noProof="0" dirty="0" err="1">
                <a:ln>
                  <a:noFill/>
                </a:ln>
                <a:solidFill>
                  <a:prstClr val="black"/>
                </a:solidFill>
                <a:effectLst/>
                <a:uLnTx/>
                <a:uFillTx/>
                <a:latin typeface="Calibri"/>
                <a:ea typeface="+mn-ea"/>
                <a:cs typeface="+mn-cs"/>
              </a:rPr>
              <a:t>Comprifore</a:t>
            </a:r>
            <a:r>
              <a:rPr kumimoji="0" lang="sv-SE" sz="1200" b="0" i="0" u="none" strike="noStrike" kern="1200" cap="none" spc="0" normalizeH="0" baseline="0" noProof="0" dirty="0">
                <a:ln>
                  <a:noFill/>
                </a:ln>
                <a:solidFill>
                  <a:prstClr val="black"/>
                </a:solidFill>
                <a:effectLst/>
                <a:uLnTx/>
                <a:uFillTx/>
                <a:latin typeface="Calibri"/>
                <a:ea typeface="+mn-ea"/>
                <a:cs typeface="+mn-cs"/>
              </a:rPr>
              <a:t> lite, </a:t>
            </a:r>
            <a:r>
              <a:rPr kumimoji="0" lang="sv-SE" sz="1200" b="0" i="0" u="none" strike="noStrike" kern="1200" cap="none" spc="0" normalizeH="0" baseline="0" noProof="0" dirty="0" err="1">
                <a:ln>
                  <a:noFill/>
                </a:ln>
                <a:solidFill>
                  <a:prstClr val="black"/>
                </a:solidFill>
                <a:effectLst/>
                <a:uLnTx/>
                <a:uFillTx/>
                <a:latin typeface="Calibri"/>
                <a:ea typeface="+mn-ea"/>
                <a:cs typeface="+mn-cs"/>
              </a:rPr>
              <a:t>coban</a:t>
            </a:r>
            <a:r>
              <a:rPr kumimoji="0" lang="sv-SE" sz="1200" b="0" i="0" u="none" strike="noStrike" kern="1200" cap="none" spc="0" normalizeH="0" baseline="0" noProof="0" dirty="0">
                <a:ln>
                  <a:noFill/>
                </a:ln>
                <a:solidFill>
                  <a:prstClr val="black"/>
                </a:solidFill>
                <a:effectLst/>
                <a:uLnTx/>
                <a:uFillTx/>
                <a:latin typeface="Calibri"/>
                <a:ea typeface="+mn-ea"/>
                <a:cs typeface="+mn-cs"/>
              </a:rPr>
              <a:t> 2 lite)</a:t>
            </a:r>
          </a:p>
          <a:p>
            <a:pPr marL="2125979" marR="0" lvl="6"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Calibri"/>
                <a:ea typeface="+mn-ea"/>
                <a:cs typeface="+mn-cs"/>
              </a:rPr>
              <a:t>0,5-0,59		&lt;20mmHg (Coban2 lite som ger lägre vilotryck)</a:t>
            </a:r>
          </a:p>
          <a:p>
            <a:pPr marL="2125979" marR="0" lvl="6"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Calibri"/>
                <a:ea typeface="+mn-ea"/>
                <a:cs typeface="+mn-cs"/>
              </a:rPr>
              <a:t>&lt;0,5		Ingen kompressionslindning</a:t>
            </a:r>
          </a:p>
          <a:p>
            <a:pPr marL="2125979" marR="0" lvl="6"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Calibri"/>
              <a:ea typeface="+mn-ea"/>
              <a:cs typeface="+mn-cs"/>
            </a:endParaRPr>
          </a:p>
          <a:p>
            <a:pPr marL="2125979" marR="0" lvl="6" indent="0" algn="l"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dirty="0">
                <a:ln>
                  <a:noFill/>
                </a:ln>
                <a:solidFill>
                  <a:prstClr val="black"/>
                </a:solidFill>
                <a:effectLst/>
                <a:uLnTx/>
                <a:uFillTx/>
                <a:latin typeface="Calibri"/>
                <a:ea typeface="+mn-ea"/>
                <a:cs typeface="+mn-cs"/>
              </a:rPr>
              <a:t>Tåtrycksindex (kontrolleras om ankelstrycksindex är &gt;1,4)</a:t>
            </a:r>
          </a:p>
          <a:p>
            <a:pPr marL="2125979" marR="0" lvl="6"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Calibri"/>
                <a:ea typeface="+mn-ea"/>
                <a:cs typeface="+mn-cs"/>
              </a:rPr>
              <a:t>&gt;0,65		40mmHg ( </a:t>
            </a:r>
            <a:r>
              <a:rPr kumimoji="0" lang="sv-SE" sz="1200" b="0" i="0" u="none" strike="noStrike" kern="1200" cap="none" spc="0" normalizeH="0" baseline="0" noProof="0" dirty="0" err="1">
                <a:ln>
                  <a:noFill/>
                </a:ln>
                <a:solidFill>
                  <a:prstClr val="black"/>
                </a:solidFill>
                <a:effectLst/>
                <a:uLnTx/>
                <a:uFillTx/>
                <a:latin typeface="Calibri"/>
                <a:ea typeface="+mn-ea"/>
                <a:cs typeface="+mn-cs"/>
              </a:rPr>
              <a:t>Comprifore</a:t>
            </a:r>
            <a:r>
              <a:rPr kumimoji="0" lang="sv-SE" sz="1200" b="0" i="0" u="none" strike="noStrike" kern="1200" cap="none" spc="0" normalizeH="0" baseline="0" noProof="0" dirty="0">
                <a:ln>
                  <a:noFill/>
                </a:ln>
                <a:solidFill>
                  <a:prstClr val="black"/>
                </a:solidFill>
                <a:effectLst/>
                <a:uLnTx/>
                <a:uFillTx/>
                <a:latin typeface="Calibri"/>
                <a:ea typeface="+mn-ea"/>
                <a:cs typeface="+mn-cs"/>
              </a:rPr>
              <a:t>, Coban2)</a:t>
            </a:r>
          </a:p>
          <a:p>
            <a:pPr marL="2125979" marR="0" lvl="6"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Calibri"/>
                <a:ea typeface="+mn-ea"/>
                <a:cs typeface="+mn-cs"/>
              </a:rPr>
              <a:t>0,4-0,65		20mmHg ( </a:t>
            </a:r>
            <a:r>
              <a:rPr kumimoji="0" lang="sv-SE" sz="1200" b="0" i="0" u="none" strike="noStrike" kern="1200" cap="none" spc="0" normalizeH="0" baseline="0" noProof="0" dirty="0" err="1">
                <a:ln>
                  <a:noFill/>
                </a:ln>
                <a:solidFill>
                  <a:prstClr val="black"/>
                </a:solidFill>
                <a:effectLst/>
                <a:uLnTx/>
                <a:uFillTx/>
                <a:latin typeface="Calibri"/>
                <a:ea typeface="+mn-ea"/>
                <a:cs typeface="+mn-cs"/>
              </a:rPr>
              <a:t>Comprifore</a:t>
            </a:r>
            <a:r>
              <a:rPr kumimoji="0" lang="sv-SE" sz="1200" b="0" i="0" u="none" strike="noStrike" kern="1200" cap="none" spc="0" normalizeH="0" baseline="0" noProof="0" dirty="0">
                <a:ln>
                  <a:noFill/>
                </a:ln>
                <a:solidFill>
                  <a:prstClr val="black"/>
                </a:solidFill>
                <a:effectLst/>
                <a:uLnTx/>
                <a:uFillTx/>
                <a:latin typeface="Calibri"/>
                <a:ea typeface="+mn-ea"/>
                <a:cs typeface="+mn-cs"/>
              </a:rPr>
              <a:t> lite, Coban2 lite)</a:t>
            </a:r>
          </a:p>
          <a:p>
            <a:pPr marL="2125979" marR="0" lvl="6"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Calibri"/>
                <a:ea typeface="+mn-ea"/>
                <a:cs typeface="+mn-cs"/>
              </a:rPr>
              <a:t>&lt;0,4		Ingen kompressionslindning</a:t>
            </a:r>
          </a:p>
          <a:p>
            <a:pPr marL="2125979" marR="0" lvl="6"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Calibri"/>
              <a:ea typeface="+mn-ea"/>
              <a:cs typeface="+mn-cs"/>
            </a:endParaRPr>
          </a:p>
          <a:p>
            <a:pPr marL="68579" marR="0" lvl="0" indent="0" algn="ctr" defTabSz="914400" rtl="0" eaLnBrk="1" fontAlgn="auto" latinLnBrk="0" hangingPunct="1">
              <a:lnSpc>
                <a:spcPct val="100000"/>
              </a:lnSpc>
              <a:spcBef>
                <a:spcPts val="0"/>
              </a:spcBef>
              <a:spcAft>
                <a:spcPts val="0"/>
              </a:spcAft>
              <a:buClrTx/>
              <a:buSzTx/>
              <a:buFontTx/>
              <a:buNone/>
              <a:tabLst/>
              <a:defRPr/>
            </a:pPr>
            <a:endParaRPr kumimoji="0" lang="sv-SE" sz="1350" b="1" i="0" u="none" strike="noStrike" kern="1200" cap="none" spc="0" normalizeH="0" baseline="0" noProof="0" dirty="0">
              <a:ln>
                <a:noFill/>
              </a:ln>
              <a:solidFill>
                <a:prstClr val="black"/>
              </a:solidFill>
              <a:effectLst/>
              <a:uLnTx/>
              <a:uFillTx/>
              <a:latin typeface="Calibri"/>
              <a:ea typeface="+mn-ea"/>
              <a:cs typeface="+mn-cs"/>
            </a:endParaRPr>
          </a:p>
          <a:p>
            <a:pPr marL="68579" marR="0" lvl="0" indent="0" algn="ctr" defTabSz="914400" rtl="0" eaLnBrk="1" fontAlgn="auto" latinLnBrk="0" hangingPunct="1">
              <a:lnSpc>
                <a:spcPct val="100000"/>
              </a:lnSpc>
              <a:spcBef>
                <a:spcPts val="0"/>
              </a:spcBef>
              <a:spcAft>
                <a:spcPts val="0"/>
              </a:spcAft>
              <a:buClrTx/>
              <a:buSzTx/>
              <a:buFontTx/>
              <a:buNone/>
              <a:tabLst/>
              <a:defRPr/>
            </a:pPr>
            <a:endParaRPr kumimoji="0" lang="sv-SE" sz="1350" b="1" i="0" u="none" strike="noStrike" kern="1200" cap="none" spc="0" normalizeH="0" baseline="0" noProof="0" dirty="0">
              <a:ln>
                <a:noFill/>
              </a:ln>
              <a:solidFill>
                <a:prstClr val="black"/>
              </a:solidFill>
              <a:effectLst/>
              <a:uLnTx/>
              <a:uFillTx/>
              <a:latin typeface="Calibri"/>
              <a:ea typeface="+mn-ea"/>
              <a:cs typeface="+mn-cs"/>
            </a:endParaRPr>
          </a:p>
          <a:p>
            <a:pPr marL="68579" marR="0" lvl="0" indent="0" algn="ctr" defTabSz="914400" rtl="0" eaLnBrk="1" fontAlgn="auto" latinLnBrk="0" hangingPunct="1">
              <a:lnSpc>
                <a:spcPct val="100000"/>
              </a:lnSpc>
              <a:spcBef>
                <a:spcPts val="0"/>
              </a:spcBef>
              <a:spcAft>
                <a:spcPts val="0"/>
              </a:spcAft>
              <a:buClrTx/>
              <a:buSzTx/>
              <a:buFontTx/>
              <a:buNone/>
              <a:tabLst/>
              <a:defRPr/>
            </a:pPr>
            <a:r>
              <a:rPr kumimoji="0" lang="sv-SE" sz="1350" b="1" i="0" u="none" strike="noStrike" kern="1200" cap="none" spc="0" normalizeH="0" baseline="0" noProof="0" dirty="0">
                <a:ln>
                  <a:noFill/>
                </a:ln>
                <a:solidFill>
                  <a:prstClr val="black"/>
                </a:solidFill>
                <a:effectLst/>
                <a:uLnTx/>
                <a:uFillTx/>
                <a:latin typeface="Calibri"/>
                <a:ea typeface="+mn-ea"/>
                <a:cs typeface="+mn-cs"/>
              </a:rPr>
              <a:t>Förebyggande mot venöst och venösarteriellt bensår rekommenderas kompressionsstrumpa dagtid doserat utifrån diagnos och ankeltrycksindex (kontroll 1 ggr/år och vid nytillkomna symtom):</a:t>
            </a:r>
          </a:p>
          <a:p>
            <a:pPr marL="68579"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1" i="0" u="none" strike="noStrike" kern="1200" cap="none" spc="0" normalizeH="0" baseline="0" noProof="0" dirty="0">
              <a:ln>
                <a:noFill/>
              </a:ln>
              <a:solidFill>
                <a:prstClr val="black"/>
              </a:solidFill>
              <a:effectLst/>
              <a:uLnTx/>
              <a:uFillTx/>
              <a:latin typeface="Calibri"/>
              <a:ea typeface="+mn-ea"/>
              <a:cs typeface="+mn-cs"/>
            </a:endParaRPr>
          </a:p>
          <a:p>
            <a:pPr marL="2125979" marR="0" lvl="6" indent="0" algn="l"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dirty="0">
                <a:ln>
                  <a:noFill/>
                </a:ln>
                <a:solidFill>
                  <a:prstClr val="black"/>
                </a:solidFill>
                <a:effectLst/>
                <a:uLnTx/>
                <a:uFillTx/>
                <a:latin typeface="Calibri"/>
                <a:ea typeface="+mn-ea"/>
                <a:cs typeface="+mn-cs"/>
              </a:rPr>
              <a:t>Ankeltrycksindex</a:t>
            </a:r>
          </a:p>
          <a:p>
            <a:pPr marL="2125979" marR="0" lvl="6"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Calibri"/>
                <a:ea typeface="+mn-ea"/>
                <a:cs typeface="+mn-cs"/>
              </a:rPr>
              <a:t>0,8-1,4		Klass 3 kompressionsstrumpa vid djup venös insufficiens		</a:t>
            </a:r>
          </a:p>
          <a:p>
            <a:pPr marL="2125979" marR="0" lvl="6"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Calibri"/>
                <a:ea typeface="+mn-ea"/>
                <a:cs typeface="+mn-cs"/>
              </a:rPr>
              <a:t>		Klass 2 kompressionsstrumpa vid ytlig venös insufficiens och efter DVT</a:t>
            </a:r>
          </a:p>
          <a:p>
            <a:pPr marL="2125979" marR="0" lvl="6"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Calibri"/>
                <a:ea typeface="+mn-ea"/>
                <a:cs typeface="+mn-cs"/>
              </a:rPr>
              <a:t>0,6-0,79		Klass 1 kompressionsstrumpa</a:t>
            </a:r>
          </a:p>
          <a:p>
            <a:pPr marL="68579" marR="0" lvl="0" indent="0" algn="ctr" defTabSz="914400" rtl="0" eaLnBrk="1" fontAlgn="auto" latinLnBrk="0" hangingPunct="1">
              <a:lnSpc>
                <a:spcPct val="100000"/>
              </a:lnSpc>
              <a:spcBef>
                <a:spcPts val="0"/>
              </a:spcBef>
              <a:spcAft>
                <a:spcPts val="0"/>
              </a:spcAft>
              <a:buClrTx/>
              <a:buSzTx/>
              <a:buFontTx/>
              <a:buNone/>
              <a:tabLst/>
              <a:defRPr/>
            </a:pPr>
            <a:endParaRPr kumimoji="0" lang="sv-SE" sz="750" b="0" i="0" u="none" strike="noStrike" kern="1200" cap="none" spc="0" normalizeH="0" baseline="0" noProof="0" dirty="0">
              <a:ln>
                <a:noFill/>
              </a:ln>
              <a:solidFill>
                <a:prstClr val="black"/>
              </a:solidFill>
              <a:effectLst/>
              <a:uLnTx/>
              <a:uFillTx/>
              <a:latin typeface="Calibri"/>
              <a:ea typeface="+mn-ea"/>
              <a:cs typeface="+mn-cs"/>
            </a:endParaRPr>
          </a:p>
          <a:p>
            <a:pPr marL="68579" marR="0" lvl="0" indent="0" algn="ctr" defTabSz="914400" rtl="0" eaLnBrk="1" fontAlgn="auto" latinLnBrk="0" hangingPunct="1">
              <a:lnSpc>
                <a:spcPct val="100000"/>
              </a:lnSpc>
              <a:spcBef>
                <a:spcPts val="0"/>
              </a:spcBef>
              <a:spcAft>
                <a:spcPts val="0"/>
              </a:spcAft>
              <a:buClrTx/>
              <a:buSzTx/>
              <a:buFontTx/>
              <a:buNone/>
              <a:tabLst/>
              <a:defRPr/>
            </a:pPr>
            <a:endParaRPr kumimoji="0" lang="sv-SE" sz="750" b="0" i="0" u="none" strike="noStrike" kern="1200" cap="none" spc="0" normalizeH="0" baseline="0" noProof="0" dirty="0">
              <a:ln>
                <a:noFill/>
              </a:ln>
              <a:solidFill>
                <a:prstClr val="black"/>
              </a:solidFill>
              <a:effectLst/>
              <a:uLnTx/>
              <a:uFillTx/>
              <a:latin typeface="Calibri"/>
              <a:ea typeface="+mn-ea"/>
              <a:cs typeface="+mn-cs"/>
            </a:endParaRPr>
          </a:p>
          <a:p>
            <a:pPr marL="68579" marR="0" lvl="0" indent="0" algn="ctr" defTabSz="914400" rtl="0" eaLnBrk="1" fontAlgn="auto" latinLnBrk="0" hangingPunct="1">
              <a:lnSpc>
                <a:spcPct val="100000"/>
              </a:lnSpc>
              <a:spcBef>
                <a:spcPts val="0"/>
              </a:spcBef>
              <a:spcAft>
                <a:spcPts val="0"/>
              </a:spcAft>
              <a:buClrTx/>
              <a:buSzTx/>
              <a:buFontTx/>
              <a:buNone/>
              <a:tabLst/>
              <a:defRPr/>
            </a:pPr>
            <a:r>
              <a:rPr kumimoji="0" lang="sv-SE" sz="750" b="0" i="0" u="none" strike="noStrike" kern="1200" cap="none" spc="0" normalizeH="0" baseline="0" noProof="0" dirty="0">
                <a:ln>
                  <a:noFill/>
                </a:ln>
                <a:solidFill>
                  <a:prstClr val="black"/>
                </a:solidFill>
                <a:effectLst/>
                <a:uLnTx/>
                <a:uFillTx/>
                <a:latin typeface="Calibri"/>
                <a:ea typeface="+mn-ea"/>
                <a:cs typeface="+mn-cs"/>
              </a:rPr>
              <a:t>Hanna Wickström, Specialist i allmänmedicin, Sårcentrum Blekinge 2019</a:t>
            </a:r>
          </a:p>
        </p:txBody>
      </p:sp>
      <p:sp>
        <p:nvSpPr>
          <p:cNvPr id="16" name="textruta 15"/>
          <p:cNvSpPr txBox="1"/>
          <p:nvPr/>
        </p:nvSpPr>
        <p:spPr>
          <a:xfrm flipH="1">
            <a:off x="7052234" y="2338939"/>
            <a:ext cx="1747071" cy="2031325"/>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a:ea typeface="+mn-ea"/>
                <a:cs typeface="+mn-cs"/>
              </a:rPr>
              <a:t>Om smärta eller perifer missfärgning tillkommer måste behandlingen avbrytas. Lyssna till patientens symtom och utvärdera sårläkningen kontinuerligt.</a:t>
            </a:r>
          </a:p>
        </p:txBody>
      </p:sp>
    </p:spTree>
    <p:extLst>
      <p:ext uri="{BB962C8B-B14F-4D97-AF65-F5344CB8AC3E}">
        <p14:creationId xmlns:p14="http://schemas.microsoft.com/office/powerpoint/2010/main" val="301543803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ubrik 1"/>
          <p:cNvSpPr>
            <a:spLocks noGrp="1"/>
          </p:cNvSpPr>
          <p:nvPr>
            <p:ph type="title"/>
          </p:nvPr>
        </p:nvSpPr>
        <p:spPr>
          <a:xfrm>
            <a:off x="611560" y="404664"/>
            <a:ext cx="7943372" cy="1143000"/>
          </a:xfrm>
        </p:spPr>
        <p:txBody>
          <a:bodyPr>
            <a:noAutofit/>
          </a:bodyPr>
          <a:lstStyle/>
          <a:p>
            <a:pPr algn="l"/>
            <a:r>
              <a:rPr lang="sv-SE" sz="4000" dirty="0">
                <a:solidFill>
                  <a:schemeClr val="accent1"/>
                </a:solidFill>
              </a:rPr>
              <a:t>Olika typer av kompressionslindning</a:t>
            </a:r>
          </a:p>
        </p:txBody>
      </p:sp>
      <p:sp>
        <p:nvSpPr>
          <p:cNvPr id="3" name="Platshållare för innehåll 2"/>
          <p:cNvSpPr>
            <a:spLocks noGrp="1"/>
          </p:cNvSpPr>
          <p:nvPr>
            <p:ph idx="1"/>
          </p:nvPr>
        </p:nvSpPr>
        <p:spPr>
          <a:xfrm>
            <a:off x="682412" y="1900832"/>
            <a:ext cx="8497957" cy="3716337"/>
          </a:xfrm>
        </p:spPr>
        <p:txBody>
          <a:bodyPr>
            <a:noAutofit/>
          </a:bodyPr>
          <a:lstStyle/>
          <a:p>
            <a:pPr>
              <a:buFontTx/>
              <a:buChar char="-"/>
            </a:pPr>
            <a:endParaRPr lang="sv-SE" sz="2400" dirty="0"/>
          </a:p>
          <a:p>
            <a:pPr>
              <a:buFontTx/>
              <a:buChar char="-"/>
            </a:pPr>
            <a:endParaRPr lang="sv-SE" sz="2400" dirty="0"/>
          </a:p>
          <a:p>
            <a:pPr>
              <a:buFontTx/>
              <a:buChar char="-"/>
            </a:pPr>
            <a:endParaRPr lang="sv-SE" sz="2400" dirty="0"/>
          </a:p>
          <a:p>
            <a:pPr>
              <a:buFontTx/>
              <a:buChar char="-"/>
            </a:pPr>
            <a:endParaRPr lang="sv-SE" sz="2400" dirty="0"/>
          </a:p>
          <a:p>
            <a:pPr>
              <a:buNone/>
            </a:pPr>
            <a:endParaRPr lang="sv-SE" sz="2000" dirty="0"/>
          </a:p>
          <a:p>
            <a:r>
              <a:rPr lang="sv-SE" sz="2000" dirty="0"/>
              <a:t>Fulldos ca 40 </a:t>
            </a:r>
            <a:r>
              <a:rPr lang="sv-SE" sz="2000" dirty="0" err="1"/>
              <a:t>mmHg</a:t>
            </a:r>
            <a:r>
              <a:rPr lang="sv-SE" sz="2000" dirty="0"/>
              <a:t> (</a:t>
            </a:r>
            <a:r>
              <a:rPr lang="sv-SE" sz="2000" dirty="0" err="1"/>
              <a:t>Comprifore</a:t>
            </a:r>
            <a:r>
              <a:rPr lang="sv-SE" sz="2000" dirty="0"/>
              <a:t>, Coban2) </a:t>
            </a:r>
          </a:p>
          <a:p>
            <a:r>
              <a:rPr lang="sv-SE" sz="2000" dirty="0"/>
              <a:t>Reducerad dos ca 20 </a:t>
            </a:r>
            <a:r>
              <a:rPr lang="sv-SE" sz="2000" dirty="0" err="1"/>
              <a:t>mmHg</a:t>
            </a:r>
            <a:r>
              <a:rPr lang="sv-SE" sz="2000" dirty="0"/>
              <a:t> ( </a:t>
            </a:r>
            <a:r>
              <a:rPr lang="sv-SE" sz="2000" dirty="0" err="1"/>
              <a:t>Comprifore</a:t>
            </a:r>
            <a:r>
              <a:rPr lang="sv-SE" sz="2000" dirty="0"/>
              <a:t> lite, Coban2 lite)</a:t>
            </a:r>
          </a:p>
          <a:p>
            <a:r>
              <a:rPr lang="sv-SE" sz="2000" dirty="0"/>
              <a:t>Bibehåller kompression 1 v.</a:t>
            </a:r>
          </a:p>
          <a:p>
            <a:pPr>
              <a:buNone/>
            </a:pPr>
            <a:endParaRPr lang="sv-SE" sz="2000" dirty="0"/>
          </a:p>
          <a:p>
            <a:pPr>
              <a:buFontTx/>
              <a:buChar char="-"/>
            </a:pPr>
            <a:endParaRPr lang="sv-SE" sz="2400" dirty="0"/>
          </a:p>
          <a:p>
            <a:pPr>
              <a:buFontTx/>
              <a:buChar char="-"/>
            </a:pPr>
            <a:endParaRPr lang="sv-SE" sz="2400" dirty="0"/>
          </a:p>
        </p:txBody>
      </p:sp>
      <p:sp>
        <p:nvSpPr>
          <p:cNvPr id="6" name="Platshållare för datum 5">
            <a:extLst>
              <a:ext uri="{FF2B5EF4-FFF2-40B4-BE49-F238E27FC236}">
                <a16:creationId xmlns:a16="http://schemas.microsoft.com/office/drawing/2014/main" id="{C76FE24A-0CF5-41F3-808A-72EC7E643AC9}"/>
              </a:ext>
            </a:extLst>
          </p:cNvPr>
          <p:cNvSpPr>
            <a:spLocks noGrp="1"/>
          </p:cNvSpPr>
          <p:nvPr>
            <p:ph type="dt" sz="half" idx="10"/>
          </p:nvPr>
        </p:nvSpPr>
        <p:spPr/>
        <p:txBody>
          <a:bodyPr/>
          <a:lstStyle/>
          <a:p>
            <a:fld id="{595567AF-C6B8-4B91-AFAE-5F2E49738D0C}" type="datetime1">
              <a:rPr lang="sv-SE" smtClean="0"/>
              <a:t>2024-05-02</a:t>
            </a:fld>
            <a:endParaRPr lang="sv-SE"/>
          </a:p>
        </p:txBody>
      </p:sp>
      <p:sp>
        <p:nvSpPr>
          <p:cNvPr id="8" name="Platshållare för sidfot 3">
            <a:extLst>
              <a:ext uri="{FF2B5EF4-FFF2-40B4-BE49-F238E27FC236}">
                <a16:creationId xmlns:a16="http://schemas.microsoft.com/office/drawing/2014/main" id="{A72967E4-3BAA-410E-97D4-A5AF693BD69D}"/>
              </a:ext>
            </a:extLst>
          </p:cNvPr>
          <p:cNvSpPr>
            <a:spLocks noGrp="1"/>
          </p:cNvSpPr>
          <p:nvPr>
            <p:ph type="ftr" sz="quarter" idx="11"/>
          </p:nvPr>
        </p:nvSpPr>
        <p:spPr>
          <a:xfrm>
            <a:off x="2555777" y="6237312"/>
            <a:ext cx="390442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Rektangel 6"/>
          <p:cNvSpPr/>
          <p:nvPr/>
        </p:nvSpPr>
        <p:spPr>
          <a:xfrm>
            <a:off x="1279631" y="1439167"/>
            <a:ext cx="5832648"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Char char="-"/>
              <a:tabLst/>
              <a:defRPr/>
            </a:pPr>
            <a:r>
              <a:rPr lang="sv-SE" sz="2400" dirty="0">
                <a:solidFill>
                  <a:prstClr val="black"/>
                </a:solidFill>
                <a:latin typeface="Calibri"/>
              </a:rPr>
              <a:t>Flerlagers</a:t>
            </a:r>
            <a:r>
              <a:rPr kumimoji="0" lang="sv-SE" sz="2400" b="0" i="0" u="none" strike="noStrike" kern="1200" cap="none" spc="0" normalizeH="0" baseline="0" noProof="0" dirty="0">
                <a:ln>
                  <a:noFill/>
                </a:ln>
                <a:solidFill>
                  <a:prstClr val="black"/>
                </a:solidFill>
                <a:effectLst/>
                <a:uLnTx/>
                <a:uFillTx/>
                <a:latin typeface="Calibri"/>
                <a:ea typeface="+mn-ea"/>
                <a:cs typeface="+mn-cs"/>
              </a:rPr>
              <a:t>system</a:t>
            </a:r>
          </a:p>
        </p:txBody>
      </p:sp>
    </p:spTree>
    <p:extLst>
      <p:ext uri="{BB962C8B-B14F-4D97-AF65-F5344CB8AC3E}">
        <p14:creationId xmlns:p14="http://schemas.microsoft.com/office/powerpoint/2010/main" val="422450661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65163" y="226386"/>
            <a:ext cx="8229600" cy="1143000"/>
          </a:xfrm>
        </p:spPr>
        <p:txBody>
          <a:bodyPr>
            <a:normAutofit/>
          </a:bodyPr>
          <a:lstStyle/>
          <a:p>
            <a:pPr algn="l"/>
            <a:r>
              <a:rPr lang="sv-SE" sz="3000" dirty="0">
                <a:solidFill>
                  <a:schemeClr val="accent1"/>
                </a:solidFill>
              </a:rPr>
              <a:t>Kan alla linda ben?</a:t>
            </a:r>
          </a:p>
        </p:txBody>
      </p:sp>
      <p:sp>
        <p:nvSpPr>
          <p:cNvPr id="3" name="Platshållare för datum 2">
            <a:extLst>
              <a:ext uri="{FF2B5EF4-FFF2-40B4-BE49-F238E27FC236}">
                <a16:creationId xmlns:a16="http://schemas.microsoft.com/office/drawing/2014/main" id="{A67FFCE0-2C99-899F-7E3B-0E33AEEE848F}"/>
              </a:ext>
            </a:extLst>
          </p:cNvPr>
          <p:cNvSpPr>
            <a:spLocks noGrp="1"/>
          </p:cNvSpPr>
          <p:nvPr>
            <p:ph type="dt" sz="half" idx="10"/>
          </p:nvPr>
        </p:nvSpPr>
        <p:spPr/>
        <p:txBody>
          <a:bodyPr/>
          <a:lstStyle/>
          <a:p>
            <a:fld id="{50EF7566-D2C2-49F8-A163-CD5A1B71B76C}" type="datetime1">
              <a:rPr lang="sv-SE" smtClean="0"/>
              <a:t>2024-05-02</a:t>
            </a:fld>
            <a:endParaRPr lang="sv-SE"/>
          </a:p>
        </p:txBody>
      </p:sp>
      <p:sp>
        <p:nvSpPr>
          <p:cNvPr id="5" name="Platshållare för sidfot 4"/>
          <p:cNvSpPr>
            <a:spLocks noGrp="1"/>
          </p:cNvSpPr>
          <p:nvPr>
            <p:ph type="ftr" sz="quarter" idx="11"/>
          </p:nvPr>
        </p:nvSpPr>
        <p:spPr/>
        <p:txBody>
          <a:bodyPr/>
          <a:lstStyle/>
          <a:p>
            <a:endParaRPr lang="sv-SE" dirty="0"/>
          </a:p>
        </p:txBody>
      </p:sp>
      <p:pic>
        <p:nvPicPr>
          <p:cNvPr id="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63469"/>
          <a:stretch/>
        </p:blipFill>
        <p:spPr bwMode="auto">
          <a:xfrm>
            <a:off x="5004048" y="1124743"/>
            <a:ext cx="3992563" cy="2160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ruta 3"/>
          <p:cNvSpPr txBox="1"/>
          <p:nvPr/>
        </p:nvSpPr>
        <p:spPr>
          <a:xfrm>
            <a:off x="5148064" y="3611841"/>
            <a:ext cx="3719993" cy="1938992"/>
          </a:xfrm>
          <a:prstGeom prst="rect">
            <a:avLst/>
          </a:prstGeom>
          <a:noFill/>
        </p:spPr>
        <p:txBody>
          <a:bodyPr wrap="none" rtlCol="0">
            <a:spAutoFit/>
          </a:bodyPr>
          <a:lstStyle/>
          <a:p>
            <a:r>
              <a:rPr lang="sv-SE" sz="2000" b="1" dirty="0"/>
              <a:t>Smärta vid: </a:t>
            </a:r>
          </a:p>
          <a:p>
            <a:r>
              <a:rPr lang="sv-SE" sz="2000" dirty="0"/>
              <a:t>rätt dos kompression, </a:t>
            </a:r>
          </a:p>
          <a:p>
            <a:r>
              <a:rPr lang="sv-SE" sz="2000" dirty="0"/>
              <a:t>rätt och anpassad lindningsteknik </a:t>
            </a:r>
          </a:p>
          <a:p>
            <a:r>
              <a:rPr lang="sv-SE" sz="2000" dirty="0"/>
              <a:t>och </a:t>
            </a:r>
          </a:p>
          <a:p>
            <a:r>
              <a:rPr lang="sv-SE" sz="2000" dirty="0"/>
              <a:t>patientmedverkan </a:t>
            </a:r>
          </a:p>
          <a:p>
            <a:r>
              <a:rPr lang="sv-SE" sz="2000" b="1" dirty="0"/>
              <a:t>		är ovanligt!!</a:t>
            </a:r>
          </a:p>
        </p:txBody>
      </p:sp>
    </p:spTree>
    <p:extLst>
      <p:ext uri="{BB962C8B-B14F-4D97-AF65-F5344CB8AC3E}">
        <p14:creationId xmlns:p14="http://schemas.microsoft.com/office/powerpoint/2010/main" val="2780803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B71217B7-B99E-978D-D56F-F4A1790DB0D9}"/>
              </a:ext>
            </a:extLst>
          </p:cNvPr>
          <p:cNvSpPr>
            <a:spLocks noGrp="1"/>
          </p:cNvSpPr>
          <p:nvPr>
            <p:ph type="dt" sz="half" idx="10"/>
          </p:nvPr>
        </p:nvSpPr>
        <p:spPr/>
        <p:txBody>
          <a:bodyPr/>
          <a:lstStyle/>
          <a:p>
            <a:fld id="{FB2F0117-FC72-4AA1-958C-0FB795703D00}" type="datetime1">
              <a:rPr lang="sv-SE" smtClean="0"/>
              <a:t>2024-05-02</a:t>
            </a:fld>
            <a:endParaRPr lang="sv-SE"/>
          </a:p>
        </p:txBody>
      </p:sp>
      <p:sp>
        <p:nvSpPr>
          <p:cNvPr id="4" name="Platshållare för sidfot 3">
            <a:extLst>
              <a:ext uri="{FF2B5EF4-FFF2-40B4-BE49-F238E27FC236}">
                <a16:creationId xmlns:a16="http://schemas.microsoft.com/office/drawing/2014/main" id="{9FAA7DE9-F558-4AFE-82AE-30B7CAB5525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textruta 5">
            <a:extLst>
              <a:ext uri="{FF2B5EF4-FFF2-40B4-BE49-F238E27FC236}">
                <a16:creationId xmlns:a16="http://schemas.microsoft.com/office/drawing/2014/main" id="{1CD30C51-54C4-4501-99A5-8F7ED4E1156F}"/>
              </a:ext>
            </a:extLst>
          </p:cNvPr>
          <p:cNvSpPr txBox="1"/>
          <p:nvPr/>
        </p:nvSpPr>
        <p:spPr>
          <a:xfrm>
            <a:off x="5076056" y="2459503"/>
            <a:ext cx="2751074" cy="193899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4000" b="0" i="0" u="none" strike="noStrike" kern="1200" cap="none" spc="0" normalizeH="0" baseline="0" noProof="0" dirty="0">
                <a:ln>
                  <a:noFill/>
                </a:ln>
                <a:solidFill>
                  <a:prstClr val="black"/>
                </a:solidFill>
                <a:effectLst/>
                <a:uLnTx/>
                <a:uFillTx/>
                <a:latin typeface="Arial"/>
                <a:ea typeface="+mn-ea"/>
                <a:cs typeface="+mn-cs"/>
              </a:rPr>
              <a:t>Kunskap</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4000" b="0" i="0" u="none" strike="noStrike" kern="1200" cap="none" spc="0" normalizeH="0" baseline="0" noProof="0" dirty="0">
                <a:ln>
                  <a:noFill/>
                </a:ln>
                <a:solidFill>
                  <a:prstClr val="black"/>
                </a:solidFill>
                <a:effectLst/>
                <a:uLnTx/>
                <a:uFillTx/>
                <a:latin typeface="Arial"/>
                <a:ea typeface="+mn-ea"/>
                <a:cs typeface="+mn-cs"/>
              </a:rPr>
              <a:t>Kontinuitet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40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9925542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99592" y="332656"/>
            <a:ext cx="7024744" cy="1143000"/>
          </a:xfrm>
        </p:spPr>
        <p:txBody>
          <a:bodyPr>
            <a:normAutofit/>
          </a:bodyPr>
          <a:lstStyle/>
          <a:p>
            <a:r>
              <a:rPr lang="sv-SE" sz="3000" b="1" dirty="0">
                <a:solidFill>
                  <a:schemeClr val="accent1"/>
                </a:solidFill>
              </a:rPr>
              <a:t>Kompressionsstrumpor</a:t>
            </a:r>
          </a:p>
        </p:txBody>
      </p:sp>
      <p:sp>
        <p:nvSpPr>
          <p:cNvPr id="3" name="Platshållare för innehåll 2"/>
          <p:cNvSpPr>
            <a:spLocks noGrp="1"/>
          </p:cNvSpPr>
          <p:nvPr>
            <p:ph idx="1"/>
          </p:nvPr>
        </p:nvSpPr>
        <p:spPr>
          <a:xfrm>
            <a:off x="611560" y="1495850"/>
            <a:ext cx="7992888" cy="4248472"/>
          </a:xfrm>
        </p:spPr>
        <p:txBody>
          <a:bodyPr>
            <a:normAutofit fontScale="77500" lnSpcReduction="20000"/>
          </a:bodyPr>
          <a:lstStyle/>
          <a:p>
            <a:pPr>
              <a:buNone/>
            </a:pPr>
            <a:endParaRPr lang="sv-SE" sz="1600" b="1" dirty="0"/>
          </a:p>
          <a:p>
            <a:pPr>
              <a:buNone/>
            </a:pPr>
            <a:r>
              <a:rPr lang="sv-SE" sz="1600" b="1" dirty="0"/>
              <a:t>Klass 1, 15-21 mm Hg		</a:t>
            </a:r>
            <a:r>
              <a:rPr lang="sv-SE" sz="1600" dirty="0"/>
              <a:t>Venös insufficiens där klass 2 ej fungerar pga. nedsatt 				                              arteriell cirkulation. </a:t>
            </a:r>
          </a:p>
          <a:p>
            <a:endParaRPr lang="sv-SE" sz="1600" dirty="0"/>
          </a:p>
          <a:p>
            <a:pPr>
              <a:buNone/>
            </a:pPr>
            <a:r>
              <a:rPr lang="sv-SE" sz="1600" b="1" dirty="0"/>
              <a:t>Klass 2, 23-32 mm hg 		</a:t>
            </a:r>
            <a:r>
              <a:rPr lang="sv-SE" sz="1600" dirty="0"/>
              <a:t>Venös insufficiens i det ytliga systemet.</a:t>
            </a:r>
            <a:r>
              <a:rPr lang="sv-SE" sz="1600" b="1" dirty="0"/>
              <a:t> </a:t>
            </a:r>
          </a:p>
          <a:p>
            <a:pPr>
              <a:buNone/>
            </a:pPr>
            <a:r>
              <a:rPr lang="sv-SE" sz="1600" b="1" dirty="0"/>
              <a:t>				</a:t>
            </a:r>
            <a:r>
              <a:rPr lang="sv-SE" sz="1600" dirty="0"/>
              <a:t>Efter djup </a:t>
            </a:r>
            <a:r>
              <a:rPr lang="sv-SE" sz="1600" dirty="0" err="1"/>
              <a:t>ventrombos</a:t>
            </a:r>
            <a:r>
              <a:rPr lang="sv-SE" sz="1600" dirty="0"/>
              <a:t>.</a:t>
            </a:r>
          </a:p>
          <a:p>
            <a:pPr>
              <a:buNone/>
            </a:pPr>
            <a:r>
              <a:rPr lang="sv-SE" sz="1600" dirty="0"/>
              <a:t>				Venös insufficiens i </a:t>
            </a:r>
            <a:r>
              <a:rPr lang="sv-SE" sz="1600" dirty="0" err="1"/>
              <a:t>perforanter</a:t>
            </a:r>
            <a:r>
              <a:rPr lang="sv-SE" sz="1600" dirty="0"/>
              <a:t> och/eller i det djupa 				                               systemet där klass 3 ej fungerar pga. nedsatt arteriell 				                               cirkulation. </a:t>
            </a:r>
          </a:p>
          <a:p>
            <a:endParaRPr lang="sv-SE" sz="1600" dirty="0"/>
          </a:p>
          <a:p>
            <a:pPr>
              <a:buNone/>
            </a:pPr>
            <a:r>
              <a:rPr lang="sv-SE" sz="1600" b="1" dirty="0"/>
              <a:t>Klass 3, 34-46 mm Hg 	                              </a:t>
            </a:r>
            <a:r>
              <a:rPr lang="sv-SE" sz="1600" dirty="0"/>
              <a:t>Djup venös insufficiens. </a:t>
            </a:r>
          </a:p>
          <a:p>
            <a:pPr>
              <a:buNone/>
            </a:pPr>
            <a:r>
              <a:rPr lang="sv-SE" sz="1600" dirty="0"/>
              <a:t> </a:t>
            </a:r>
          </a:p>
          <a:p>
            <a:pPr>
              <a:buNone/>
            </a:pPr>
            <a:r>
              <a:rPr lang="sv-SE" sz="1600" b="1" dirty="0"/>
              <a:t>Klass 4 &gt;49 mm Hg 		</a:t>
            </a:r>
            <a:r>
              <a:rPr lang="sv-SE" sz="1600" dirty="0"/>
              <a:t>Kan bli aktuell vid svår djup venös insufficiens.</a:t>
            </a:r>
            <a:r>
              <a:rPr lang="sv-SE" sz="1600" b="1" dirty="0"/>
              <a:t> </a:t>
            </a:r>
            <a:r>
              <a:rPr lang="sv-SE" sz="1600" dirty="0"/>
              <a:t>Lymfödem.</a:t>
            </a:r>
          </a:p>
          <a:p>
            <a:pPr>
              <a:buNone/>
            </a:pPr>
            <a:endParaRPr lang="sv-SE" sz="1600" dirty="0"/>
          </a:p>
          <a:p>
            <a:pPr>
              <a:buNone/>
            </a:pPr>
            <a:endParaRPr lang="sv-SE" sz="1600" dirty="0"/>
          </a:p>
          <a:p>
            <a:pPr marL="171450" indent="-171450">
              <a:buFont typeface="Courier New" panose="02070309020205020404" pitchFamily="49" charset="0"/>
              <a:buChar char="o"/>
            </a:pPr>
            <a:r>
              <a:rPr lang="sv-SE" sz="1600" dirty="0"/>
              <a:t>Tunn eller grov kvalitet</a:t>
            </a:r>
          </a:p>
          <a:p>
            <a:pPr marL="171450" indent="-171450">
              <a:buFont typeface="Courier New" panose="02070309020205020404" pitchFamily="49" charset="0"/>
              <a:buChar char="o"/>
            </a:pPr>
            <a:r>
              <a:rPr lang="sv-SE" sz="1600" dirty="0"/>
              <a:t>Rundstickat eller </a:t>
            </a:r>
            <a:r>
              <a:rPr lang="sv-SE" sz="1600" dirty="0" err="1"/>
              <a:t>flatstickat</a:t>
            </a:r>
            <a:endParaRPr lang="sv-SE" sz="1600" dirty="0"/>
          </a:p>
          <a:p>
            <a:endParaRPr lang="sv-SE" sz="1600" dirty="0"/>
          </a:p>
        </p:txBody>
      </p:sp>
      <p:sp>
        <p:nvSpPr>
          <p:cNvPr id="5" name="Platshållare för datum 4">
            <a:extLst>
              <a:ext uri="{FF2B5EF4-FFF2-40B4-BE49-F238E27FC236}">
                <a16:creationId xmlns:a16="http://schemas.microsoft.com/office/drawing/2014/main" id="{0D1F1255-E591-FDE5-8B2D-5B85C2779F9C}"/>
              </a:ext>
            </a:extLst>
          </p:cNvPr>
          <p:cNvSpPr>
            <a:spLocks noGrp="1"/>
          </p:cNvSpPr>
          <p:nvPr>
            <p:ph type="dt" sz="half" idx="10"/>
          </p:nvPr>
        </p:nvSpPr>
        <p:spPr/>
        <p:txBody>
          <a:bodyPr/>
          <a:lstStyle/>
          <a:p>
            <a:fld id="{B199E85B-915E-4A69-8EB8-A7B30AC0CF6E}" type="datetime1">
              <a:rPr lang="sv-SE" smtClean="0"/>
              <a:t>2024-05-02</a:t>
            </a:fld>
            <a:endParaRPr lang="sv-SE"/>
          </a:p>
        </p:txBody>
      </p:sp>
      <p:sp>
        <p:nvSpPr>
          <p:cNvPr id="4" name="Platshållare för sidfot 3"/>
          <p:cNvSpPr>
            <a:spLocks noGrp="1"/>
          </p:cNvSpPr>
          <p:nvPr>
            <p:ph type="ftr" sz="quarter" idx="11"/>
          </p:nvPr>
        </p:nvSpPr>
        <p:spPr/>
        <p:txBody>
          <a:bodyPr/>
          <a:lstStyle/>
          <a:p>
            <a:endParaRPr lang="sv-SE" dirty="0"/>
          </a:p>
        </p:txBody>
      </p:sp>
      <p:sp>
        <p:nvSpPr>
          <p:cNvPr id="7" name="Rektangel 6"/>
          <p:cNvSpPr/>
          <p:nvPr/>
        </p:nvSpPr>
        <p:spPr>
          <a:xfrm>
            <a:off x="5580112" y="5118185"/>
            <a:ext cx="2160242" cy="646331"/>
          </a:xfrm>
          <a:prstGeom prst="rect">
            <a:avLst/>
          </a:prstGeom>
        </p:spPr>
        <p:txBody>
          <a:bodyPr wrap="square">
            <a:spAutoFit/>
          </a:bodyPr>
          <a:lstStyle/>
          <a:p>
            <a:pPr lvl="0" algn="ctr">
              <a:spcBef>
                <a:spcPct val="0"/>
              </a:spcBef>
            </a:pPr>
            <a:r>
              <a:rPr lang="sv-SE" sz="1200" dirty="0">
                <a:solidFill>
                  <a:prstClr val="black"/>
                </a:solidFill>
                <a:ea typeface="+mj-ea"/>
                <a:cs typeface="+mj-cs"/>
              </a:rPr>
              <a:t>Vägledande information från Sårcentrum Blekinge</a:t>
            </a:r>
            <a:r>
              <a:rPr lang="sv-SE" sz="2400" dirty="0">
                <a:solidFill>
                  <a:prstClr val="black"/>
                </a:solidFill>
                <a:ea typeface="+mj-ea"/>
                <a:cs typeface="+mj-cs"/>
              </a:rPr>
              <a:t> </a:t>
            </a:r>
          </a:p>
        </p:txBody>
      </p:sp>
    </p:spTree>
    <p:extLst>
      <p:ext uri="{BB962C8B-B14F-4D97-AF65-F5344CB8AC3E}">
        <p14:creationId xmlns:p14="http://schemas.microsoft.com/office/powerpoint/2010/main" val="10824856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tshållare för innehåll 2">
            <a:extLst>
              <a:ext uri="{FF2B5EF4-FFF2-40B4-BE49-F238E27FC236}">
                <a16:creationId xmlns:a16="http://schemas.microsoft.com/office/drawing/2014/main" id="{272C83EC-947D-4AC3-B7DF-5E944AD37A25}"/>
              </a:ext>
            </a:extLst>
          </p:cNvPr>
          <p:cNvSpPr>
            <a:spLocks noGrp="1"/>
          </p:cNvSpPr>
          <p:nvPr>
            <p:ph idx="1"/>
          </p:nvPr>
        </p:nvSpPr>
        <p:spPr/>
        <p:txBody>
          <a:bodyPr>
            <a:normAutofit lnSpcReduction="10000"/>
          </a:bodyPr>
          <a:lstStyle/>
          <a:p>
            <a:pPr marL="0" indent="0">
              <a:buNone/>
            </a:pPr>
            <a:r>
              <a:rPr lang="sv-SE" sz="2400" i="1" dirty="0"/>
              <a:t>Standardstorlek </a:t>
            </a:r>
          </a:p>
          <a:p>
            <a:r>
              <a:rPr lang="sv-SE" sz="2400" dirty="0" err="1"/>
              <a:t>Benmått</a:t>
            </a:r>
            <a:r>
              <a:rPr lang="sv-SE" sz="2400" dirty="0"/>
              <a:t> som stämmer överens med standardstorlek</a:t>
            </a:r>
          </a:p>
          <a:p>
            <a:r>
              <a:rPr lang="sv-SE" sz="2400" dirty="0"/>
              <a:t>Klass I-II</a:t>
            </a:r>
          </a:p>
          <a:p>
            <a:pPr marL="0" indent="0">
              <a:buNone/>
            </a:pPr>
            <a:endParaRPr lang="sv-SE" sz="2400" dirty="0"/>
          </a:p>
          <a:p>
            <a:pPr marL="0" indent="0">
              <a:buNone/>
            </a:pPr>
            <a:r>
              <a:rPr lang="sv-SE" sz="2400" dirty="0"/>
              <a:t>(mail: ic@regionblekinge.se)</a:t>
            </a:r>
          </a:p>
          <a:p>
            <a:pPr marL="0" indent="0">
              <a:buNone/>
            </a:pPr>
            <a:endParaRPr lang="sv-SE" sz="2400" dirty="0"/>
          </a:p>
          <a:p>
            <a:pPr marL="0" indent="0">
              <a:buNone/>
            </a:pPr>
            <a:r>
              <a:rPr lang="sv-SE" sz="2400" i="1" dirty="0"/>
              <a:t>Måttsydd</a:t>
            </a:r>
          </a:p>
          <a:p>
            <a:r>
              <a:rPr lang="sv-SE" sz="2400" dirty="0" err="1"/>
              <a:t>Benmått</a:t>
            </a:r>
            <a:r>
              <a:rPr lang="sv-SE" sz="2400" dirty="0"/>
              <a:t> som inte stämmer överens med standardstorlek</a:t>
            </a:r>
          </a:p>
          <a:p>
            <a:r>
              <a:rPr lang="sv-SE" sz="2400" dirty="0"/>
              <a:t>Klass III</a:t>
            </a:r>
          </a:p>
          <a:p>
            <a:pPr marL="0" indent="0">
              <a:buNone/>
            </a:pPr>
            <a:r>
              <a:rPr lang="sv-SE" sz="2400" dirty="0"/>
              <a:t>(OTC)</a:t>
            </a:r>
          </a:p>
          <a:p>
            <a:pPr>
              <a:buFontTx/>
              <a:buChar char="-"/>
            </a:pPr>
            <a:endParaRPr lang="sv-SE" sz="2400" dirty="0"/>
          </a:p>
          <a:p>
            <a:pPr marL="0" indent="0">
              <a:buNone/>
            </a:pPr>
            <a:endParaRPr lang="sv-SE" sz="2400" dirty="0"/>
          </a:p>
          <a:p>
            <a:pPr>
              <a:buFontTx/>
              <a:buChar char="-"/>
            </a:pPr>
            <a:endParaRPr lang="sv-SE" sz="2400" dirty="0"/>
          </a:p>
          <a:p>
            <a:pPr>
              <a:buFontTx/>
              <a:buChar char="-"/>
            </a:pPr>
            <a:endParaRPr lang="sv-SE" sz="2400" dirty="0"/>
          </a:p>
          <a:p>
            <a:pPr>
              <a:buFontTx/>
              <a:buChar char="-"/>
            </a:pPr>
            <a:endParaRPr lang="sv-SE" sz="2400" dirty="0"/>
          </a:p>
          <a:p>
            <a:pPr>
              <a:buFontTx/>
              <a:buChar char="-"/>
            </a:pPr>
            <a:endParaRPr lang="sv-SE" sz="2400" dirty="0"/>
          </a:p>
          <a:p>
            <a:pPr>
              <a:buFontTx/>
              <a:buChar char="-"/>
            </a:pPr>
            <a:endParaRPr lang="sv-SE" sz="2400" dirty="0"/>
          </a:p>
          <a:p>
            <a:pPr>
              <a:buFontTx/>
              <a:buChar char="-"/>
            </a:pPr>
            <a:endParaRPr lang="sv-SE" sz="2400" dirty="0"/>
          </a:p>
          <a:p>
            <a:pPr>
              <a:buFontTx/>
              <a:buChar char="-"/>
            </a:pPr>
            <a:endParaRPr lang="sv-SE" sz="2400" dirty="0"/>
          </a:p>
          <a:p>
            <a:pPr>
              <a:buFontTx/>
              <a:buChar char="-"/>
            </a:pPr>
            <a:endParaRPr lang="sv-SE" sz="2400" dirty="0"/>
          </a:p>
          <a:p>
            <a:pPr>
              <a:buFontTx/>
              <a:buChar char="-"/>
            </a:pPr>
            <a:endParaRPr lang="sv-SE" sz="2400" dirty="0"/>
          </a:p>
          <a:p>
            <a:pPr>
              <a:buFontTx/>
              <a:buChar char="-"/>
            </a:pPr>
            <a:endParaRPr lang="sv-SE" sz="2400" dirty="0"/>
          </a:p>
          <a:p>
            <a:pPr>
              <a:buFontTx/>
              <a:buChar char="-"/>
            </a:pPr>
            <a:endParaRPr lang="sv-SE" sz="2400" dirty="0"/>
          </a:p>
          <a:p>
            <a:pPr>
              <a:buFontTx/>
              <a:buChar char="-"/>
            </a:pPr>
            <a:endParaRPr lang="sv-SE" sz="2400" dirty="0"/>
          </a:p>
          <a:p>
            <a:pPr>
              <a:buFontTx/>
              <a:buChar char="-"/>
            </a:pPr>
            <a:endParaRPr lang="sv-SE" sz="2400" dirty="0"/>
          </a:p>
          <a:p>
            <a:pPr>
              <a:buFontTx/>
              <a:buChar char="-"/>
            </a:pPr>
            <a:endParaRPr lang="sv-SE" sz="2400" dirty="0"/>
          </a:p>
          <a:p>
            <a:pPr>
              <a:buFontTx/>
              <a:buChar char="-"/>
            </a:pPr>
            <a:endParaRPr lang="sv-SE" sz="2400" dirty="0"/>
          </a:p>
          <a:p>
            <a:pPr>
              <a:buFontTx/>
              <a:buChar char="-"/>
            </a:pPr>
            <a:endParaRPr lang="sv-SE" sz="2400" dirty="0"/>
          </a:p>
          <a:p>
            <a:pPr>
              <a:buFontTx/>
              <a:buChar char="-"/>
            </a:pPr>
            <a:endParaRPr lang="sv-SE" sz="2400" dirty="0"/>
          </a:p>
          <a:p>
            <a:pPr>
              <a:buFontTx/>
              <a:buChar char="-"/>
            </a:pPr>
            <a:endParaRPr lang="sv-SE" sz="2400" dirty="0"/>
          </a:p>
          <a:p>
            <a:pPr>
              <a:buFontTx/>
              <a:buChar char="-"/>
            </a:pPr>
            <a:endParaRPr lang="sv-SE" sz="2400" dirty="0"/>
          </a:p>
          <a:p>
            <a:pPr>
              <a:buFontTx/>
              <a:buChar char="-"/>
            </a:pPr>
            <a:endParaRPr lang="sv-SE" sz="2400" dirty="0"/>
          </a:p>
          <a:p>
            <a:pPr>
              <a:buFontTx/>
              <a:buChar char="-"/>
            </a:pPr>
            <a:endParaRPr lang="sv-SE" sz="2400" dirty="0"/>
          </a:p>
          <a:p>
            <a:pPr>
              <a:buFontTx/>
              <a:buChar char="-"/>
            </a:pPr>
            <a:endParaRPr lang="sv-SE" sz="2400" dirty="0"/>
          </a:p>
          <a:p>
            <a:pPr>
              <a:buFontTx/>
              <a:buChar char="-"/>
            </a:pPr>
            <a:endParaRPr lang="sv-SE" sz="2400" dirty="0"/>
          </a:p>
          <a:p>
            <a:pPr>
              <a:buFontTx/>
              <a:buChar char="-"/>
            </a:pPr>
            <a:endParaRPr lang="sv-SE" sz="2400" dirty="0"/>
          </a:p>
          <a:p>
            <a:pPr>
              <a:buFontTx/>
              <a:buChar char="-"/>
            </a:pPr>
            <a:endParaRPr lang="sv-SE" sz="2400" dirty="0"/>
          </a:p>
          <a:p>
            <a:pPr>
              <a:buFontTx/>
              <a:buChar char="-"/>
            </a:pPr>
            <a:endParaRPr lang="sv-SE" sz="2400" dirty="0"/>
          </a:p>
          <a:p>
            <a:pPr>
              <a:buFontTx/>
              <a:buChar char="-"/>
            </a:pPr>
            <a:endParaRPr lang="sv-SE" sz="2400" dirty="0"/>
          </a:p>
          <a:p>
            <a:pPr>
              <a:buFontTx/>
              <a:buChar char="-"/>
            </a:pPr>
            <a:endParaRPr lang="sv-SE" sz="2400" dirty="0"/>
          </a:p>
          <a:p>
            <a:pPr>
              <a:buFontTx/>
              <a:buChar char="-"/>
            </a:pPr>
            <a:endParaRPr lang="sv-SE" sz="2400" dirty="0"/>
          </a:p>
          <a:p>
            <a:pPr>
              <a:buFontTx/>
              <a:buChar char="-"/>
            </a:pPr>
            <a:endParaRPr lang="sv-SE" sz="2400" dirty="0"/>
          </a:p>
          <a:p>
            <a:pPr>
              <a:buFontTx/>
              <a:buChar char="-"/>
            </a:pPr>
            <a:endParaRPr lang="sv-SE" sz="2400" dirty="0"/>
          </a:p>
        </p:txBody>
      </p:sp>
      <p:sp>
        <p:nvSpPr>
          <p:cNvPr id="2" name="Platshållare för datum 1">
            <a:extLst>
              <a:ext uri="{FF2B5EF4-FFF2-40B4-BE49-F238E27FC236}">
                <a16:creationId xmlns:a16="http://schemas.microsoft.com/office/drawing/2014/main" id="{060B84A1-9EF1-D36A-F05D-A10D86914B6D}"/>
              </a:ext>
            </a:extLst>
          </p:cNvPr>
          <p:cNvSpPr>
            <a:spLocks noGrp="1"/>
          </p:cNvSpPr>
          <p:nvPr>
            <p:ph type="dt" sz="half" idx="10"/>
          </p:nvPr>
        </p:nvSpPr>
        <p:spPr/>
        <p:txBody>
          <a:bodyPr/>
          <a:lstStyle/>
          <a:p>
            <a:fld id="{DEDD61FF-494D-42EA-B518-92631F69540C}" type="datetime1">
              <a:rPr lang="sv-SE" smtClean="0"/>
              <a:t>2024-05-02</a:t>
            </a:fld>
            <a:endParaRPr lang="sv-SE"/>
          </a:p>
        </p:txBody>
      </p:sp>
      <p:sp>
        <p:nvSpPr>
          <p:cNvPr id="4" name="Platshållare för sidfot 3">
            <a:extLst>
              <a:ext uri="{FF2B5EF4-FFF2-40B4-BE49-F238E27FC236}">
                <a16:creationId xmlns:a16="http://schemas.microsoft.com/office/drawing/2014/main" id="{A03FCF6F-1B4D-4CCF-AB4A-321917C58DD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Rubrik 1">
            <a:extLst>
              <a:ext uri="{FF2B5EF4-FFF2-40B4-BE49-F238E27FC236}">
                <a16:creationId xmlns:a16="http://schemas.microsoft.com/office/drawing/2014/main" id="{7FD1B4A1-05D5-450B-A8B1-1BFE7FC0736C}"/>
              </a:ext>
            </a:extLst>
          </p:cNvPr>
          <p:cNvSpPr txBox="1">
            <a:spLocks/>
          </p:cNvSpPr>
          <p:nvPr/>
        </p:nvSpPr>
        <p:spPr>
          <a:xfrm>
            <a:off x="1043608" y="332656"/>
            <a:ext cx="7024744"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sv-SE" sz="4000" b="0" i="0" u="none" strike="noStrike" kern="1200" cap="none" spc="0" normalizeH="0" baseline="0" noProof="0" dirty="0">
                <a:ln>
                  <a:noFill/>
                </a:ln>
                <a:solidFill>
                  <a:schemeClr val="accent1"/>
                </a:solidFill>
                <a:effectLst/>
                <a:uLnTx/>
                <a:uFillTx/>
                <a:latin typeface="Calibri"/>
                <a:ea typeface="+mj-ea"/>
                <a:cs typeface="+mj-cs"/>
              </a:rPr>
              <a:t>Standardstrumpa eller måttsytt</a:t>
            </a:r>
          </a:p>
        </p:txBody>
      </p:sp>
      <p:sp>
        <p:nvSpPr>
          <p:cNvPr id="6" name="Rektangel 5">
            <a:extLst>
              <a:ext uri="{FF2B5EF4-FFF2-40B4-BE49-F238E27FC236}">
                <a16:creationId xmlns:a16="http://schemas.microsoft.com/office/drawing/2014/main" id="{6CA5E6C4-38B1-4AD7-8320-193B535A76D4}"/>
              </a:ext>
            </a:extLst>
          </p:cNvPr>
          <p:cNvSpPr/>
          <p:nvPr/>
        </p:nvSpPr>
        <p:spPr>
          <a:xfrm>
            <a:off x="4603948" y="1105272"/>
            <a:ext cx="3898503" cy="461665"/>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prstClr val="black"/>
                </a:solidFill>
                <a:effectLst/>
                <a:uLnTx/>
                <a:uFillTx/>
                <a:latin typeface="Arial"/>
                <a:ea typeface="+mn-ea"/>
                <a:cs typeface="+mn-cs"/>
              </a:rPr>
              <a:t>Måttagning på ödemfritt ben</a:t>
            </a:r>
          </a:p>
        </p:txBody>
      </p:sp>
    </p:spTree>
    <p:extLst>
      <p:ext uri="{BB962C8B-B14F-4D97-AF65-F5344CB8AC3E}">
        <p14:creationId xmlns:p14="http://schemas.microsoft.com/office/powerpoint/2010/main" val="219716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014879" y="2482979"/>
            <a:ext cx="2952328" cy="1080120"/>
          </a:xfrm>
        </p:spPr>
        <p:txBody>
          <a:bodyPr>
            <a:normAutofit/>
          </a:bodyPr>
          <a:lstStyle/>
          <a:p>
            <a:r>
              <a:rPr lang="sv-SE" sz="4000" dirty="0">
                <a:solidFill>
                  <a:schemeClr val="accent3">
                    <a:lumMod val="75000"/>
                  </a:schemeClr>
                </a:solidFill>
              </a:rPr>
              <a:t>Anamnes</a:t>
            </a:r>
          </a:p>
        </p:txBody>
      </p:sp>
      <p:sp>
        <p:nvSpPr>
          <p:cNvPr id="3" name="Platshållare för datum 2">
            <a:extLst>
              <a:ext uri="{FF2B5EF4-FFF2-40B4-BE49-F238E27FC236}">
                <a16:creationId xmlns:a16="http://schemas.microsoft.com/office/drawing/2014/main" id="{51019F52-3F98-7E3B-1FF5-7D030B1E6DD0}"/>
              </a:ext>
            </a:extLst>
          </p:cNvPr>
          <p:cNvSpPr>
            <a:spLocks noGrp="1"/>
          </p:cNvSpPr>
          <p:nvPr>
            <p:ph type="dt" sz="half" idx="10"/>
          </p:nvPr>
        </p:nvSpPr>
        <p:spPr/>
        <p:txBody>
          <a:bodyPr/>
          <a:lstStyle/>
          <a:p>
            <a:fld id="{98E84E24-E548-4FE5-A59D-CA50926CC977}" type="datetime1">
              <a:rPr lang="sv-SE" smtClean="0"/>
              <a:t>2024-05-02</a:t>
            </a:fld>
            <a:endParaRPr lang="sv-SE"/>
          </a:p>
        </p:txBody>
      </p:sp>
      <p:sp>
        <p:nvSpPr>
          <p:cNvPr id="4" name="Platshållare för sidfot 3">
            <a:extLst>
              <a:ext uri="{FF2B5EF4-FFF2-40B4-BE49-F238E27FC236}">
                <a16:creationId xmlns:a16="http://schemas.microsoft.com/office/drawing/2014/main" id="{46A8AF3E-1BDE-2644-C650-1F7CB4C4FDCD}"/>
              </a:ext>
            </a:extLst>
          </p:cNvPr>
          <p:cNvSpPr>
            <a:spLocks noGrp="1"/>
          </p:cNvSpPr>
          <p:nvPr>
            <p:ph type="ftr" sz="quarter" idx="11"/>
          </p:nvPr>
        </p:nvSpPr>
        <p:spPr/>
        <p:txBody>
          <a:bodyPr/>
          <a:lstStyle/>
          <a:p>
            <a:endParaRPr lang="sv-SE" dirty="0"/>
          </a:p>
        </p:txBody>
      </p:sp>
      <p:sp>
        <p:nvSpPr>
          <p:cNvPr id="6" name="Rubrik 1"/>
          <p:cNvSpPr txBox="1">
            <a:spLocks/>
          </p:cNvSpPr>
          <p:nvPr/>
        </p:nvSpPr>
        <p:spPr>
          <a:xfrm>
            <a:off x="755576" y="1009121"/>
            <a:ext cx="2736304"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sv-SE" sz="2800" b="0" i="0" u="none" strike="noStrike" kern="1200" cap="none" spc="0" normalizeH="0" baseline="0" noProof="0" dirty="0">
                <a:ln>
                  <a:noFill/>
                </a:ln>
                <a:solidFill>
                  <a:schemeClr val="accent3">
                    <a:lumMod val="75000"/>
                  </a:schemeClr>
                </a:solidFill>
                <a:effectLst/>
                <a:uLnTx/>
                <a:uFillTx/>
                <a:latin typeface="Calibri"/>
                <a:ea typeface="+mj-ea"/>
                <a:cs typeface="+mj-cs"/>
              </a:rPr>
              <a:t>Sjukdomar</a:t>
            </a:r>
          </a:p>
        </p:txBody>
      </p:sp>
      <p:sp>
        <p:nvSpPr>
          <p:cNvPr id="7" name="textruta 6"/>
          <p:cNvSpPr txBox="1"/>
          <p:nvPr/>
        </p:nvSpPr>
        <p:spPr>
          <a:xfrm>
            <a:off x="5940160" y="1367191"/>
            <a:ext cx="1750479"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b="0" i="0" u="none" strike="noStrike" kern="1200" cap="none" spc="0" normalizeH="0" baseline="0" noProof="0" dirty="0">
                <a:ln>
                  <a:noFill/>
                </a:ln>
                <a:solidFill>
                  <a:schemeClr val="accent3">
                    <a:lumMod val="75000"/>
                  </a:schemeClr>
                </a:solidFill>
                <a:effectLst/>
                <a:uLnTx/>
                <a:uFillTx/>
                <a:latin typeface="Calibri"/>
                <a:ea typeface="+mn-ea"/>
                <a:cs typeface="+mn-cs"/>
              </a:rPr>
              <a:t>Läkemedel</a:t>
            </a:r>
          </a:p>
        </p:txBody>
      </p:sp>
      <p:sp>
        <p:nvSpPr>
          <p:cNvPr id="8" name="Rektangel 7"/>
          <p:cNvSpPr/>
          <p:nvPr/>
        </p:nvSpPr>
        <p:spPr>
          <a:xfrm>
            <a:off x="3177010" y="3995482"/>
            <a:ext cx="2736304"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b="0" i="0" u="none" strike="noStrike" kern="1200" cap="none" spc="0" normalizeH="0" baseline="0" noProof="0" dirty="0">
                <a:ln>
                  <a:noFill/>
                </a:ln>
                <a:solidFill>
                  <a:prstClr val="black"/>
                </a:solidFill>
                <a:effectLst/>
                <a:uLnTx/>
                <a:uFillTx/>
                <a:latin typeface="Calibri"/>
                <a:ea typeface="+mn-ea"/>
                <a:cs typeface="+mn-cs"/>
              </a:rPr>
              <a:t>Livsstilsfaktorer</a:t>
            </a:r>
          </a:p>
        </p:txBody>
      </p:sp>
      <p:sp>
        <p:nvSpPr>
          <p:cNvPr id="9" name="Rektangulär 8"/>
          <p:cNvSpPr/>
          <p:nvPr/>
        </p:nvSpPr>
        <p:spPr>
          <a:xfrm>
            <a:off x="323528" y="2132856"/>
            <a:ext cx="2592288" cy="2232248"/>
          </a:xfrm>
          <a:prstGeom prst="wedgeRectCallout">
            <a:avLst>
              <a:gd name="adj1" fmla="val -4412"/>
              <a:gd name="adj2" fmla="val -70278"/>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a:ea typeface="+mn-ea"/>
                <a:cs typeface="+mn-cs"/>
              </a:rPr>
              <a:t>Diabetes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a:ea typeface="+mn-ea"/>
                <a:cs typeface="+mn-cs"/>
              </a:rPr>
              <a:t>Hjärtkärlsjukdom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a:ea typeface="+mn-ea"/>
                <a:cs typeface="+mn-cs"/>
              </a:rPr>
              <a:t>Reumatisk sjukdom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a:ea typeface="+mn-ea"/>
                <a:cs typeface="+mn-cs"/>
              </a:rPr>
              <a:t>Neurologisk sjukdom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a:ea typeface="+mn-ea"/>
                <a:cs typeface="+mn-cs"/>
              </a:rPr>
              <a:t>Hudsjukdom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a:ea typeface="+mn-ea"/>
                <a:cs typeface="+mn-cs"/>
              </a:rPr>
              <a:t>APC-resistens och DVT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a:ea typeface="+mn-ea"/>
                <a:cs typeface="+mn-cs"/>
              </a:rPr>
              <a:t>Anemi</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Rektangulär 9"/>
          <p:cNvSpPr/>
          <p:nvPr/>
        </p:nvSpPr>
        <p:spPr>
          <a:xfrm>
            <a:off x="6066270" y="2240868"/>
            <a:ext cx="2592288" cy="2016224"/>
          </a:xfrm>
          <a:prstGeom prst="wedgeRectCallout">
            <a:avLst>
              <a:gd name="adj1" fmla="val -33605"/>
              <a:gd name="adj2" fmla="val -71210"/>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dirty="0">
                <a:solidFill>
                  <a:prstClr val="black"/>
                </a:solidFill>
                <a:latin typeface="Calibri"/>
              </a:rPr>
              <a:t>Blodförtunnande</a:t>
            </a:r>
            <a:endParaRPr kumimoji="0" lang="sv-SE"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sv-SE" dirty="0">
                <a:solidFill>
                  <a:prstClr val="black"/>
                </a:solidFill>
                <a:latin typeface="Calibri"/>
              </a:rPr>
              <a:t>Smärtstillande</a:t>
            </a:r>
            <a:endParaRPr kumimoji="0" lang="sv-SE"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a:ea typeface="+mn-ea"/>
                <a:cs typeface="+mn-cs"/>
              </a:rPr>
              <a:t>Kortison</a:t>
            </a:r>
          </a:p>
          <a:p>
            <a:pPr marL="0" marR="0" lvl="0" indent="0" algn="ctr" defTabSz="914400" rtl="0" eaLnBrk="1" fontAlgn="auto" latinLnBrk="0" hangingPunct="1">
              <a:lnSpc>
                <a:spcPct val="100000"/>
              </a:lnSpc>
              <a:spcBef>
                <a:spcPts val="0"/>
              </a:spcBef>
              <a:spcAft>
                <a:spcPts val="0"/>
              </a:spcAft>
              <a:buClrTx/>
              <a:buSzTx/>
              <a:buFontTx/>
              <a:buNone/>
              <a:tabLst/>
              <a:defRPr/>
            </a:pPr>
            <a:r>
              <a:rPr lang="sv-SE" dirty="0">
                <a:solidFill>
                  <a:prstClr val="black"/>
                </a:solidFill>
                <a:latin typeface="Calibri"/>
              </a:rPr>
              <a:t>Immunhämmande</a:t>
            </a:r>
            <a:endParaRPr kumimoji="0" lang="sv-SE"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Rektangulär 10"/>
          <p:cNvSpPr/>
          <p:nvPr/>
        </p:nvSpPr>
        <p:spPr>
          <a:xfrm>
            <a:off x="3627702" y="4898977"/>
            <a:ext cx="1872208" cy="1135868"/>
          </a:xfrm>
          <a:prstGeom prst="wedgeRectCallout">
            <a:avLst>
              <a:gd name="adj1" fmla="val -1465"/>
              <a:gd name="adj2" fmla="val -72134"/>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a:ea typeface="+mn-ea"/>
                <a:cs typeface="+mn-cs"/>
              </a:rPr>
              <a:t>Vikt, längd Nutrition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a:ea typeface="+mn-ea"/>
                <a:cs typeface="+mn-cs"/>
              </a:rPr>
              <a:t>Rörlighet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a:ea typeface="+mn-ea"/>
                <a:cs typeface="+mn-cs"/>
              </a:rPr>
              <a:t>Rökning </a:t>
            </a:r>
          </a:p>
        </p:txBody>
      </p:sp>
    </p:spTree>
    <p:extLst>
      <p:ext uri="{BB962C8B-B14F-4D97-AF65-F5344CB8AC3E}">
        <p14:creationId xmlns:p14="http://schemas.microsoft.com/office/powerpoint/2010/main" val="4122939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9"/>
          <p:cNvSpPr>
            <a:spLocks noGrp="1"/>
          </p:cNvSpPr>
          <p:nvPr>
            <p:ph type="title"/>
          </p:nvPr>
        </p:nvSpPr>
        <p:spPr>
          <a:xfrm>
            <a:off x="971600" y="332656"/>
            <a:ext cx="7024744" cy="1143000"/>
          </a:xfrm>
        </p:spPr>
        <p:txBody>
          <a:bodyPr>
            <a:normAutofit/>
          </a:bodyPr>
          <a:lstStyle/>
          <a:p>
            <a:r>
              <a:rPr lang="sv-SE" sz="3000" b="1" dirty="0">
                <a:solidFill>
                  <a:schemeClr val="accent1"/>
                </a:solidFill>
              </a:rPr>
              <a:t>Uppföljning</a:t>
            </a:r>
          </a:p>
        </p:txBody>
      </p:sp>
      <p:sp>
        <p:nvSpPr>
          <p:cNvPr id="2" name="Platshållare för datum 1">
            <a:extLst>
              <a:ext uri="{FF2B5EF4-FFF2-40B4-BE49-F238E27FC236}">
                <a16:creationId xmlns:a16="http://schemas.microsoft.com/office/drawing/2014/main" id="{EC06EC1D-70FF-333D-8158-B76306C2FC25}"/>
              </a:ext>
            </a:extLst>
          </p:cNvPr>
          <p:cNvSpPr>
            <a:spLocks noGrp="1"/>
          </p:cNvSpPr>
          <p:nvPr>
            <p:ph type="dt" sz="half" idx="10"/>
          </p:nvPr>
        </p:nvSpPr>
        <p:spPr/>
        <p:txBody>
          <a:bodyPr/>
          <a:lstStyle/>
          <a:p>
            <a:fld id="{23DA5975-3872-4D20-8169-050357F51D34}" type="datetime1">
              <a:rPr lang="sv-SE" smtClean="0"/>
              <a:t>2024-05-02</a:t>
            </a:fld>
            <a:endParaRPr lang="sv-SE"/>
          </a:p>
        </p:txBody>
      </p:sp>
      <p:sp>
        <p:nvSpPr>
          <p:cNvPr id="4" name="Platshållare för sidfot 3"/>
          <p:cNvSpPr>
            <a:spLocks noGrp="1"/>
          </p:cNvSpPr>
          <p:nvPr>
            <p:ph type="ftr" sz="quarter" idx="11"/>
          </p:nvPr>
        </p:nvSpPr>
        <p:spPr/>
        <p:txBody>
          <a:bodyPr/>
          <a:lstStyle/>
          <a:p>
            <a:endParaRPr lang="sv-SE" dirty="0"/>
          </a:p>
        </p:txBody>
      </p:sp>
      <p:sp>
        <p:nvSpPr>
          <p:cNvPr id="3" name="Platshållare för innehåll 2"/>
          <p:cNvSpPr>
            <a:spLocks noGrp="1"/>
          </p:cNvSpPr>
          <p:nvPr>
            <p:ph idx="4294967295"/>
          </p:nvPr>
        </p:nvSpPr>
        <p:spPr>
          <a:xfrm>
            <a:off x="755576" y="1268760"/>
            <a:ext cx="6777038" cy="4564063"/>
          </a:xfrm>
          <a:prstGeom prst="rect">
            <a:avLst/>
          </a:prstGeom>
        </p:spPr>
        <p:txBody>
          <a:bodyPr>
            <a:normAutofit/>
          </a:bodyPr>
          <a:lstStyle/>
          <a:p>
            <a:r>
              <a:rPr lang="sv-SE" sz="1800" dirty="0"/>
              <a:t>Följ upp så att strumpan har önskad effekt samt att patienten kan få av och på sin strumpa </a:t>
            </a:r>
          </a:p>
          <a:p>
            <a:pPr>
              <a:buNone/>
            </a:pPr>
            <a:r>
              <a:rPr lang="sv-SE" sz="1800" dirty="0"/>
              <a:t>				– glöm ej hjälpmedel</a:t>
            </a:r>
          </a:p>
          <a:p>
            <a:pPr>
              <a:buNone/>
            </a:pPr>
            <a:r>
              <a:rPr lang="sv-SE" sz="1800" dirty="0"/>
              <a:t>Finns att beställa via Webbsesam:</a:t>
            </a:r>
          </a:p>
          <a:p>
            <a:pPr>
              <a:buNone/>
            </a:pPr>
            <a:endParaRPr lang="sv-SE" sz="1800" dirty="0"/>
          </a:p>
          <a:p>
            <a:r>
              <a:rPr lang="sv-SE" sz="1800" dirty="0" err="1"/>
              <a:t>Easyslida</a:t>
            </a:r>
            <a:endParaRPr lang="sv-SE" sz="1800" dirty="0"/>
          </a:p>
          <a:p>
            <a:r>
              <a:rPr lang="sv-SE" sz="1800" dirty="0" err="1"/>
              <a:t>Magnide</a:t>
            </a:r>
            <a:endParaRPr lang="sv-SE" sz="1800" dirty="0"/>
          </a:p>
          <a:p>
            <a:r>
              <a:rPr lang="sv-SE" sz="1800" dirty="0"/>
              <a:t>Butler</a:t>
            </a:r>
          </a:p>
          <a:p>
            <a:r>
              <a:rPr lang="sv-SE" sz="1800" dirty="0" err="1"/>
              <a:t>Gummihanskar</a:t>
            </a:r>
            <a:endParaRPr lang="sv-SE" sz="1800" dirty="0"/>
          </a:p>
          <a:p>
            <a:endParaRPr lang="sv-SE" sz="1800" dirty="0"/>
          </a:p>
          <a:p>
            <a:pPr marL="68580" indent="0">
              <a:buNone/>
            </a:pPr>
            <a:endParaRPr lang="sv-SE" sz="1800" dirty="0"/>
          </a:p>
          <a:p>
            <a:pPr marL="0" indent="0">
              <a:buNone/>
            </a:pPr>
            <a:r>
              <a:rPr lang="sv-SE" sz="1800" dirty="0"/>
              <a:t>                                        Följ upp regelbundet – 1 ggr/år</a:t>
            </a:r>
          </a:p>
        </p:txBody>
      </p:sp>
    </p:spTree>
    <p:extLst>
      <p:ext uri="{BB962C8B-B14F-4D97-AF65-F5344CB8AC3E}">
        <p14:creationId xmlns:p14="http://schemas.microsoft.com/office/powerpoint/2010/main" val="429111336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43608" y="332656"/>
            <a:ext cx="7024744" cy="1143000"/>
          </a:xfrm>
        </p:spPr>
        <p:txBody>
          <a:bodyPr>
            <a:normAutofit/>
          </a:bodyPr>
          <a:lstStyle/>
          <a:p>
            <a:r>
              <a:rPr lang="sv-SE" sz="3000" b="1" dirty="0">
                <a:solidFill>
                  <a:schemeClr val="accent1"/>
                </a:solidFill>
              </a:rPr>
              <a:t>Kompressionsutrustning med pump</a:t>
            </a:r>
          </a:p>
        </p:txBody>
      </p:sp>
      <p:sp>
        <p:nvSpPr>
          <p:cNvPr id="3" name="Platshållare för innehåll 2"/>
          <p:cNvSpPr>
            <a:spLocks noGrp="1"/>
          </p:cNvSpPr>
          <p:nvPr>
            <p:ph idx="1"/>
          </p:nvPr>
        </p:nvSpPr>
        <p:spPr>
          <a:xfrm>
            <a:off x="971600" y="1844824"/>
            <a:ext cx="6777317" cy="3508977"/>
          </a:xfrm>
        </p:spPr>
        <p:txBody>
          <a:bodyPr numCol="1">
            <a:noAutofit/>
          </a:bodyPr>
          <a:lstStyle/>
          <a:p>
            <a:pPr marL="0" indent="0" algn="just">
              <a:buNone/>
            </a:pPr>
            <a:r>
              <a:rPr lang="sv-SE" sz="2000" dirty="0"/>
              <a:t>Pumpaggregat + stövel</a:t>
            </a:r>
          </a:p>
          <a:p>
            <a:pPr marL="68580" indent="0" algn="just">
              <a:buNone/>
            </a:pPr>
            <a:endParaRPr lang="sv-SE" sz="2000" dirty="0"/>
          </a:p>
          <a:p>
            <a:pPr algn="just">
              <a:buNone/>
            </a:pPr>
            <a:r>
              <a:rPr lang="sv-SE" sz="2000" b="1" dirty="0"/>
              <a:t>	</a:t>
            </a:r>
            <a:r>
              <a:rPr lang="sv-SE" sz="2000" u="sng" dirty="0"/>
              <a:t>Rekommenderat behandlingstryck: </a:t>
            </a:r>
          </a:p>
          <a:p>
            <a:pPr algn="just">
              <a:buNone/>
            </a:pPr>
            <a:r>
              <a:rPr lang="sv-SE" sz="2000" dirty="0"/>
              <a:t>	- Venös insufficiens: 30-60 mmHg</a:t>
            </a:r>
          </a:p>
          <a:p>
            <a:pPr algn="just">
              <a:buNone/>
            </a:pPr>
            <a:r>
              <a:rPr lang="sv-SE" sz="2000" dirty="0"/>
              <a:t>	- Arteriovenös insufficiens: 20-40 mmHg </a:t>
            </a:r>
          </a:p>
          <a:p>
            <a:pPr algn="just">
              <a:buNone/>
            </a:pPr>
            <a:endParaRPr lang="sv-SE" sz="2000" dirty="0"/>
          </a:p>
          <a:p>
            <a:pPr algn="just">
              <a:buNone/>
            </a:pPr>
            <a:r>
              <a:rPr lang="sv-SE" sz="2000" dirty="0"/>
              <a:t>	</a:t>
            </a:r>
            <a:r>
              <a:rPr lang="sv-SE" sz="2000" u="sng" dirty="0"/>
              <a:t>Rekommenderad frekvens och tid</a:t>
            </a:r>
          </a:p>
          <a:p>
            <a:pPr algn="just">
              <a:buNone/>
            </a:pPr>
            <a:r>
              <a:rPr lang="sv-SE" sz="2000" dirty="0"/>
              <a:t>	-1-2 ggr dagligen </a:t>
            </a:r>
          </a:p>
          <a:p>
            <a:pPr algn="just">
              <a:buNone/>
            </a:pPr>
            <a:r>
              <a:rPr lang="sv-SE" sz="2000" dirty="0"/>
              <a:t>	- ½-2 timmar per gång</a:t>
            </a:r>
          </a:p>
          <a:p>
            <a:pPr algn="just">
              <a:buNone/>
            </a:pPr>
            <a:endParaRPr lang="sv-SE" sz="2000" b="1" dirty="0"/>
          </a:p>
          <a:p>
            <a:pPr algn="just">
              <a:buNone/>
            </a:pPr>
            <a:endParaRPr lang="sv-SE" sz="2000" dirty="0"/>
          </a:p>
          <a:p>
            <a:pPr algn="just">
              <a:buNone/>
            </a:pPr>
            <a:endParaRPr lang="sv-SE" sz="2000" dirty="0"/>
          </a:p>
          <a:p>
            <a:pPr algn="just">
              <a:buNone/>
            </a:pPr>
            <a:r>
              <a:rPr lang="sv-SE" sz="2000" dirty="0"/>
              <a:t> </a:t>
            </a:r>
          </a:p>
          <a:p>
            <a:endParaRPr lang="sv-SE" sz="2000" dirty="0"/>
          </a:p>
        </p:txBody>
      </p:sp>
      <p:sp>
        <p:nvSpPr>
          <p:cNvPr id="4" name="Platshållare för datum 3">
            <a:extLst>
              <a:ext uri="{FF2B5EF4-FFF2-40B4-BE49-F238E27FC236}">
                <a16:creationId xmlns:a16="http://schemas.microsoft.com/office/drawing/2014/main" id="{5A8C285C-103D-6AC4-5ADF-5C06EB65F59B}"/>
              </a:ext>
            </a:extLst>
          </p:cNvPr>
          <p:cNvSpPr>
            <a:spLocks noGrp="1"/>
          </p:cNvSpPr>
          <p:nvPr>
            <p:ph type="dt" sz="half" idx="10"/>
          </p:nvPr>
        </p:nvSpPr>
        <p:spPr/>
        <p:txBody>
          <a:bodyPr/>
          <a:lstStyle/>
          <a:p>
            <a:fld id="{1FDFED48-212D-4419-8F83-49D9ABE01007}" type="datetime1">
              <a:rPr lang="sv-SE" smtClean="0"/>
              <a:t>2024-05-02</a:t>
            </a:fld>
            <a:endParaRPr lang="sv-SE"/>
          </a:p>
        </p:txBody>
      </p:sp>
      <p:sp>
        <p:nvSpPr>
          <p:cNvPr id="5" name="Platshållare för sidfot 3"/>
          <p:cNvSpPr>
            <a:spLocks noGrp="1"/>
          </p:cNvSpPr>
          <p:nvPr>
            <p:ph type="ftr" sz="quarter" idx="11"/>
          </p:nvPr>
        </p:nvSpPr>
        <p:spPr>
          <a:xfrm>
            <a:off x="3059832" y="6237312"/>
            <a:ext cx="2831592" cy="365125"/>
          </a:xfrm>
        </p:spPr>
        <p:txBody>
          <a:bodyPr/>
          <a:lstStyle/>
          <a:p>
            <a:endParaRPr lang="sv-SE" dirty="0"/>
          </a:p>
        </p:txBody>
      </p:sp>
    </p:spTree>
    <p:extLst>
      <p:ext uri="{BB962C8B-B14F-4D97-AF65-F5344CB8AC3E}">
        <p14:creationId xmlns:p14="http://schemas.microsoft.com/office/powerpoint/2010/main" val="299817155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16C646-76D7-9452-1B02-3BCDAA03C8A7}"/>
              </a:ext>
            </a:extLst>
          </p:cNvPr>
          <p:cNvSpPr>
            <a:spLocks noGrp="1"/>
          </p:cNvSpPr>
          <p:nvPr>
            <p:ph type="title"/>
          </p:nvPr>
        </p:nvSpPr>
        <p:spPr/>
        <p:txBody>
          <a:bodyPr/>
          <a:lstStyle/>
          <a:p>
            <a:r>
              <a:rPr lang="sv-SE" dirty="0">
                <a:solidFill>
                  <a:schemeClr val="accent1"/>
                </a:solidFill>
              </a:rPr>
              <a:t>Länkar</a:t>
            </a:r>
          </a:p>
        </p:txBody>
      </p:sp>
      <p:sp>
        <p:nvSpPr>
          <p:cNvPr id="3" name="Platshållare för innehåll 2">
            <a:extLst>
              <a:ext uri="{FF2B5EF4-FFF2-40B4-BE49-F238E27FC236}">
                <a16:creationId xmlns:a16="http://schemas.microsoft.com/office/drawing/2014/main" id="{4F38A473-AD43-5FF6-C33D-0C739B0DE33D}"/>
              </a:ext>
            </a:extLst>
          </p:cNvPr>
          <p:cNvSpPr>
            <a:spLocks noGrp="1"/>
          </p:cNvSpPr>
          <p:nvPr>
            <p:ph idx="1"/>
          </p:nvPr>
        </p:nvSpPr>
        <p:spPr/>
        <p:txBody>
          <a:bodyPr/>
          <a:lstStyle/>
          <a:p>
            <a:r>
              <a:rPr lang="sv-SE" dirty="0">
                <a:hlinkClick r:id="rId3"/>
              </a:rPr>
              <a:t>Svårläkta sår - Nationellt kliniskt kunskapsstöd (nationelltklinisktkunskapsstod.se)</a:t>
            </a:r>
            <a:endParaRPr lang="sv-SE" dirty="0"/>
          </a:p>
          <a:p>
            <a:r>
              <a:rPr lang="sv-SE" dirty="0">
                <a:hlinkClick r:id="rId4"/>
              </a:rPr>
              <a:t>Samverkansdokument och utbildningsmaterial - Region Blekinge</a:t>
            </a:r>
            <a:endParaRPr lang="sv-SE" dirty="0"/>
          </a:p>
          <a:p>
            <a:r>
              <a:rPr lang="sv-SE" dirty="0">
                <a:hlinkClick r:id="rId5"/>
              </a:rPr>
              <a:t>Rikssårs sårutbildning - https://composer.grade.se/luvitportal/permalinks/opencourse/5730</a:t>
            </a:r>
            <a:endParaRPr lang="sv-SE" dirty="0"/>
          </a:p>
        </p:txBody>
      </p:sp>
      <p:sp>
        <p:nvSpPr>
          <p:cNvPr id="4" name="Platshållare för datum 3">
            <a:extLst>
              <a:ext uri="{FF2B5EF4-FFF2-40B4-BE49-F238E27FC236}">
                <a16:creationId xmlns:a16="http://schemas.microsoft.com/office/drawing/2014/main" id="{E066C74C-3D94-BA68-1677-508B39AD240B}"/>
              </a:ext>
            </a:extLst>
          </p:cNvPr>
          <p:cNvSpPr>
            <a:spLocks noGrp="1"/>
          </p:cNvSpPr>
          <p:nvPr>
            <p:ph type="dt" sz="half" idx="10"/>
          </p:nvPr>
        </p:nvSpPr>
        <p:spPr/>
        <p:txBody>
          <a:bodyPr/>
          <a:lstStyle/>
          <a:p>
            <a:fld id="{2E585E61-696B-4AEA-B215-739D60AE6124}" type="datetime1">
              <a:rPr lang="sv-SE" smtClean="0"/>
              <a:t>2024-05-02</a:t>
            </a:fld>
            <a:endParaRPr lang="sv-SE"/>
          </a:p>
        </p:txBody>
      </p:sp>
      <p:sp>
        <p:nvSpPr>
          <p:cNvPr id="5" name="Platshållare för sidfot 4">
            <a:extLst>
              <a:ext uri="{FF2B5EF4-FFF2-40B4-BE49-F238E27FC236}">
                <a16:creationId xmlns:a16="http://schemas.microsoft.com/office/drawing/2014/main" id="{7819896A-5695-19F0-08A0-5B986CD82DF4}"/>
              </a:ext>
            </a:extLst>
          </p:cNvPr>
          <p:cNvSpPr>
            <a:spLocks noGrp="1"/>
          </p:cNvSpPr>
          <p:nvPr>
            <p:ph type="ftr" sz="quarter" idx="11"/>
          </p:nvPr>
        </p:nvSpPr>
        <p:spPr/>
        <p:txBody>
          <a:bodyPr/>
          <a:lstStyle/>
          <a:p>
            <a:endParaRPr lang="sv-SE" dirty="0"/>
          </a:p>
        </p:txBody>
      </p:sp>
    </p:spTree>
    <p:extLst>
      <p:ext uri="{BB962C8B-B14F-4D97-AF65-F5344CB8AC3E}">
        <p14:creationId xmlns:p14="http://schemas.microsoft.com/office/powerpoint/2010/main" val="2297743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43608" y="332656"/>
            <a:ext cx="7024744" cy="1143000"/>
          </a:xfrm>
        </p:spPr>
        <p:txBody>
          <a:bodyPr>
            <a:normAutofit/>
          </a:bodyPr>
          <a:lstStyle/>
          <a:p>
            <a:r>
              <a:rPr lang="sv-SE" sz="3000" b="1" dirty="0">
                <a:solidFill>
                  <a:schemeClr val="accent3">
                    <a:lumMod val="75000"/>
                  </a:schemeClr>
                </a:solidFill>
              </a:rPr>
              <a:t>Såranamnes</a:t>
            </a:r>
          </a:p>
        </p:txBody>
      </p:sp>
      <p:sp>
        <p:nvSpPr>
          <p:cNvPr id="3" name="Platshållare för innehåll 2"/>
          <p:cNvSpPr>
            <a:spLocks noGrp="1"/>
          </p:cNvSpPr>
          <p:nvPr>
            <p:ph idx="1"/>
          </p:nvPr>
        </p:nvSpPr>
        <p:spPr>
          <a:xfrm>
            <a:off x="1043608" y="1674511"/>
            <a:ext cx="6777317" cy="3508977"/>
          </a:xfrm>
        </p:spPr>
        <p:txBody>
          <a:bodyPr>
            <a:normAutofit/>
          </a:bodyPr>
          <a:lstStyle/>
          <a:p>
            <a:endParaRPr lang="sv-SE" sz="2000" dirty="0"/>
          </a:p>
          <a:p>
            <a:r>
              <a:rPr lang="sv-SE" sz="2000" dirty="0"/>
              <a:t>Sårduration</a:t>
            </a:r>
          </a:p>
          <a:p>
            <a:r>
              <a:rPr lang="sv-SE" sz="2000" dirty="0"/>
              <a:t>Såruppkomst</a:t>
            </a:r>
          </a:p>
          <a:p>
            <a:r>
              <a:rPr lang="sv-SE" sz="2000" dirty="0"/>
              <a:t>Tidigare svårläkt sår, recidivsår?</a:t>
            </a:r>
          </a:p>
          <a:p>
            <a:r>
              <a:rPr lang="sv-SE" sz="2000" dirty="0"/>
              <a:t>Tidigare kärlkirurgiska åtgärder (variceringrepp, arteriellt ingrepp)</a:t>
            </a:r>
          </a:p>
          <a:p>
            <a:r>
              <a:rPr lang="sv-SE" sz="2000" dirty="0"/>
              <a:t>Tidigare amputationer</a:t>
            </a:r>
          </a:p>
          <a:p>
            <a:r>
              <a:rPr lang="sv-SE" sz="2000" dirty="0"/>
              <a:t>Antibiotikabehandling för aktuellt sår senaste 6 mån</a:t>
            </a:r>
          </a:p>
        </p:txBody>
      </p:sp>
      <p:sp>
        <p:nvSpPr>
          <p:cNvPr id="4" name="Platshållare för datum 3">
            <a:extLst>
              <a:ext uri="{FF2B5EF4-FFF2-40B4-BE49-F238E27FC236}">
                <a16:creationId xmlns:a16="http://schemas.microsoft.com/office/drawing/2014/main" id="{048119F2-1086-20FF-20DC-D205164DA02E}"/>
              </a:ext>
            </a:extLst>
          </p:cNvPr>
          <p:cNvSpPr>
            <a:spLocks noGrp="1"/>
          </p:cNvSpPr>
          <p:nvPr>
            <p:ph type="dt" sz="half" idx="10"/>
          </p:nvPr>
        </p:nvSpPr>
        <p:spPr/>
        <p:txBody>
          <a:bodyPr/>
          <a:lstStyle/>
          <a:p>
            <a:fld id="{32E2D195-BFF7-49CE-BF69-7798549B669E}" type="datetime1">
              <a:rPr lang="sv-SE" smtClean="0"/>
              <a:t>2024-05-02</a:t>
            </a:fld>
            <a:endParaRPr lang="sv-SE"/>
          </a:p>
        </p:txBody>
      </p:sp>
      <p:sp>
        <p:nvSpPr>
          <p:cNvPr id="6" name="Platshållare för sidfot 3"/>
          <p:cNvSpPr>
            <a:spLocks noGrp="1"/>
          </p:cNvSpPr>
          <p:nvPr>
            <p:ph type="ftr" sz="quarter" idx="11"/>
          </p:nvPr>
        </p:nvSpPr>
        <p:spPr>
          <a:xfrm>
            <a:off x="3000548" y="6237312"/>
            <a:ext cx="2831592" cy="365125"/>
          </a:xfrm>
        </p:spPr>
        <p:txBody>
          <a:bodyPr/>
          <a:lstStyle/>
          <a:p>
            <a:endParaRPr lang="sv-SE" dirty="0"/>
          </a:p>
        </p:txBody>
      </p:sp>
    </p:spTree>
    <p:extLst>
      <p:ext uri="{BB962C8B-B14F-4D97-AF65-F5344CB8AC3E}">
        <p14:creationId xmlns:p14="http://schemas.microsoft.com/office/powerpoint/2010/main" val="111526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43608" y="332656"/>
            <a:ext cx="7024744" cy="1143000"/>
          </a:xfrm>
        </p:spPr>
        <p:txBody>
          <a:bodyPr>
            <a:normAutofit/>
          </a:bodyPr>
          <a:lstStyle/>
          <a:p>
            <a:r>
              <a:rPr lang="sv-SE" sz="3000" b="1" dirty="0">
                <a:solidFill>
                  <a:schemeClr val="accent3">
                    <a:lumMod val="75000"/>
                  </a:schemeClr>
                </a:solidFill>
              </a:rPr>
              <a:t>Sårstatus</a:t>
            </a:r>
          </a:p>
        </p:txBody>
      </p:sp>
      <p:sp>
        <p:nvSpPr>
          <p:cNvPr id="3" name="Platshållare för innehåll 2"/>
          <p:cNvSpPr>
            <a:spLocks noGrp="1"/>
          </p:cNvSpPr>
          <p:nvPr>
            <p:ph idx="1"/>
          </p:nvPr>
        </p:nvSpPr>
        <p:spPr>
          <a:xfrm>
            <a:off x="1043608" y="1772816"/>
            <a:ext cx="6777317" cy="3508977"/>
          </a:xfrm>
        </p:spPr>
        <p:txBody>
          <a:bodyPr>
            <a:normAutofit/>
          </a:bodyPr>
          <a:lstStyle/>
          <a:p>
            <a:endParaRPr lang="sv-SE" sz="2000" dirty="0"/>
          </a:p>
          <a:p>
            <a:r>
              <a:rPr lang="sv-SE" sz="2000" dirty="0"/>
              <a:t>Sårlokalisation</a:t>
            </a:r>
            <a:endParaRPr lang="sv-SE" sz="1800" dirty="0"/>
          </a:p>
          <a:p>
            <a:r>
              <a:rPr lang="sv-SE" sz="2000" dirty="0"/>
              <a:t>Sårets utseende</a:t>
            </a:r>
          </a:p>
          <a:p>
            <a:pPr marL="0" indent="0">
              <a:buNone/>
            </a:pPr>
            <a:r>
              <a:rPr lang="sv-SE" sz="2000" dirty="0"/>
              <a:t> (storlek</a:t>
            </a:r>
            <a:r>
              <a:rPr lang="sv-SE" sz="2000" dirty="0">
                <a:solidFill>
                  <a:schemeClr val="accent3">
                    <a:lumMod val="75000"/>
                  </a:schemeClr>
                </a:solidFill>
              </a:rPr>
              <a:t>, </a:t>
            </a:r>
            <a:r>
              <a:rPr lang="sv-SE" sz="2000" dirty="0"/>
              <a:t>granulation, fibrin, nekros, sårkanter, sekretion, lukt, kringliggande hud, ödem, smärta, infektionstecken)</a:t>
            </a:r>
          </a:p>
          <a:p>
            <a:endParaRPr lang="sv-SE" sz="2000" dirty="0">
              <a:solidFill>
                <a:schemeClr val="accent3">
                  <a:lumMod val="75000"/>
                </a:schemeClr>
              </a:solidFill>
            </a:endParaRPr>
          </a:p>
          <a:p>
            <a:pPr marL="0" indent="0">
              <a:buNone/>
            </a:pPr>
            <a:endParaRPr lang="sv-SE" sz="2000" dirty="0">
              <a:solidFill>
                <a:schemeClr val="accent3">
                  <a:lumMod val="75000"/>
                </a:schemeClr>
              </a:solidFill>
            </a:endParaRPr>
          </a:p>
          <a:p>
            <a:endParaRPr lang="sv-SE" sz="2000" dirty="0"/>
          </a:p>
          <a:p>
            <a:pPr>
              <a:buNone/>
            </a:pPr>
            <a:endParaRPr lang="sv-SE" sz="1400" dirty="0"/>
          </a:p>
        </p:txBody>
      </p:sp>
      <p:sp>
        <p:nvSpPr>
          <p:cNvPr id="4" name="Platshållare för datum 3">
            <a:extLst>
              <a:ext uri="{FF2B5EF4-FFF2-40B4-BE49-F238E27FC236}">
                <a16:creationId xmlns:a16="http://schemas.microsoft.com/office/drawing/2014/main" id="{E0851001-91DC-84F0-DB2C-6D9213C0F16F}"/>
              </a:ext>
            </a:extLst>
          </p:cNvPr>
          <p:cNvSpPr>
            <a:spLocks noGrp="1"/>
          </p:cNvSpPr>
          <p:nvPr>
            <p:ph type="dt" sz="half" idx="10"/>
          </p:nvPr>
        </p:nvSpPr>
        <p:spPr/>
        <p:txBody>
          <a:bodyPr/>
          <a:lstStyle/>
          <a:p>
            <a:fld id="{1C6C3755-47BC-474E-A973-EFE90351872D}" type="datetime1">
              <a:rPr lang="sv-SE" smtClean="0"/>
              <a:t>2024-05-02</a:t>
            </a:fld>
            <a:endParaRPr lang="sv-SE"/>
          </a:p>
        </p:txBody>
      </p:sp>
      <p:sp>
        <p:nvSpPr>
          <p:cNvPr id="6" name="Platshållare för sidfot 3"/>
          <p:cNvSpPr>
            <a:spLocks noGrp="1"/>
          </p:cNvSpPr>
          <p:nvPr>
            <p:ph type="ftr" sz="quarter" idx="11"/>
          </p:nvPr>
        </p:nvSpPr>
        <p:spPr>
          <a:xfrm>
            <a:off x="3000548" y="6237312"/>
            <a:ext cx="2831592" cy="365125"/>
          </a:xfrm>
        </p:spPr>
        <p:txBody>
          <a:bodyPr/>
          <a:lstStyle/>
          <a:p>
            <a:endParaRPr lang="sv-SE" dirty="0"/>
          </a:p>
        </p:txBody>
      </p:sp>
    </p:spTree>
    <p:extLst>
      <p:ext uri="{BB962C8B-B14F-4D97-AF65-F5344CB8AC3E}">
        <p14:creationId xmlns:p14="http://schemas.microsoft.com/office/powerpoint/2010/main" val="2416218269"/>
      </p:ext>
    </p:extLst>
  </p:cSld>
  <p:clrMapOvr>
    <a:masterClrMapping/>
  </p:clrMapOvr>
</p:sld>
</file>

<file path=ppt/theme/theme1.xml><?xml version="1.0" encoding="utf-8"?>
<a:theme xmlns:a="http://schemas.openxmlformats.org/drawingml/2006/main" name="1_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6_9_Presentation">
  <a:themeElements>
    <a:clrScheme name="Region Blekinge">
      <a:dk1>
        <a:sysClr val="windowText" lastClr="000000"/>
      </a:dk1>
      <a:lt1>
        <a:sysClr val="window" lastClr="FFFFFF"/>
      </a:lt1>
      <a:dk2>
        <a:srgbClr val="003D7C"/>
      </a:dk2>
      <a:lt2>
        <a:srgbClr val="FFFFFF"/>
      </a:lt2>
      <a:accent1>
        <a:srgbClr val="00A6E2"/>
      </a:accent1>
      <a:accent2>
        <a:srgbClr val="003D7C"/>
      </a:accent2>
      <a:accent3>
        <a:srgbClr val="98C21D"/>
      </a:accent3>
      <a:accent4>
        <a:srgbClr val="2D934F"/>
      </a:accent4>
      <a:accent5>
        <a:srgbClr val="D7007F"/>
      </a:accent5>
      <a:accent6>
        <a:srgbClr val="F18700"/>
      </a:accent6>
      <a:hlink>
        <a:srgbClr val="6E368C"/>
      </a:hlink>
      <a:folHlink>
        <a:srgbClr val="E31836"/>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potx" id="{3A6B94AB-9AC6-493E-B36B-B750673A9344}" vid="{6AD9B554-5742-433C-BC9E-516D400D9258}"/>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9498</TotalTime>
  <Words>4738</Words>
  <Application>Microsoft Office PowerPoint</Application>
  <PresentationFormat>Bildspel på skärmen (4:3)</PresentationFormat>
  <Paragraphs>887</Paragraphs>
  <Slides>72</Slides>
  <Notes>55</Notes>
  <HiddenSlides>0</HiddenSlides>
  <MMClips>0</MMClips>
  <ScaleCrop>false</ScaleCrop>
  <HeadingPairs>
    <vt:vector size="6" baseType="variant">
      <vt:variant>
        <vt:lpstr>Använt teckensnitt</vt:lpstr>
      </vt:variant>
      <vt:variant>
        <vt:i4>12</vt:i4>
      </vt:variant>
      <vt:variant>
        <vt:lpstr>Tema</vt:lpstr>
      </vt:variant>
      <vt:variant>
        <vt:i4>2</vt:i4>
      </vt:variant>
      <vt:variant>
        <vt:lpstr>Bildrubriker</vt:lpstr>
      </vt:variant>
      <vt:variant>
        <vt:i4>72</vt:i4>
      </vt:variant>
    </vt:vector>
  </HeadingPairs>
  <TitlesOfParts>
    <vt:vector size="86" baseType="lpstr">
      <vt:lpstr>Arial</vt:lpstr>
      <vt:lpstr>Arial regular</vt:lpstr>
      <vt:lpstr>Calibri</vt:lpstr>
      <vt:lpstr>Calibri Light</vt:lpstr>
      <vt:lpstr>Corbel</vt:lpstr>
      <vt:lpstr>Courier New</vt:lpstr>
      <vt:lpstr>Garamond</vt:lpstr>
      <vt:lpstr>open sans</vt:lpstr>
      <vt:lpstr>PT Serif</vt:lpstr>
      <vt:lpstr>public sans</vt:lpstr>
      <vt:lpstr>Times New Roman</vt:lpstr>
      <vt:lpstr>Wingdings</vt:lpstr>
      <vt:lpstr>1_Office-tema</vt:lpstr>
      <vt:lpstr>16_9_Presentation</vt:lpstr>
      <vt:lpstr>PowerPoint-presentation</vt:lpstr>
      <vt:lpstr>Dagens hålltider</vt:lpstr>
      <vt:lpstr> </vt:lpstr>
      <vt:lpstr>Sårcentrum</vt:lpstr>
      <vt:lpstr>Hur kan vi samarbeta kring gemensamma patienter </vt:lpstr>
      <vt:lpstr>PowerPoint-presentation</vt:lpstr>
      <vt:lpstr>Anamnes</vt:lpstr>
      <vt:lpstr>Såranamnes</vt:lpstr>
      <vt:lpstr>Sårstatus</vt:lpstr>
      <vt:lpstr>Sårsmärta</vt:lpstr>
      <vt:lpstr>Kärlstatus</vt:lpstr>
      <vt:lpstr>PowerPoint-presentation</vt:lpstr>
      <vt:lpstr>ABPI (ABI)</vt:lpstr>
      <vt:lpstr>Efter basbedömning kan man oftast sätta en trolig diagnos, vidta aktuella åtgärder och starta en anpassad behandling</vt:lpstr>
      <vt:lpstr>PowerPoint-presentation</vt:lpstr>
      <vt:lpstr>Venöst sår </vt:lpstr>
      <vt:lpstr>Arteriellt sår</vt:lpstr>
      <vt:lpstr>Arteriovenöst sår</vt:lpstr>
      <vt:lpstr>Diabetesfotsår</vt:lpstr>
      <vt:lpstr>Traumatiskt sår</vt:lpstr>
      <vt:lpstr>Indelning av trycksår</vt:lpstr>
      <vt:lpstr>PowerPoint-presentation</vt:lpstr>
      <vt:lpstr>MASD (Fuktrelaterad hudskada)</vt:lpstr>
      <vt:lpstr>MASD</vt:lpstr>
      <vt:lpstr>Behandling IAD </vt:lpstr>
      <vt:lpstr>PowerPoint-presentation</vt:lpstr>
      <vt:lpstr>Behandlingsstrategi</vt:lpstr>
      <vt:lpstr>Ren behandlingsrutin </vt:lpstr>
      <vt:lpstr>PowerPoint-presentation</vt:lpstr>
      <vt:lpstr>Vanliga lokala sårläkningshämmande faktorer</vt:lpstr>
      <vt:lpstr>Sårstatus</vt:lpstr>
      <vt:lpstr>Bedöm sårbädden</vt:lpstr>
      <vt:lpstr>Fuktig sårbehandling</vt:lpstr>
      <vt:lpstr>PowerPoint-presentation</vt:lpstr>
      <vt:lpstr>Autolytisk debridering</vt:lpstr>
      <vt:lpstr>PowerPoint-presentation</vt:lpstr>
      <vt:lpstr>Sårinfektion</vt:lpstr>
      <vt:lpstr>Riskpatienter</vt:lpstr>
      <vt:lpstr>Infektionssymtom i sår – åtgärder</vt:lpstr>
      <vt:lpstr>Behandling av lokal sårinfektion</vt:lpstr>
      <vt:lpstr>Sårodling?</vt:lpstr>
      <vt:lpstr>När behandla med antibiotika?</vt:lpstr>
      <vt:lpstr>Val av förband </vt:lpstr>
      <vt:lpstr>Vanliga produktgrupper</vt:lpstr>
      <vt:lpstr>Polyuretanskumförband </vt:lpstr>
      <vt:lpstr>Tunna Polyuretanskumförband</vt:lpstr>
      <vt:lpstr>Post-op förband</vt:lpstr>
      <vt:lpstr>Superabsorberande förband</vt:lpstr>
      <vt:lpstr>Hydrokolloidala förband </vt:lpstr>
      <vt:lpstr>Geler</vt:lpstr>
      <vt:lpstr>Gelbindande fiberförband</vt:lpstr>
      <vt:lpstr>Antiseptiska förband  (PHMB, Silver, Jod, Honung)</vt:lpstr>
      <vt:lpstr>Bakterie och svampadsorberande förband</vt:lpstr>
      <vt:lpstr>Special förband/produkt</vt:lpstr>
      <vt:lpstr>Andra tillbehör</vt:lpstr>
      <vt:lpstr>Silverförband upphandlade för specifika ändamål</vt:lpstr>
      <vt:lpstr>Kompress</vt:lpstr>
      <vt:lpstr>PowerPoint-presentation</vt:lpstr>
      <vt:lpstr>Undertrycksbehandling (NPWT, vaccumassisterad sårbehandling)</vt:lpstr>
      <vt:lpstr>Undertrycksbehandling-NPWT</vt:lpstr>
      <vt:lpstr>PowerPoint-presentation</vt:lpstr>
      <vt:lpstr>Principen med kompressionsbehandling</vt:lpstr>
      <vt:lpstr>Kompressionsbehandling </vt:lpstr>
      <vt:lpstr>Lathund för ordination av kompressionsbehandling</vt:lpstr>
      <vt:lpstr>Olika typer av kompressionslindning</vt:lpstr>
      <vt:lpstr>Kan alla linda ben?</vt:lpstr>
      <vt:lpstr>PowerPoint-presentation</vt:lpstr>
      <vt:lpstr>Kompressionsstrumpor</vt:lpstr>
      <vt:lpstr>PowerPoint-presentation</vt:lpstr>
      <vt:lpstr>Uppföljning</vt:lpstr>
      <vt:lpstr>Kompressionsutrustning med pump</vt:lpstr>
      <vt:lpstr>Länkar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RiksSår</dc:title>
  <dc:creator>Nina</dc:creator>
  <cp:lastModifiedBy>Prahl, Charlotta</cp:lastModifiedBy>
  <cp:revision>662</cp:revision>
  <cp:lastPrinted>2019-02-25T13:20:57Z</cp:lastPrinted>
  <dcterms:created xsi:type="dcterms:W3CDTF">2014-07-13T10:10:41Z</dcterms:created>
  <dcterms:modified xsi:type="dcterms:W3CDTF">2024-05-02T07:20:18Z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bac6341-7359-42b1-877b-46cac6ea067b_Enabled">
    <vt:lpwstr>true</vt:lpwstr>
  </property>
  <property fmtid="{D5CDD505-2E9C-101B-9397-08002B2CF9AE}" pid="3" name="MSIP_Label_fbac6341-7359-42b1-877b-46cac6ea067b_SetDate">
    <vt:lpwstr>2022-01-05T10:45:17Z</vt:lpwstr>
  </property>
  <property fmtid="{D5CDD505-2E9C-101B-9397-08002B2CF9AE}" pid="4" name="MSIP_Label_fbac6341-7359-42b1-877b-46cac6ea067b_Method">
    <vt:lpwstr>Standard</vt:lpwstr>
  </property>
  <property fmtid="{D5CDD505-2E9C-101B-9397-08002B2CF9AE}" pid="5" name="MSIP_Label_fbac6341-7359-42b1-877b-46cac6ea067b_Name">
    <vt:lpwstr>Internt</vt:lpwstr>
  </property>
  <property fmtid="{D5CDD505-2E9C-101B-9397-08002B2CF9AE}" pid="6" name="MSIP_Label_fbac6341-7359-42b1-877b-46cac6ea067b_SiteId">
    <vt:lpwstr>b864d79d-1d58-48a3-b396-10684dbf5445</vt:lpwstr>
  </property>
  <property fmtid="{D5CDD505-2E9C-101B-9397-08002B2CF9AE}" pid="7" name="MSIP_Label_fbac6341-7359-42b1-877b-46cac6ea067b_ActionId">
    <vt:lpwstr>0baf248e-9a29-44e9-93dd-48dbf976cde5</vt:lpwstr>
  </property>
  <property fmtid="{D5CDD505-2E9C-101B-9397-08002B2CF9AE}" pid="8" name="MSIP_Label_fbac6341-7359-42b1-877b-46cac6ea067b_ContentBits">
    <vt:lpwstr>0</vt:lpwstr>
  </property>
</Properties>
</file>