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0"/>
  </p:notesMasterIdLst>
  <p:sldIdLst>
    <p:sldId id="260" r:id="rId2"/>
    <p:sldId id="264" r:id="rId3"/>
    <p:sldId id="266" r:id="rId4"/>
    <p:sldId id="267" r:id="rId5"/>
    <p:sldId id="269" r:id="rId6"/>
    <p:sldId id="268" r:id="rId7"/>
    <p:sldId id="263" r:id="rId8"/>
    <p:sldId id="265" r:id="rId9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031" autoAdjust="0"/>
  </p:normalViewPr>
  <p:slideViewPr>
    <p:cSldViewPr snapToGrid="0" snapToObjects="1">
      <p:cViewPr varScale="1">
        <p:scale>
          <a:sx n="113" d="100"/>
          <a:sy n="113" d="100"/>
        </p:scale>
        <p:origin x="108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2021-02-24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39921"/>
            <a:ext cx="7315200" cy="21536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sv-SE" dirty="0"/>
              <a:t>7 Frågor</a:t>
            </a:r>
            <a:br>
              <a:rPr lang="sv-SE" dirty="0"/>
            </a:br>
            <a:r>
              <a:rPr lang="sv-SE" sz="2700" dirty="0"/>
              <a:t>- Ett verktyg för att göra en fullständig och specifik beskrivning av ett problem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99BF045-B569-4248-AF9A-1C3A5CFFA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737" y="4398249"/>
            <a:ext cx="5638796" cy="209725"/>
          </a:xfrm>
        </p:spPr>
        <p:txBody>
          <a:bodyPr/>
          <a:lstStyle/>
          <a:p>
            <a:r>
              <a:rPr lang="sv-SE" dirty="0"/>
              <a:t>Ett verktyg i Region Blekinges förbättringsmetodik med inspiration från Region Skåne</a:t>
            </a:r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8B491F-5FCE-4A6F-8BBF-687A22DC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7545917" cy="2692857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Problemformulering, vad är det?</a:t>
            </a:r>
          </a:p>
          <a:p>
            <a:r>
              <a:rPr lang="sv-SE" sz="1400" dirty="0"/>
              <a:t>En tydlig, fullständig och specifik beskrivning av problemet</a:t>
            </a:r>
          </a:p>
          <a:p>
            <a:pPr marL="0" indent="0">
              <a:buNone/>
            </a:pPr>
            <a:r>
              <a:rPr lang="sv-SE" sz="1400" b="1" dirty="0"/>
              <a:t>Varför behöver vi göra en tydlig problemformulering?</a:t>
            </a:r>
          </a:p>
          <a:p>
            <a:r>
              <a:rPr lang="sv-SE" sz="1400" dirty="0"/>
              <a:t>För att veta att vi angriper rätt problem och att detta är angeläget</a:t>
            </a:r>
          </a:p>
          <a:p>
            <a:r>
              <a:rPr lang="sv-SE" sz="1400" dirty="0"/>
              <a:t>För att kunna angripa problemet på rätt sätt (systematiskt/metodiskt)</a:t>
            </a:r>
          </a:p>
          <a:p>
            <a:r>
              <a:rPr lang="sv-SE" sz="1400" dirty="0"/>
              <a:t>För att säkerställa att alla intressenter förstår varför vi skall driva detta förbättringsinitiativ just nu</a:t>
            </a:r>
          </a:p>
          <a:p>
            <a:pPr marL="0" indent="0">
              <a:buNone/>
            </a:pPr>
            <a:r>
              <a:rPr lang="sv-SE" sz="1400" b="1" dirty="0"/>
              <a:t>Varför 7 frågor?</a:t>
            </a:r>
          </a:p>
          <a:p>
            <a:r>
              <a:rPr lang="sv-SE" sz="1400" dirty="0"/>
              <a:t>De sju frågorna ringar in problemet och identifierar objektet, symptomen, lokalisering och intressenter</a:t>
            </a:r>
          </a:p>
          <a:p>
            <a:pPr marL="0" indent="0">
              <a:buNone/>
            </a:pPr>
            <a:endParaRPr lang="sv-SE" sz="1400" dirty="0"/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971550" y="593622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364202" y="593623"/>
            <a:ext cx="2907698" cy="32033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4A6985-7DA9-4728-80D9-4DB8EA49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det till?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40B1B5-634A-4663-8908-356C9D7D4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6479117" cy="2692857"/>
          </a:xfrm>
        </p:spPr>
        <p:txBody>
          <a:bodyPr/>
          <a:lstStyle/>
          <a:p>
            <a:r>
              <a:rPr lang="sv-SE" dirty="0"/>
              <a:t>Skriv ner en första problemformulering</a:t>
            </a:r>
          </a:p>
          <a:p>
            <a:r>
              <a:rPr lang="sv-SE" dirty="0"/>
              <a:t>Besvara de 7 frågorna på nästa sida</a:t>
            </a:r>
          </a:p>
          <a:p>
            <a:r>
              <a:rPr lang="sv-SE" dirty="0"/>
              <a:t>Skriv ner en ny problemformulering med det ni tar med er från de 7 frågorna</a:t>
            </a:r>
          </a:p>
          <a:p>
            <a:r>
              <a:rPr lang="sv-SE" dirty="0"/>
              <a:t>Se till att den nya formuleringen har fokus på tydlighet, innehåll, avgränsningar och angelägenhet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AF6776-446D-453A-AE2C-A1273D108DB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38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C45921-8172-4A41-9262-7FBB130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”7 frågor”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89133A-DA9D-40BB-A88C-9E50E0BE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7376583" cy="3312364"/>
          </a:xfrm>
        </p:spPr>
        <p:txBody>
          <a:bodyPr/>
          <a:lstStyle/>
          <a:p>
            <a:pPr marL="285750" lvl="0" indent="-285750"/>
            <a:r>
              <a:rPr lang="sv-SE" sz="1200" dirty="0"/>
              <a:t>Vad verkar vara problemet d.v.s. hur </a:t>
            </a:r>
            <a:r>
              <a:rPr lang="sv-SE" sz="1200" b="1" dirty="0"/>
              <a:t>visar det sig</a:t>
            </a:r>
            <a:r>
              <a:rPr lang="sv-SE" sz="1200" dirty="0"/>
              <a:t>? Vad är det som </a:t>
            </a:r>
            <a:r>
              <a:rPr lang="sv-SE" sz="1200" b="1" dirty="0"/>
              <a:t>händer till skillnad från vad som ”borde” hända</a:t>
            </a:r>
            <a:r>
              <a:rPr lang="sv-SE" sz="1200" dirty="0"/>
              <a:t>?</a:t>
            </a:r>
          </a:p>
          <a:p>
            <a:pPr marL="285750" lvl="0" indent="-285750"/>
            <a:r>
              <a:rPr lang="sv-SE" sz="1200" dirty="0"/>
              <a:t>Vad får problemet för </a:t>
            </a:r>
            <a:r>
              <a:rPr lang="sv-SE" sz="1200" b="1" dirty="0"/>
              <a:t>konsekvenser </a:t>
            </a:r>
            <a:r>
              <a:rPr lang="sv-SE" sz="1200" dirty="0"/>
              <a:t>för ”kunden”?</a:t>
            </a:r>
          </a:p>
          <a:p>
            <a:pPr marL="285750" lvl="0" indent="-285750"/>
            <a:r>
              <a:rPr lang="sv-SE" sz="1200" dirty="0"/>
              <a:t>Vem </a:t>
            </a:r>
            <a:r>
              <a:rPr lang="sv-SE" sz="1200" b="1" dirty="0"/>
              <a:t>påverkar</a:t>
            </a:r>
            <a:r>
              <a:rPr lang="sv-SE" sz="1200" dirty="0"/>
              <a:t> problemet och vem </a:t>
            </a:r>
            <a:r>
              <a:rPr lang="sv-SE" sz="1200" b="1" dirty="0"/>
              <a:t>påverkas av</a:t>
            </a:r>
            <a:r>
              <a:rPr lang="sv-SE" sz="1200" dirty="0"/>
              <a:t> det? Vem är </a:t>
            </a:r>
            <a:r>
              <a:rPr lang="sv-SE" sz="1200" b="1" dirty="0"/>
              <a:t>intresserad av att problemet blir löst</a:t>
            </a:r>
            <a:r>
              <a:rPr lang="sv-SE" sz="1200" dirty="0"/>
              <a:t>?</a:t>
            </a:r>
          </a:p>
          <a:p>
            <a:pPr marL="285750" lvl="0" indent="-285750"/>
            <a:r>
              <a:rPr lang="sv-SE" sz="1200" b="1" dirty="0"/>
              <a:t>Var</a:t>
            </a:r>
            <a:r>
              <a:rPr lang="sv-SE" sz="1200" dirty="0"/>
              <a:t> finns problemet (och var finns det inte?) (Tanken med detta är att isolera problemet och veta var man skall fokusera)</a:t>
            </a:r>
          </a:p>
          <a:p>
            <a:pPr marL="285750" lvl="0" indent="-285750"/>
            <a:r>
              <a:rPr lang="sv-SE" sz="1200" b="1" dirty="0"/>
              <a:t>När</a:t>
            </a:r>
            <a:r>
              <a:rPr lang="sv-SE" sz="1200" dirty="0"/>
              <a:t> upplever vi problemet, </a:t>
            </a:r>
            <a:r>
              <a:rPr lang="sv-SE" sz="1200" b="1" dirty="0"/>
              <a:t>hur ofta </a:t>
            </a:r>
            <a:r>
              <a:rPr lang="sv-SE" sz="1200" dirty="0"/>
              <a:t>och</a:t>
            </a:r>
            <a:r>
              <a:rPr lang="sv-SE" sz="1200" b="1" dirty="0"/>
              <a:t> hur länge</a:t>
            </a:r>
            <a:r>
              <a:rPr lang="sv-SE" sz="1200" dirty="0"/>
              <a:t>? Har det blivit värre och i så fall sedan när? (Är det mer uttalat under vissa tider än andra?)</a:t>
            </a:r>
          </a:p>
          <a:p>
            <a:pPr marL="285750" lvl="0" indent="-285750"/>
            <a:r>
              <a:rPr lang="sv-SE" sz="1200" dirty="0"/>
              <a:t>Vilken </a:t>
            </a:r>
            <a:r>
              <a:rPr lang="sv-SE" sz="1200" b="1" dirty="0"/>
              <a:t>typ</a:t>
            </a:r>
            <a:r>
              <a:rPr lang="sv-SE" sz="1200" dirty="0"/>
              <a:t> av problem handlar det om och går det att formulera som någon </a:t>
            </a:r>
            <a:r>
              <a:rPr lang="sv-SE" sz="1200" b="1" dirty="0"/>
              <a:t>mätbar egenskap?</a:t>
            </a:r>
            <a:endParaRPr lang="sv-SE" sz="1200" dirty="0"/>
          </a:p>
          <a:p>
            <a:pPr marL="285750" lvl="0" indent="-285750"/>
            <a:r>
              <a:rPr lang="sv-SE" sz="1200" dirty="0"/>
              <a:t>Hur vet vi att det är så här? Har vi </a:t>
            </a:r>
            <a:r>
              <a:rPr lang="sv-SE" sz="1200" b="1" dirty="0"/>
              <a:t>mätdata</a:t>
            </a:r>
            <a:r>
              <a:rPr lang="sv-SE" sz="1200" dirty="0"/>
              <a:t> som styrker att problemet finns? </a:t>
            </a:r>
          </a:p>
          <a:p>
            <a:endParaRPr lang="sv-SE" sz="1200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E546DB4-36E2-4CA0-A181-B36ACBB249C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50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C4EA29-1E31-47A4-AC98-67068B5F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ord på samma sak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6857FC-C365-4D46-947F-D3FD1E9FEDBD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A18745AE-99D3-4635-B14A-51C11BF81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50950"/>
            <a:ext cx="6377517" cy="2692400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En bra problemformulering bör innehålla:</a:t>
            </a:r>
          </a:p>
          <a:p>
            <a:r>
              <a:rPr lang="sv-SE" sz="1400" dirty="0"/>
              <a:t>Objektet – vad det är fel på </a:t>
            </a:r>
          </a:p>
          <a:p>
            <a:r>
              <a:rPr lang="sv-SE" sz="1400" dirty="0"/>
              <a:t>Symtomet – yttringen av problemet</a:t>
            </a:r>
          </a:p>
          <a:p>
            <a:r>
              <a:rPr lang="sv-SE" sz="1400" dirty="0"/>
              <a:t>Lokalisering/Plats – var vi ser problemet</a:t>
            </a:r>
          </a:p>
          <a:p>
            <a:r>
              <a:rPr lang="sv-SE" sz="1400" dirty="0"/>
              <a:t>Kvantifiering – försök ange hur mycket</a:t>
            </a:r>
          </a:p>
          <a:p>
            <a:r>
              <a:rPr lang="sv-SE" sz="1400" dirty="0"/>
              <a:t>Tid – När, hur ofta, hur länge… vi har observerat problemet</a:t>
            </a:r>
          </a:p>
          <a:p>
            <a:r>
              <a:rPr lang="sv-SE" sz="1400" dirty="0"/>
              <a:t>Konsekvenser – vilka följder problemet får</a:t>
            </a:r>
          </a:p>
          <a:p>
            <a:pPr marL="0" indent="0">
              <a:buNone/>
            </a:pPr>
            <a:r>
              <a:rPr lang="sv-SE" sz="1400" dirty="0"/>
              <a:t>+ Vem som är angelägen om att problemet blir löst</a:t>
            </a:r>
          </a:p>
        </p:txBody>
      </p:sp>
    </p:spTree>
    <p:extLst>
      <p:ext uri="{BB962C8B-B14F-4D97-AF65-F5344CB8AC3E}">
        <p14:creationId xmlns:p14="http://schemas.microsoft.com/office/powerpoint/2010/main" val="152885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73709B-A82C-44FB-AB77-E5C74B4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8" y="510637"/>
            <a:ext cx="7393517" cy="510521"/>
          </a:xfrm>
        </p:spPr>
        <p:txBody>
          <a:bodyPr/>
          <a:lstStyle/>
          <a:p>
            <a:r>
              <a:rPr lang="sv-SE" dirty="0"/>
              <a:t>Ett exempel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984140-F8B1-484D-819A-9D4D651C77D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17601" y="5518935"/>
            <a:ext cx="3573379" cy="209725"/>
          </a:xfrm>
        </p:spPr>
        <p:txBody>
          <a:bodyPr/>
          <a:lstStyle/>
          <a:p>
            <a:endParaRPr lang="sv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E6B3BC-8E8F-44BE-A240-0A64FE4708C6}"/>
              </a:ext>
            </a:extLst>
          </p:cNvPr>
          <p:cNvSpPr txBox="1">
            <a:spLocks/>
          </p:cNvSpPr>
          <p:nvPr/>
        </p:nvSpPr>
        <p:spPr>
          <a:xfrm>
            <a:off x="2769698" y="4022637"/>
            <a:ext cx="33947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dirty="0"/>
          </a:p>
          <a:p>
            <a:endParaRPr lang="sv-SE" sz="1400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FAF6E08-4741-4B6A-9300-F437410F7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576" y="1552978"/>
            <a:ext cx="8054975" cy="3348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/>
              <a:t>Under perioden maj till september 2014 ändrades 12% av planerade behandlingar på  avdelning X 2 dagar innan ingreppet vilket skapar lidande, oro och logistiska bekymmer för patienten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4F15482-18D9-4231-9C4F-C9C05B90B718}"/>
              </a:ext>
            </a:extLst>
          </p:cNvPr>
          <p:cNvSpPr txBox="1">
            <a:spLocks/>
          </p:cNvSpPr>
          <p:nvPr/>
        </p:nvSpPr>
        <p:spPr>
          <a:xfrm>
            <a:off x="2593752" y="3941847"/>
            <a:ext cx="33947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dirty="0"/>
          </a:p>
          <a:p>
            <a:endParaRPr lang="sv-SE" sz="1400" dirty="0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B0D75BC5-A10F-44FB-BAF9-8CB230E95E56}"/>
              </a:ext>
            </a:extLst>
          </p:cNvPr>
          <p:cNvSpPr/>
          <p:nvPr/>
        </p:nvSpPr>
        <p:spPr bwMode="auto">
          <a:xfrm>
            <a:off x="3169816" y="1677661"/>
            <a:ext cx="4032448" cy="43204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25346E28-63B9-47C6-8A12-B79F4A736EAD}"/>
              </a:ext>
            </a:extLst>
          </p:cNvPr>
          <p:cNvSpPr/>
          <p:nvPr/>
        </p:nvSpPr>
        <p:spPr bwMode="auto">
          <a:xfrm>
            <a:off x="6669067" y="1633321"/>
            <a:ext cx="2304257" cy="432048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633A43AA-3F1F-4369-B5B5-CFCCFD209BB4}"/>
              </a:ext>
            </a:extLst>
          </p:cNvPr>
          <p:cNvSpPr/>
          <p:nvPr/>
        </p:nvSpPr>
        <p:spPr bwMode="auto">
          <a:xfrm>
            <a:off x="952235" y="2098925"/>
            <a:ext cx="861461" cy="432048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DFF5D7A4-2712-4E4B-8745-758F61344133}"/>
              </a:ext>
            </a:extLst>
          </p:cNvPr>
          <p:cNvSpPr/>
          <p:nvPr/>
        </p:nvSpPr>
        <p:spPr bwMode="auto">
          <a:xfrm>
            <a:off x="1998789" y="2133754"/>
            <a:ext cx="4030287" cy="432048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11B23CE0-280E-4653-8AD8-7D8B13B49372}"/>
              </a:ext>
            </a:extLst>
          </p:cNvPr>
          <p:cNvSpPr/>
          <p:nvPr/>
        </p:nvSpPr>
        <p:spPr bwMode="auto">
          <a:xfrm>
            <a:off x="6194431" y="2129152"/>
            <a:ext cx="2332651" cy="436114"/>
          </a:xfrm>
          <a:prstGeom prst="ellipse">
            <a:avLst/>
          </a:prstGeom>
          <a:noFill/>
          <a:ln w="952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0" name="Ellips 39">
            <a:extLst>
              <a:ext uri="{FF2B5EF4-FFF2-40B4-BE49-F238E27FC236}">
                <a16:creationId xmlns:a16="http://schemas.microsoft.com/office/drawing/2014/main" id="{AE776A2B-1BEA-482B-B34E-A88A8FCDEC60}"/>
              </a:ext>
            </a:extLst>
          </p:cNvPr>
          <p:cNvSpPr/>
          <p:nvPr/>
        </p:nvSpPr>
        <p:spPr bwMode="auto">
          <a:xfrm>
            <a:off x="639388" y="3036126"/>
            <a:ext cx="5792154" cy="398211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D076AF45-6D97-4FA0-BE6C-EB7DC94BA18C}"/>
              </a:ext>
            </a:extLst>
          </p:cNvPr>
          <p:cNvSpPr/>
          <p:nvPr/>
        </p:nvSpPr>
        <p:spPr>
          <a:xfrm>
            <a:off x="5492767" y="1061527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När / hur länge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3DAB9974-EA94-48CB-84A4-0183E03B3645}"/>
              </a:ext>
            </a:extLst>
          </p:cNvPr>
          <p:cNvSpPr/>
          <p:nvPr/>
        </p:nvSpPr>
        <p:spPr>
          <a:xfrm>
            <a:off x="1009576" y="1061527"/>
            <a:ext cx="197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/>
              <a:t>Symtomet/Felet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E0D18FC-41EA-4540-85F7-50AB32CB119C}"/>
              </a:ext>
            </a:extLst>
          </p:cNvPr>
          <p:cNvSpPr/>
          <p:nvPr/>
        </p:nvSpPr>
        <p:spPr>
          <a:xfrm>
            <a:off x="3507182" y="1087013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Hur mycket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CC716FD7-4697-4F54-9F47-9ED2CE1BAC7C}"/>
              </a:ext>
            </a:extLst>
          </p:cNvPr>
          <p:cNvSpPr/>
          <p:nvPr/>
        </p:nvSpPr>
        <p:spPr>
          <a:xfrm>
            <a:off x="4826000" y="3722369"/>
            <a:ext cx="1138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0070C0"/>
                </a:solidFill>
              </a:rPr>
              <a:t>Objektet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DFDB8F2B-4F87-4EBA-AF21-009C2A58CC54}"/>
              </a:ext>
            </a:extLst>
          </p:cNvPr>
          <p:cNvSpPr/>
          <p:nvPr/>
        </p:nvSpPr>
        <p:spPr>
          <a:xfrm>
            <a:off x="6431541" y="3725823"/>
            <a:ext cx="1109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FF6500"/>
                </a:solidFill>
              </a:rPr>
              <a:t>Plats/var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54614A14-8058-4EF7-B9FD-F06C4B1A240C}"/>
              </a:ext>
            </a:extLst>
          </p:cNvPr>
          <p:cNvSpPr/>
          <p:nvPr/>
        </p:nvSpPr>
        <p:spPr>
          <a:xfrm>
            <a:off x="3097808" y="3725823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7030A0"/>
                </a:solidFill>
              </a:rPr>
              <a:t>Konsekvens</a:t>
            </a:r>
          </a:p>
        </p:txBody>
      </p:sp>
      <p:cxnSp>
        <p:nvCxnSpPr>
          <p:cNvPr id="47" name="Rak 21">
            <a:extLst>
              <a:ext uri="{FF2B5EF4-FFF2-40B4-BE49-F238E27FC236}">
                <a16:creationId xmlns:a16="http://schemas.microsoft.com/office/drawing/2014/main" id="{B836ACFE-6E63-4AEC-A210-5200A5AFBAC4}"/>
              </a:ext>
            </a:extLst>
          </p:cNvPr>
          <p:cNvCxnSpPr>
            <a:stCxn id="42" idx="2"/>
            <a:endCxn id="36" idx="0"/>
          </p:cNvCxnSpPr>
          <p:nvPr/>
        </p:nvCxnSpPr>
        <p:spPr bwMode="auto">
          <a:xfrm>
            <a:off x="1998790" y="1461637"/>
            <a:ext cx="5822406" cy="1716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Rak 23">
            <a:extLst>
              <a:ext uri="{FF2B5EF4-FFF2-40B4-BE49-F238E27FC236}">
                <a16:creationId xmlns:a16="http://schemas.microsoft.com/office/drawing/2014/main" id="{B927A9BC-E79E-45DA-AE93-947853EE31D1}"/>
              </a:ext>
            </a:extLst>
          </p:cNvPr>
          <p:cNvCxnSpPr>
            <a:stCxn id="43" idx="2"/>
            <a:endCxn id="37" idx="0"/>
          </p:cNvCxnSpPr>
          <p:nvPr/>
        </p:nvCxnSpPr>
        <p:spPr bwMode="auto">
          <a:xfrm flipH="1">
            <a:off x="1382966" y="1487123"/>
            <a:ext cx="2864162" cy="611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Rak 26">
            <a:extLst>
              <a:ext uri="{FF2B5EF4-FFF2-40B4-BE49-F238E27FC236}">
                <a16:creationId xmlns:a16="http://schemas.microsoft.com/office/drawing/2014/main" id="{FDBFF89F-12A2-4ADA-A742-B1D0056F482B}"/>
              </a:ext>
            </a:extLst>
          </p:cNvPr>
          <p:cNvCxnSpPr>
            <a:stCxn id="35" idx="7"/>
            <a:endCxn id="41" idx="2"/>
          </p:cNvCxnSpPr>
          <p:nvPr/>
        </p:nvCxnSpPr>
        <p:spPr bwMode="auto">
          <a:xfrm flipH="1" flipV="1">
            <a:off x="6432288" y="1461637"/>
            <a:ext cx="179438" cy="279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Rak 28">
            <a:extLst>
              <a:ext uri="{FF2B5EF4-FFF2-40B4-BE49-F238E27FC236}">
                <a16:creationId xmlns:a16="http://schemas.microsoft.com/office/drawing/2014/main" id="{64650DCA-E9CB-4229-BECD-75D0B19734DE}"/>
              </a:ext>
            </a:extLst>
          </p:cNvPr>
          <p:cNvCxnSpPr>
            <a:stCxn id="38" idx="4"/>
            <a:endCxn id="44" idx="0"/>
          </p:cNvCxnSpPr>
          <p:nvPr/>
        </p:nvCxnSpPr>
        <p:spPr bwMode="auto">
          <a:xfrm>
            <a:off x="4013933" y="2565802"/>
            <a:ext cx="1381294" cy="1156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Rak 30">
            <a:extLst>
              <a:ext uri="{FF2B5EF4-FFF2-40B4-BE49-F238E27FC236}">
                <a16:creationId xmlns:a16="http://schemas.microsoft.com/office/drawing/2014/main" id="{2D4F19C6-58BF-47C1-9290-802415EF8098}"/>
              </a:ext>
            </a:extLst>
          </p:cNvPr>
          <p:cNvCxnSpPr>
            <a:stCxn id="39" idx="4"/>
          </p:cNvCxnSpPr>
          <p:nvPr/>
        </p:nvCxnSpPr>
        <p:spPr bwMode="auto">
          <a:xfrm flipH="1">
            <a:off x="6986521" y="2565266"/>
            <a:ext cx="374236" cy="11126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Rak 33">
            <a:extLst>
              <a:ext uri="{FF2B5EF4-FFF2-40B4-BE49-F238E27FC236}">
                <a16:creationId xmlns:a16="http://schemas.microsoft.com/office/drawing/2014/main" id="{35427B46-0D19-4D22-A3C5-1747B11A9DBA}"/>
              </a:ext>
            </a:extLst>
          </p:cNvPr>
          <p:cNvCxnSpPr>
            <a:stCxn id="40" idx="4"/>
            <a:endCxn id="46" idx="0"/>
          </p:cNvCxnSpPr>
          <p:nvPr/>
        </p:nvCxnSpPr>
        <p:spPr bwMode="auto">
          <a:xfrm>
            <a:off x="3535465" y="3434337"/>
            <a:ext cx="353585" cy="291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 52">
            <a:extLst>
              <a:ext uri="{FF2B5EF4-FFF2-40B4-BE49-F238E27FC236}">
                <a16:creationId xmlns:a16="http://schemas.microsoft.com/office/drawing/2014/main" id="{526D5454-A6D8-4CD0-A502-34C1D0AA3338}"/>
              </a:ext>
            </a:extLst>
          </p:cNvPr>
          <p:cNvSpPr/>
          <p:nvPr/>
        </p:nvSpPr>
        <p:spPr bwMode="auto">
          <a:xfrm>
            <a:off x="681283" y="2577761"/>
            <a:ext cx="3999009" cy="442396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54" name="Rak 43">
            <a:extLst>
              <a:ext uri="{FF2B5EF4-FFF2-40B4-BE49-F238E27FC236}">
                <a16:creationId xmlns:a16="http://schemas.microsoft.com/office/drawing/2014/main" id="{0C1EB39F-7947-4B83-8DDC-FF161414F81D}"/>
              </a:ext>
            </a:extLst>
          </p:cNvPr>
          <p:cNvCxnSpPr>
            <a:stCxn id="42" idx="2"/>
            <a:endCxn id="53" idx="0"/>
          </p:cNvCxnSpPr>
          <p:nvPr/>
        </p:nvCxnSpPr>
        <p:spPr bwMode="auto">
          <a:xfrm>
            <a:off x="1998790" y="1461637"/>
            <a:ext cx="681998" cy="1116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 54">
            <a:extLst>
              <a:ext uri="{FF2B5EF4-FFF2-40B4-BE49-F238E27FC236}">
                <a16:creationId xmlns:a16="http://schemas.microsoft.com/office/drawing/2014/main" id="{1E7C6641-8B64-4136-B881-C08BA1D77015}"/>
              </a:ext>
            </a:extLst>
          </p:cNvPr>
          <p:cNvSpPr/>
          <p:nvPr/>
        </p:nvSpPr>
        <p:spPr bwMode="auto">
          <a:xfrm>
            <a:off x="6251685" y="2588180"/>
            <a:ext cx="2275397" cy="411805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56" name="Rak 52">
            <a:extLst>
              <a:ext uri="{FF2B5EF4-FFF2-40B4-BE49-F238E27FC236}">
                <a16:creationId xmlns:a16="http://schemas.microsoft.com/office/drawing/2014/main" id="{ED5114E6-82C3-4411-BA3E-06C326774ABE}"/>
              </a:ext>
            </a:extLst>
          </p:cNvPr>
          <p:cNvCxnSpPr>
            <a:stCxn id="55" idx="4"/>
            <a:endCxn id="46" idx="0"/>
          </p:cNvCxnSpPr>
          <p:nvPr/>
        </p:nvCxnSpPr>
        <p:spPr bwMode="auto">
          <a:xfrm flipH="1">
            <a:off x="3889050" y="2999985"/>
            <a:ext cx="3500334" cy="7258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041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53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337D8-AEA9-4CB7-8DA9-E5FC33181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8C67A47-D04A-4E26-9DF5-6263BC12A26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82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A532646-F10E-4C04-89D8-9E5AB537E8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7311B2-4225-4E74-BE8C-428E9A8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97B09E-41D8-4E39-988D-57BA8147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9106F-D257-4EE8-906F-A2912571A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1666CD-E156-4249-8F2B-FE0737947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79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78A3E-4529-4BD0-AF66-1F528D09D246}"/>
</file>

<file path=customXml/itemProps2.xml><?xml version="1.0" encoding="utf-8"?>
<ds:datastoreItem xmlns:ds="http://schemas.openxmlformats.org/officeDocument/2006/customXml" ds:itemID="{AC30E699-6603-4D22-A383-0315E7BB5EF2}"/>
</file>

<file path=customXml/itemProps3.xml><?xml version="1.0" encoding="utf-8"?>
<ds:datastoreItem xmlns:ds="http://schemas.openxmlformats.org/officeDocument/2006/customXml" ds:itemID="{D2614382-5EF6-4772-9C69-FD704CCDB12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</TotalTime>
  <Words>427</Words>
  <Application>Microsoft Office PowerPoint</Application>
  <PresentationFormat>Bildspel på skärmen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16_9_Presentation</vt:lpstr>
      <vt:lpstr>7 Frågor - Ett verktyg för att göra en fullständig och specifik beskrivning av ett problem</vt:lpstr>
      <vt:lpstr>Bakgrund </vt:lpstr>
      <vt:lpstr>Hur går det till?</vt:lpstr>
      <vt:lpstr>”7 frågor”</vt:lpstr>
      <vt:lpstr>Andra ord på samma sak</vt:lpstr>
      <vt:lpstr>Ett exempel</vt:lpstr>
      <vt:lpstr>PowerPoint-presentation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Frågor - Ett verktyg för att göra en fullständig och specifik beskrivning av ett problem</dc:title>
  <dc:creator>Apelman, Inga-Lisa</dc:creator>
  <cp:lastModifiedBy>Apelman, Inga-Lisa</cp:lastModifiedBy>
  <cp:revision>3</cp:revision>
  <dcterms:created xsi:type="dcterms:W3CDTF">2021-02-24T12:12:31Z</dcterms:created>
  <dcterms:modified xsi:type="dcterms:W3CDTF">2021-02-24T12:36:51Z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2021-02-24T12:36:50.3481017Z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8959309f-09a5-4ff8-9b1c-b7b5062d3cd8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