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4"/>
  </p:notesMasterIdLst>
  <p:sldIdLst>
    <p:sldId id="260" r:id="rId2"/>
    <p:sldId id="269" r:id="rId3"/>
    <p:sldId id="271" r:id="rId4"/>
    <p:sldId id="273" r:id="rId5"/>
    <p:sldId id="283" r:id="rId6"/>
    <p:sldId id="270" r:id="rId7"/>
    <p:sldId id="276" r:id="rId8"/>
    <p:sldId id="277" r:id="rId9"/>
    <p:sldId id="278" r:id="rId10"/>
    <p:sldId id="279" r:id="rId11"/>
    <p:sldId id="280" r:id="rId12"/>
    <p:sldId id="272" r:id="rId13"/>
    <p:sldId id="275" r:id="rId14"/>
    <p:sldId id="284" r:id="rId15"/>
    <p:sldId id="281" r:id="rId16"/>
    <p:sldId id="274" r:id="rId17"/>
    <p:sldId id="287" r:id="rId18"/>
    <p:sldId id="323" r:id="rId19"/>
    <p:sldId id="286" r:id="rId20"/>
    <p:sldId id="288" r:id="rId21"/>
    <p:sldId id="289" r:id="rId22"/>
    <p:sldId id="290" r:id="rId23"/>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72B8B-0487-4322-B3C2-0D05214A1C1C}" v="22" dt="2021-04-30T10:13:51.16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99" autoAdjust="0"/>
    <p:restoredTop sz="73566" autoAdjust="0"/>
  </p:normalViewPr>
  <p:slideViewPr>
    <p:cSldViewPr snapToGrid="0" snapToObjects="1">
      <p:cViewPr varScale="1">
        <p:scale>
          <a:sx n="71" d="100"/>
          <a:sy n="71" d="100"/>
        </p:scale>
        <p:origin x="66" y="43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elman, Inga-Lisa" userId="a48ee354-1745-40a3-86c2-de2c96a1f741" providerId="ADAL" clId="{CD672B8B-0487-4322-B3C2-0D05214A1C1C}"/>
    <pc:docChg chg="undo custSel modSld">
      <pc:chgData name="Apelman, Inga-Lisa" userId="a48ee354-1745-40a3-86c2-de2c96a1f741" providerId="ADAL" clId="{CD672B8B-0487-4322-B3C2-0D05214A1C1C}" dt="2021-04-30T10:14:26.233" v="120" actId="14100"/>
      <pc:docMkLst>
        <pc:docMk/>
      </pc:docMkLst>
      <pc:sldChg chg="addSp delSp modSp mod modClrScheme chgLayout">
        <pc:chgData name="Apelman, Inga-Lisa" userId="a48ee354-1745-40a3-86c2-de2c96a1f741" providerId="ADAL" clId="{CD672B8B-0487-4322-B3C2-0D05214A1C1C}" dt="2021-04-30T09:19:19.087" v="2" actId="26606"/>
        <pc:sldMkLst>
          <pc:docMk/>
          <pc:sldMk cId="3813758664" sldId="269"/>
        </pc:sldMkLst>
        <pc:spChg chg="mod">
          <ac:chgData name="Apelman, Inga-Lisa" userId="a48ee354-1745-40a3-86c2-de2c96a1f741" providerId="ADAL" clId="{CD672B8B-0487-4322-B3C2-0D05214A1C1C}" dt="2021-04-30T09:19:19.087" v="2" actId="26606"/>
          <ac:spMkLst>
            <pc:docMk/>
            <pc:sldMk cId="3813758664" sldId="269"/>
            <ac:spMk id="2" creationId="{79F3287A-45C4-4C3C-9883-61C165363326}"/>
          </ac:spMkLst>
        </pc:spChg>
        <pc:spChg chg="mod">
          <ac:chgData name="Apelman, Inga-Lisa" userId="a48ee354-1745-40a3-86c2-de2c96a1f741" providerId="ADAL" clId="{CD672B8B-0487-4322-B3C2-0D05214A1C1C}" dt="2021-04-30T09:19:19.087" v="2" actId="26606"/>
          <ac:spMkLst>
            <pc:docMk/>
            <pc:sldMk cId="3813758664" sldId="269"/>
            <ac:spMk id="3" creationId="{8E673A7A-7B3A-4EE3-9C24-6BA3F6E9A5CB}"/>
          </ac:spMkLst>
        </pc:spChg>
        <pc:spChg chg="del">
          <ac:chgData name="Apelman, Inga-Lisa" userId="a48ee354-1745-40a3-86c2-de2c96a1f741" providerId="ADAL" clId="{CD672B8B-0487-4322-B3C2-0D05214A1C1C}" dt="2021-04-30T09:19:19.087" v="2" actId="26606"/>
          <ac:spMkLst>
            <pc:docMk/>
            <pc:sldMk cId="3813758664" sldId="269"/>
            <ac:spMk id="4" creationId="{E1FE017A-3CC4-4286-9312-846AF8D86982}"/>
          </ac:spMkLst>
        </pc:spChg>
        <pc:spChg chg="add mod">
          <ac:chgData name="Apelman, Inga-Lisa" userId="a48ee354-1745-40a3-86c2-de2c96a1f741" providerId="ADAL" clId="{CD672B8B-0487-4322-B3C2-0D05214A1C1C}" dt="2021-04-30T09:19:19.087" v="2" actId="26606"/>
          <ac:spMkLst>
            <pc:docMk/>
            <pc:sldMk cId="3813758664" sldId="269"/>
            <ac:spMk id="11" creationId="{80371186-5505-47DD-A4F6-0DC946E7C5E2}"/>
          </ac:spMkLst>
        </pc:spChg>
        <pc:picChg chg="add mod">
          <ac:chgData name="Apelman, Inga-Lisa" userId="a48ee354-1745-40a3-86c2-de2c96a1f741" providerId="ADAL" clId="{CD672B8B-0487-4322-B3C2-0D05214A1C1C}" dt="2021-04-30T09:19:19.087" v="2" actId="26606"/>
          <ac:picMkLst>
            <pc:docMk/>
            <pc:sldMk cId="3813758664" sldId="269"/>
            <ac:picMk id="6" creationId="{CBAED365-F08D-4F77-9AAB-509B156859D2}"/>
          </ac:picMkLst>
        </pc:picChg>
      </pc:sldChg>
      <pc:sldChg chg="addSp delSp modSp mod modClrScheme chgLayout">
        <pc:chgData name="Apelman, Inga-Lisa" userId="a48ee354-1745-40a3-86c2-de2c96a1f741" providerId="ADAL" clId="{CD672B8B-0487-4322-B3C2-0D05214A1C1C}" dt="2021-04-30T09:30:20.214" v="46" actId="207"/>
        <pc:sldMkLst>
          <pc:docMk/>
          <pc:sldMk cId="4001088883" sldId="270"/>
        </pc:sldMkLst>
        <pc:spChg chg="mod ord">
          <ac:chgData name="Apelman, Inga-Lisa" userId="a48ee354-1745-40a3-86c2-de2c96a1f741" providerId="ADAL" clId="{CD672B8B-0487-4322-B3C2-0D05214A1C1C}" dt="2021-04-30T09:29:02.947" v="30" actId="26606"/>
          <ac:spMkLst>
            <pc:docMk/>
            <pc:sldMk cId="4001088883" sldId="270"/>
            <ac:spMk id="2" creationId="{CD6649FE-F88E-41E0-BE55-B01837783443}"/>
          </ac:spMkLst>
        </pc:spChg>
        <pc:spChg chg="add del mod">
          <ac:chgData name="Apelman, Inga-Lisa" userId="a48ee354-1745-40a3-86c2-de2c96a1f741" providerId="ADAL" clId="{CD672B8B-0487-4322-B3C2-0D05214A1C1C}" dt="2021-04-30T09:29:38.978" v="39" actId="14100"/>
          <ac:spMkLst>
            <pc:docMk/>
            <pc:sldMk cId="4001088883" sldId="270"/>
            <ac:spMk id="3" creationId="{4009355F-5A6A-413F-8CA8-51CFF381301B}"/>
          </ac:spMkLst>
        </pc:spChg>
        <pc:spChg chg="add del">
          <ac:chgData name="Apelman, Inga-Lisa" userId="a48ee354-1745-40a3-86c2-de2c96a1f741" providerId="ADAL" clId="{CD672B8B-0487-4322-B3C2-0D05214A1C1C}" dt="2021-04-30T09:29:02.947" v="30" actId="26606"/>
          <ac:spMkLst>
            <pc:docMk/>
            <pc:sldMk cId="4001088883" sldId="270"/>
            <ac:spMk id="4" creationId="{CD49AF85-7443-4007-840C-2A59BB8781FA}"/>
          </ac:spMkLst>
        </pc:spChg>
        <pc:spChg chg="add del mod">
          <ac:chgData name="Apelman, Inga-Lisa" userId="a48ee354-1745-40a3-86c2-de2c96a1f741" providerId="ADAL" clId="{CD672B8B-0487-4322-B3C2-0D05214A1C1C}" dt="2021-04-30T09:29:18.366" v="33" actId="21"/>
          <ac:spMkLst>
            <pc:docMk/>
            <pc:sldMk cId="4001088883" sldId="270"/>
            <ac:spMk id="8" creationId="{43A3AB98-847F-4241-B87D-9F4241449FED}"/>
          </ac:spMkLst>
        </pc:spChg>
        <pc:spChg chg="add del mod">
          <ac:chgData name="Apelman, Inga-Lisa" userId="a48ee354-1745-40a3-86c2-de2c96a1f741" providerId="ADAL" clId="{CD672B8B-0487-4322-B3C2-0D05214A1C1C}" dt="2021-04-30T09:28:56.414" v="28" actId="26606"/>
          <ac:spMkLst>
            <pc:docMk/>
            <pc:sldMk cId="4001088883" sldId="270"/>
            <ac:spMk id="11" creationId="{C936D8E7-C52F-4843-AEB8-D0AFC0245714}"/>
          </ac:spMkLst>
        </pc:spChg>
        <pc:spChg chg="add mod">
          <ac:chgData name="Apelman, Inga-Lisa" userId="a48ee354-1745-40a3-86c2-de2c96a1f741" providerId="ADAL" clId="{CD672B8B-0487-4322-B3C2-0D05214A1C1C}" dt="2021-04-30T09:29:53.944" v="42" actId="14100"/>
          <ac:spMkLst>
            <pc:docMk/>
            <pc:sldMk cId="4001088883" sldId="270"/>
            <ac:spMk id="12" creationId="{B475EBB1-4BB0-49A2-853F-560D04B03D92}"/>
          </ac:spMkLst>
        </pc:spChg>
        <pc:spChg chg="add del mod">
          <ac:chgData name="Apelman, Inga-Lisa" userId="a48ee354-1745-40a3-86c2-de2c96a1f741" providerId="ADAL" clId="{CD672B8B-0487-4322-B3C2-0D05214A1C1C}" dt="2021-04-30T09:29:02.947" v="30" actId="26606"/>
          <ac:spMkLst>
            <pc:docMk/>
            <pc:sldMk cId="4001088883" sldId="270"/>
            <ac:spMk id="13" creationId="{D14119AD-FB8C-4D2D-AD08-CA18F8E646A4}"/>
          </ac:spMkLst>
        </pc:spChg>
        <pc:picChg chg="add mod">
          <ac:chgData name="Apelman, Inga-Lisa" userId="a48ee354-1745-40a3-86c2-de2c96a1f741" providerId="ADAL" clId="{CD672B8B-0487-4322-B3C2-0D05214A1C1C}" dt="2021-04-30T09:30:20.214" v="46" actId="207"/>
          <ac:picMkLst>
            <pc:docMk/>
            <pc:sldMk cId="4001088883" sldId="270"/>
            <ac:picMk id="6" creationId="{E009DD74-8B4F-4125-BFDD-6B43F45E9F32}"/>
          </ac:picMkLst>
        </pc:picChg>
      </pc:sldChg>
      <pc:sldChg chg="addSp delSp modSp mod">
        <pc:chgData name="Apelman, Inga-Lisa" userId="a48ee354-1745-40a3-86c2-de2c96a1f741" providerId="ADAL" clId="{CD672B8B-0487-4322-B3C2-0D05214A1C1C}" dt="2021-04-30T09:25:55.963" v="19" actId="6549"/>
        <pc:sldMkLst>
          <pc:docMk/>
          <pc:sldMk cId="2705649967" sldId="273"/>
        </pc:sldMkLst>
        <pc:spChg chg="mod">
          <ac:chgData name="Apelman, Inga-Lisa" userId="a48ee354-1745-40a3-86c2-de2c96a1f741" providerId="ADAL" clId="{CD672B8B-0487-4322-B3C2-0D05214A1C1C}" dt="2021-04-30T09:25:55.963" v="19" actId="6549"/>
          <ac:spMkLst>
            <pc:docMk/>
            <pc:sldMk cId="2705649967" sldId="273"/>
            <ac:spMk id="3" creationId="{8E2CA786-DD9B-4AB8-966B-5434117CB389}"/>
          </ac:spMkLst>
        </pc:spChg>
        <pc:picChg chg="add mod">
          <ac:chgData name="Apelman, Inga-Lisa" userId="a48ee354-1745-40a3-86c2-de2c96a1f741" providerId="ADAL" clId="{CD672B8B-0487-4322-B3C2-0D05214A1C1C}" dt="2021-04-30T09:25:50.313" v="18" actId="1076"/>
          <ac:picMkLst>
            <pc:docMk/>
            <pc:sldMk cId="2705649967" sldId="273"/>
            <ac:picMk id="6" creationId="{430DD699-8453-45F0-B560-42801E21F522}"/>
          </ac:picMkLst>
        </pc:picChg>
        <pc:picChg chg="add mod">
          <ac:chgData name="Apelman, Inga-Lisa" userId="a48ee354-1745-40a3-86c2-de2c96a1f741" providerId="ADAL" clId="{CD672B8B-0487-4322-B3C2-0D05214A1C1C}" dt="2021-04-30T09:25:09.607" v="14" actId="207"/>
          <ac:picMkLst>
            <pc:docMk/>
            <pc:sldMk cId="2705649967" sldId="273"/>
            <ac:picMk id="8" creationId="{40F7B3F6-51E1-4B90-A2DD-80FCBD27C631}"/>
          </ac:picMkLst>
        </pc:picChg>
        <pc:picChg chg="add del mod">
          <ac:chgData name="Apelman, Inga-Lisa" userId="a48ee354-1745-40a3-86c2-de2c96a1f741" providerId="ADAL" clId="{CD672B8B-0487-4322-B3C2-0D05214A1C1C}" dt="2021-04-30T09:24:36.890" v="10" actId="21"/>
          <ac:picMkLst>
            <pc:docMk/>
            <pc:sldMk cId="2705649967" sldId="273"/>
            <ac:picMk id="10" creationId="{6085AFFE-DE69-47D7-BBFA-711B52392669}"/>
          </ac:picMkLst>
        </pc:picChg>
        <pc:picChg chg="add del mod">
          <ac:chgData name="Apelman, Inga-Lisa" userId="a48ee354-1745-40a3-86c2-de2c96a1f741" providerId="ADAL" clId="{CD672B8B-0487-4322-B3C2-0D05214A1C1C}" dt="2021-04-30T09:24:36.890" v="10" actId="21"/>
          <ac:picMkLst>
            <pc:docMk/>
            <pc:sldMk cId="2705649967" sldId="273"/>
            <ac:picMk id="12" creationId="{19AAEA8B-C578-4335-B17A-1284860941FA}"/>
          </ac:picMkLst>
        </pc:picChg>
      </pc:sldChg>
      <pc:sldChg chg="addSp modSp mod">
        <pc:chgData name="Apelman, Inga-Lisa" userId="a48ee354-1745-40a3-86c2-de2c96a1f741" providerId="ADAL" clId="{CD672B8B-0487-4322-B3C2-0D05214A1C1C}" dt="2021-04-30T09:36:02.975" v="49" actId="1076"/>
        <pc:sldMkLst>
          <pc:docMk/>
          <pc:sldMk cId="4124987857" sldId="274"/>
        </pc:sldMkLst>
        <pc:spChg chg="mod">
          <ac:chgData name="Apelman, Inga-Lisa" userId="a48ee354-1745-40a3-86c2-de2c96a1f741" providerId="ADAL" clId="{CD672B8B-0487-4322-B3C2-0D05214A1C1C}" dt="2021-04-30T09:35:59.608" v="48" actId="14100"/>
          <ac:spMkLst>
            <pc:docMk/>
            <pc:sldMk cId="4124987857" sldId="274"/>
            <ac:spMk id="3" creationId="{DD03424D-E42C-452B-B75D-65C70D08F165}"/>
          </ac:spMkLst>
        </pc:spChg>
        <pc:spChg chg="mod">
          <ac:chgData name="Apelman, Inga-Lisa" userId="a48ee354-1745-40a3-86c2-de2c96a1f741" providerId="ADAL" clId="{CD672B8B-0487-4322-B3C2-0D05214A1C1C}" dt="2021-04-30T09:35:53.764" v="47"/>
          <ac:spMkLst>
            <pc:docMk/>
            <pc:sldMk cId="4124987857" sldId="274"/>
            <ac:spMk id="10" creationId="{BFD085CE-BF21-47A9-9135-B87820273E39}"/>
          </ac:spMkLst>
        </pc:spChg>
        <pc:spChg chg="mod">
          <ac:chgData name="Apelman, Inga-Lisa" userId="a48ee354-1745-40a3-86c2-de2c96a1f741" providerId="ADAL" clId="{CD672B8B-0487-4322-B3C2-0D05214A1C1C}" dt="2021-04-30T09:35:53.764" v="47"/>
          <ac:spMkLst>
            <pc:docMk/>
            <pc:sldMk cId="4124987857" sldId="274"/>
            <ac:spMk id="11" creationId="{CAFCD639-C807-47D7-A747-B3A903E196DB}"/>
          </ac:spMkLst>
        </pc:spChg>
        <pc:spChg chg="mod">
          <ac:chgData name="Apelman, Inga-Lisa" userId="a48ee354-1745-40a3-86c2-de2c96a1f741" providerId="ADAL" clId="{CD672B8B-0487-4322-B3C2-0D05214A1C1C}" dt="2021-04-30T09:35:53.764" v="47"/>
          <ac:spMkLst>
            <pc:docMk/>
            <pc:sldMk cId="4124987857" sldId="274"/>
            <ac:spMk id="12" creationId="{473D28A1-E7DA-4991-A683-96CC167EEE5E}"/>
          </ac:spMkLst>
        </pc:spChg>
        <pc:spChg chg="mod">
          <ac:chgData name="Apelman, Inga-Lisa" userId="a48ee354-1745-40a3-86c2-de2c96a1f741" providerId="ADAL" clId="{CD672B8B-0487-4322-B3C2-0D05214A1C1C}" dt="2021-04-30T09:35:53.764" v="47"/>
          <ac:spMkLst>
            <pc:docMk/>
            <pc:sldMk cId="4124987857" sldId="274"/>
            <ac:spMk id="13" creationId="{4401608C-C313-4DC2-A61B-84CDF1D7B7EB}"/>
          </ac:spMkLst>
        </pc:spChg>
        <pc:spChg chg="mod">
          <ac:chgData name="Apelman, Inga-Lisa" userId="a48ee354-1745-40a3-86c2-de2c96a1f741" providerId="ADAL" clId="{CD672B8B-0487-4322-B3C2-0D05214A1C1C}" dt="2021-04-30T09:35:53.764" v="47"/>
          <ac:spMkLst>
            <pc:docMk/>
            <pc:sldMk cId="4124987857" sldId="274"/>
            <ac:spMk id="14" creationId="{019BD5BB-D3DD-43D6-8C2E-91EA0BEC80C0}"/>
          </ac:spMkLst>
        </pc:spChg>
        <pc:spChg chg="mod">
          <ac:chgData name="Apelman, Inga-Lisa" userId="a48ee354-1745-40a3-86c2-de2c96a1f741" providerId="ADAL" clId="{CD672B8B-0487-4322-B3C2-0D05214A1C1C}" dt="2021-04-30T09:35:53.764" v="47"/>
          <ac:spMkLst>
            <pc:docMk/>
            <pc:sldMk cId="4124987857" sldId="274"/>
            <ac:spMk id="15" creationId="{C842A9F4-D7B5-4DA0-BFBE-63C7E91C08C5}"/>
          </ac:spMkLst>
        </pc:spChg>
        <pc:spChg chg="mod">
          <ac:chgData name="Apelman, Inga-Lisa" userId="a48ee354-1745-40a3-86c2-de2c96a1f741" providerId="ADAL" clId="{CD672B8B-0487-4322-B3C2-0D05214A1C1C}" dt="2021-04-30T09:35:53.764" v="47"/>
          <ac:spMkLst>
            <pc:docMk/>
            <pc:sldMk cId="4124987857" sldId="274"/>
            <ac:spMk id="16" creationId="{AA9FE387-8FC1-4C9F-9E4F-BE54DEE1AB7B}"/>
          </ac:spMkLst>
        </pc:spChg>
        <pc:grpChg chg="add mod">
          <ac:chgData name="Apelman, Inga-Lisa" userId="a48ee354-1745-40a3-86c2-de2c96a1f741" providerId="ADAL" clId="{CD672B8B-0487-4322-B3C2-0D05214A1C1C}" dt="2021-04-30T09:36:02.975" v="49" actId="1076"/>
          <ac:grpSpMkLst>
            <pc:docMk/>
            <pc:sldMk cId="4124987857" sldId="274"/>
            <ac:grpSpMk id="5" creationId="{52709881-60B5-4746-B56F-7A4FCF26EDFD}"/>
          </ac:grpSpMkLst>
        </pc:grpChg>
        <pc:grpChg chg="mod">
          <ac:chgData name="Apelman, Inga-Lisa" userId="a48ee354-1745-40a3-86c2-de2c96a1f741" providerId="ADAL" clId="{CD672B8B-0487-4322-B3C2-0D05214A1C1C}" dt="2021-04-30T09:35:53.764" v="47"/>
          <ac:grpSpMkLst>
            <pc:docMk/>
            <pc:sldMk cId="4124987857" sldId="274"/>
            <ac:grpSpMk id="6" creationId="{51583AA1-9181-4368-8567-6404848B80E6}"/>
          </ac:grpSpMkLst>
        </pc:grpChg>
        <pc:picChg chg="mod">
          <ac:chgData name="Apelman, Inga-Lisa" userId="a48ee354-1745-40a3-86c2-de2c96a1f741" providerId="ADAL" clId="{CD672B8B-0487-4322-B3C2-0D05214A1C1C}" dt="2021-04-30T09:35:53.764" v="47"/>
          <ac:picMkLst>
            <pc:docMk/>
            <pc:sldMk cId="4124987857" sldId="274"/>
            <ac:picMk id="7" creationId="{BE92C7EE-E067-4021-BF27-5C0D75E1FFD2}"/>
          </ac:picMkLst>
        </pc:picChg>
        <pc:picChg chg="mod">
          <ac:chgData name="Apelman, Inga-Lisa" userId="a48ee354-1745-40a3-86c2-de2c96a1f741" providerId="ADAL" clId="{CD672B8B-0487-4322-B3C2-0D05214A1C1C}" dt="2021-04-30T09:35:53.764" v="47"/>
          <ac:picMkLst>
            <pc:docMk/>
            <pc:sldMk cId="4124987857" sldId="274"/>
            <ac:picMk id="8" creationId="{E64A9DBC-A022-4956-8BC5-B12C707E0A4E}"/>
          </ac:picMkLst>
        </pc:picChg>
        <pc:picChg chg="mod">
          <ac:chgData name="Apelman, Inga-Lisa" userId="a48ee354-1745-40a3-86c2-de2c96a1f741" providerId="ADAL" clId="{CD672B8B-0487-4322-B3C2-0D05214A1C1C}" dt="2021-04-30T09:35:53.764" v="47"/>
          <ac:picMkLst>
            <pc:docMk/>
            <pc:sldMk cId="4124987857" sldId="274"/>
            <ac:picMk id="9" creationId="{837BBBA0-8717-43CA-8A0E-9CA1E70726E1}"/>
          </ac:picMkLst>
        </pc:picChg>
      </pc:sldChg>
      <pc:sldChg chg="addSp modSp mod">
        <pc:chgData name="Apelman, Inga-Lisa" userId="a48ee354-1745-40a3-86c2-de2c96a1f741" providerId="ADAL" clId="{CD672B8B-0487-4322-B3C2-0D05214A1C1C}" dt="2021-04-30T10:06:51.950" v="90" actId="255"/>
        <pc:sldMkLst>
          <pc:docMk/>
          <pc:sldMk cId="1831295575" sldId="275"/>
        </pc:sldMkLst>
        <pc:spChg chg="mod">
          <ac:chgData name="Apelman, Inga-Lisa" userId="a48ee354-1745-40a3-86c2-de2c96a1f741" providerId="ADAL" clId="{CD672B8B-0487-4322-B3C2-0D05214A1C1C}" dt="2021-04-30T10:06:51.950" v="90" actId="255"/>
          <ac:spMkLst>
            <pc:docMk/>
            <pc:sldMk cId="1831295575" sldId="275"/>
            <ac:spMk id="3" creationId="{11D52187-F4DE-430C-AAE8-589B9F321D60}"/>
          </ac:spMkLst>
        </pc:spChg>
        <pc:picChg chg="add mod">
          <ac:chgData name="Apelman, Inga-Lisa" userId="a48ee354-1745-40a3-86c2-de2c96a1f741" providerId="ADAL" clId="{CD672B8B-0487-4322-B3C2-0D05214A1C1C}" dt="2021-04-30T10:06:44.496" v="89" actId="207"/>
          <ac:picMkLst>
            <pc:docMk/>
            <pc:sldMk cId="1831295575" sldId="275"/>
            <ac:picMk id="6" creationId="{C34994C1-5B11-46E7-96A9-8E8AD9614D52}"/>
          </ac:picMkLst>
        </pc:picChg>
      </pc:sldChg>
      <pc:sldChg chg="addSp delSp modSp mod">
        <pc:chgData name="Apelman, Inga-Lisa" userId="a48ee354-1745-40a3-86c2-de2c96a1f741" providerId="ADAL" clId="{CD672B8B-0487-4322-B3C2-0D05214A1C1C}" dt="2021-04-30T10:04:06.376" v="81" actId="207"/>
        <pc:sldMkLst>
          <pc:docMk/>
          <pc:sldMk cId="1002955660" sldId="280"/>
        </pc:sldMkLst>
        <pc:spChg chg="mod">
          <ac:chgData name="Apelman, Inga-Lisa" userId="a48ee354-1745-40a3-86c2-de2c96a1f741" providerId="ADAL" clId="{CD672B8B-0487-4322-B3C2-0D05214A1C1C}" dt="2021-04-30T10:03:55.614" v="79" actId="14100"/>
          <ac:spMkLst>
            <pc:docMk/>
            <pc:sldMk cId="1002955660" sldId="280"/>
            <ac:spMk id="3" creationId="{AE604A04-7D58-4B8B-B61C-874B83BA4DCA}"/>
          </ac:spMkLst>
        </pc:spChg>
        <pc:graphicFrameChg chg="add del mod">
          <ac:chgData name="Apelman, Inga-Lisa" userId="a48ee354-1745-40a3-86c2-de2c96a1f741" providerId="ADAL" clId="{CD672B8B-0487-4322-B3C2-0D05214A1C1C}" dt="2021-04-30T09:58:39.580" v="64" actId="478"/>
          <ac:graphicFrameMkLst>
            <pc:docMk/>
            <pc:sldMk cId="1002955660" sldId="280"/>
            <ac:graphicFrameMk id="7" creationId="{FABC5566-C142-4330-A9CF-33807AFC40C7}"/>
          </ac:graphicFrameMkLst>
        </pc:graphicFrameChg>
        <pc:graphicFrameChg chg="add del mod">
          <ac:chgData name="Apelman, Inga-Lisa" userId="a48ee354-1745-40a3-86c2-de2c96a1f741" providerId="ADAL" clId="{CD672B8B-0487-4322-B3C2-0D05214A1C1C}" dt="2021-04-30T10:01:22.063" v="74" actId="478"/>
          <ac:graphicFrameMkLst>
            <pc:docMk/>
            <pc:sldMk cId="1002955660" sldId="280"/>
            <ac:graphicFrameMk id="8" creationId="{FFFC6FCA-5B34-4E85-A545-CBAD13C5B46D}"/>
          </ac:graphicFrameMkLst>
        </pc:graphicFrameChg>
        <pc:picChg chg="add mod">
          <ac:chgData name="Apelman, Inga-Lisa" userId="a48ee354-1745-40a3-86c2-de2c96a1f741" providerId="ADAL" clId="{CD672B8B-0487-4322-B3C2-0D05214A1C1C}" dt="2021-04-30T10:04:06.376" v="81" actId="207"/>
          <ac:picMkLst>
            <pc:docMk/>
            <pc:sldMk cId="1002955660" sldId="280"/>
            <ac:picMk id="10" creationId="{F98B02B6-7EA0-4288-8CF9-CEF16E8C53EB}"/>
          </ac:picMkLst>
        </pc:picChg>
      </pc:sldChg>
      <pc:sldChg chg="addSp delSp modSp mod modClrScheme chgLayout">
        <pc:chgData name="Apelman, Inga-Lisa" userId="a48ee354-1745-40a3-86c2-de2c96a1f741" providerId="ADAL" clId="{CD672B8B-0487-4322-B3C2-0D05214A1C1C}" dt="2021-04-30T09:27:50.368" v="25" actId="207"/>
        <pc:sldMkLst>
          <pc:docMk/>
          <pc:sldMk cId="1699079239" sldId="283"/>
        </pc:sldMkLst>
        <pc:spChg chg="mod">
          <ac:chgData name="Apelman, Inga-Lisa" userId="a48ee354-1745-40a3-86c2-de2c96a1f741" providerId="ADAL" clId="{CD672B8B-0487-4322-B3C2-0D05214A1C1C}" dt="2021-04-30T09:27:20.501" v="24" actId="26606"/>
          <ac:spMkLst>
            <pc:docMk/>
            <pc:sldMk cId="1699079239" sldId="283"/>
            <ac:spMk id="2" creationId="{1DCBBCE1-B75F-4357-9A3D-7B14307EFFF4}"/>
          </ac:spMkLst>
        </pc:spChg>
        <pc:spChg chg="mod">
          <ac:chgData name="Apelman, Inga-Lisa" userId="a48ee354-1745-40a3-86c2-de2c96a1f741" providerId="ADAL" clId="{CD672B8B-0487-4322-B3C2-0D05214A1C1C}" dt="2021-04-30T09:27:20.501" v="24" actId="26606"/>
          <ac:spMkLst>
            <pc:docMk/>
            <pc:sldMk cId="1699079239" sldId="283"/>
            <ac:spMk id="3" creationId="{D51DD2A5-3B1D-4717-A3B1-987AE89F4F43}"/>
          </ac:spMkLst>
        </pc:spChg>
        <pc:spChg chg="del">
          <ac:chgData name="Apelman, Inga-Lisa" userId="a48ee354-1745-40a3-86c2-de2c96a1f741" providerId="ADAL" clId="{CD672B8B-0487-4322-B3C2-0D05214A1C1C}" dt="2021-04-30T09:27:20.501" v="24" actId="26606"/>
          <ac:spMkLst>
            <pc:docMk/>
            <pc:sldMk cId="1699079239" sldId="283"/>
            <ac:spMk id="4" creationId="{CB935694-2C7F-4BA9-AD82-2FD26ED3C5B9}"/>
          </ac:spMkLst>
        </pc:spChg>
        <pc:spChg chg="add mod">
          <ac:chgData name="Apelman, Inga-Lisa" userId="a48ee354-1745-40a3-86c2-de2c96a1f741" providerId="ADAL" clId="{CD672B8B-0487-4322-B3C2-0D05214A1C1C}" dt="2021-04-30T09:27:20.501" v="24" actId="26606"/>
          <ac:spMkLst>
            <pc:docMk/>
            <pc:sldMk cId="1699079239" sldId="283"/>
            <ac:spMk id="11" creationId="{E5626BD0-2962-46AB-8348-35686D46A7A3}"/>
          </ac:spMkLst>
        </pc:spChg>
        <pc:picChg chg="add mod">
          <ac:chgData name="Apelman, Inga-Lisa" userId="a48ee354-1745-40a3-86c2-de2c96a1f741" providerId="ADAL" clId="{CD672B8B-0487-4322-B3C2-0D05214A1C1C}" dt="2021-04-30T09:27:50.368" v="25" actId="207"/>
          <ac:picMkLst>
            <pc:docMk/>
            <pc:sldMk cId="1699079239" sldId="283"/>
            <ac:picMk id="6" creationId="{E54A8C23-AC86-445E-8A30-97FAA998E306}"/>
          </ac:picMkLst>
        </pc:picChg>
      </pc:sldChg>
      <pc:sldChg chg="addSp modSp mod">
        <pc:chgData name="Apelman, Inga-Lisa" userId="a48ee354-1745-40a3-86c2-de2c96a1f741" providerId="ADAL" clId="{CD672B8B-0487-4322-B3C2-0D05214A1C1C}" dt="2021-04-30T10:10:17.422" v="103" actId="207"/>
        <pc:sldMkLst>
          <pc:docMk/>
          <pc:sldMk cId="802327275" sldId="284"/>
        </pc:sldMkLst>
        <pc:spChg chg="mod">
          <ac:chgData name="Apelman, Inga-Lisa" userId="a48ee354-1745-40a3-86c2-de2c96a1f741" providerId="ADAL" clId="{CD672B8B-0487-4322-B3C2-0D05214A1C1C}" dt="2021-04-30T10:10:01.814" v="101" actId="1076"/>
          <ac:spMkLst>
            <pc:docMk/>
            <pc:sldMk cId="802327275" sldId="284"/>
            <ac:spMk id="3" creationId="{60888356-6ACD-4F6F-B144-F7954D21A313}"/>
          </ac:spMkLst>
        </pc:spChg>
        <pc:picChg chg="add mod">
          <ac:chgData name="Apelman, Inga-Lisa" userId="a48ee354-1745-40a3-86c2-de2c96a1f741" providerId="ADAL" clId="{CD672B8B-0487-4322-B3C2-0D05214A1C1C}" dt="2021-04-30T10:10:17.422" v="103" actId="207"/>
          <ac:picMkLst>
            <pc:docMk/>
            <pc:sldMk cId="802327275" sldId="284"/>
            <ac:picMk id="6" creationId="{0C83DE70-F370-43F7-AFA7-B9D9158E92A3}"/>
          </ac:picMkLst>
        </pc:picChg>
      </pc:sldChg>
      <pc:sldChg chg="addSp modSp mod">
        <pc:chgData name="Apelman, Inga-Lisa" userId="a48ee354-1745-40a3-86c2-de2c96a1f741" providerId="ADAL" clId="{CD672B8B-0487-4322-B3C2-0D05214A1C1C}" dt="2021-04-30T10:13:14.655" v="114" actId="1076"/>
        <pc:sldMkLst>
          <pc:docMk/>
          <pc:sldMk cId="466438397" sldId="286"/>
        </pc:sldMkLst>
        <pc:picChg chg="add mod">
          <ac:chgData name="Apelman, Inga-Lisa" userId="a48ee354-1745-40a3-86c2-de2c96a1f741" providerId="ADAL" clId="{CD672B8B-0487-4322-B3C2-0D05214A1C1C}" dt="2021-04-30T10:13:05.821" v="110" actId="207"/>
          <ac:picMkLst>
            <pc:docMk/>
            <pc:sldMk cId="466438397" sldId="286"/>
            <ac:picMk id="6" creationId="{3D046197-B6AD-4B82-96AF-2D933E232606}"/>
          </ac:picMkLst>
        </pc:picChg>
        <pc:picChg chg="add mod">
          <ac:chgData name="Apelman, Inga-Lisa" userId="a48ee354-1745-40a3-86c2-de2c96a1f741" providerId="ADAL" clId="{CD672B8B-0487-4322-B3C2-0D05214A1C1C}" dt="2021-04-30T10:13:14.655" v="114" actId="1076"/>
          <ac:picMkLst>
            <pc:docMk/>
            <pc:sldMk cId="466438397" sldId="286"/>
            <ac:picMk id="8" creationId="{2FA7FA8A-6B40-4EA5-BD8A-386D2F771F4D}"/>
          </ac:picMkLst>
        </pc:picChg>
        <pc:picChg chg="add mod">
          <ac:chgData name="Apelman, Inga-Lisa" userId="a48ee354-1745-40a3-86c2-de2c96a1f741" providerId="ADAL" clId="{CD672B8B-0487-4322-B3C2-0D05214A1C1C}" dt="2021-04-30T10:13:12.938" v="113" actId="1076"/>
          <ac:picMkLst>
            <pc:docMk/>
            <pc:sldMk cId="466438397" sldId="286"/>
            <ac:picMk id="10" creationId="{57F4064B-1904-468D-95D0-2E91725CB5BD}"/>
          </ac:picMkLst>
        </pc:picChg>
      </pc:sldChg>
      <pc:sldChg chg="addSp modSp mod">
        <pc:chgData name="Apelman, Inga-Lisa" userId="a48ee354-1745-40a3-86c2-de2c96a1f741" providerId="ADAL" clId="{CD672B8B-0487-4322-B3C2-0D05214A1C1C}" dt="2021-04-30T10:14:14.770" v="119" actId="207"/>
        <pc:sldMkLst>
          <pc:docMk/>
          <pc:sldMk cId="3236775239" sldId="288"/>
        </pc:sldMkLst>
        <pc:picChg chg="add mod">
          <ac:chgData name="Apelman, Inga-Lisa" userId="a48ee354-1745-40a3-86c2-de2c96a1f741" providerId="ADAL" clId="{CD672B8B-0487-4322-B3C2-0D05214A1C1C}" dt="2021-04-30T10:14:14.770" v="119" actId="207"/>
          <ac:picMkLst>
            <pc:docMk/>
            <pc:sldMk cId="3236775239" sldId="288"/>
            <ac:picMk id="6" creationId="{1E5ED69A-C760-40F5-AAF6-B43D83D8D7AC}"/>
          </ac:picMkLst>
        </pc:picChg>
      </pc:sldChg>
      <pc:sldChg chg="modSp mod">
        <pc:chgData name="Apelman, Inga-Lisa" userId="a48ee354-1745-40a3-86c2-de2c96a1f741" providerId="ADAL" clId="{CD672B8B-0487-4322-B3C2-0D05214A1C1C}" dt="2021-04-30T10:14:26.233" v="120" actId="14100"/>
        <pc:sldMkLst>
          <pc:docMk/>
          <pc:sldMk cId="3933677194" sldId="289"/>
        </pc:sldMkLst>
        <pc:spChg chg="mod">
          <ac:chgData name="Apelman, Inga-Lisa" userId="a48ee354-1745-40a3-86c2-de2c96a1f741" providerId="ADAL" clId="{CD672B8B-0487-4322-B3C2-0D05214A1C1C}" dt="2021-04-30T10:14:26.233" v="120" actId="14100"/>
          <ac:spMkLst>
            <pc:docMk/>
            <pc:sldMk cId="3933677194" sldId="289"/>
            <ac:spMk id="3" creationId="{D0921AF0-F1E9-4EA6-9B67-01D038171C4F}"/>
          </ac:spMkLst>
        </pc:spChg>
      </pc:sldChg>
      <pc:sldChg chg="addSp modSp mod">
        <pc:chgData name="Apelman, Inga-Lisa" userId="a48ee354-1745-40a3-86c2-de2c96a1f741" providerId="ADAL" clId="{CD672B8B-0487-4322-B3C2-0D05214A1C1C}" dt="2021-04-30T09:45:57.599" v="59" actId="1076"/>
        <pc:sldMkLst>
          <pc:docMk/>
          <pc:sldMk cId="2340251703" sldId="323"/>
        </pc:sldMkLst>
        <pc:spChg chg="mod">
          <ac:chgData name="Apelman, Inga-Lisa" userId="a48ee354-1745-40a3-86c2-de2c96a1f741" providerId="ADAL" clId="{CD672B8B-0487-4322-B3C2-0D05214A1C1C}" dt="2021-04-30T09:45:57.599" v="59" actId="1076"/>
          <ac:spMkLst>
            <pc:docMk/>
            <pc:sldMk cId="2340251703" sldId="323"/>
            <ac:spMk id="3" creationId="{BF167B3C-EC30-418D-8035-D9F281722A6B}"/>
          </ac:spMkLst>
        </pc:spChg>
        <pc:picChg chg="add mod">
          <ac:chgData name="Apelman, Inga-Lisa" userId="a48ee354-1745-40a3-86c2-de2c96a1f741" providerId="ADAL" clId="{CD672B8B-0487-4322-B3C2-0D05214A1C1C}" dt="2021-04-30T09:45:52.141" v="57" actId="1076"/>
          <ac:picMkLst>
            <pc:docMk/>
            <pc:sldMk cId="2340251703" sldId="323"/>
            <ac:picMk id="5" creationId="{DF30A561-46E8-439A-A1D9-E286EAB5A5E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2021-04-30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highlight>
                <a:srgbClr val="00FFFF"/>
              </a:highlight>
            </a:endParaRPr>
          </a:p>
        </p:txBody>
      </p:sp>
      <p:sp>
        <p:nvSpPr>
          <p:cNvPr id="4" name="Platshållare för bildnummer 3"/>
          <p:cNvSpPr>
            <a:spLocks noGrp="1"/>
          </p:cNvSpPr>
          <p:nvPr>
            <p:ph type="sldNum" sz="quarter" idx="5"/>
          </p:nvPr>
        </p:nvSpPr>
        <p:spPr/>
        <p:txBody>
          <a:bodyPr/>
          <a:lstStyle/>
          <a:p>
            <a:fld id="{650F054B-763F-4D21-ADAD-01DBBDE23C3C}" type="slidenum">
              <a:rPr lang="sv-SE" smtClean="0"/>
              <a:t>1</a:t>
            </a:fld>
            <a:endParaRPr lang="sv-SE"/>
          </a:p>
        </p:txBody>
      </p:sp>
    </p:spTree>
    <p:extLst>
      <p:ext uri="{BB962C8B-B14F-4D97-AF65-F5344CB8AC3E}">
        <p14:creationId xmlns:p14="http://schemas.microsoft.com/office/powerpoint/2010/main" val="3620644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15</a:t>
            </a:fld>
            <a:endParaRPr lang="sv-SE"/>
          </a:p>
        </p:txBody>
      </p:sp>
    </p:spTree>
    <p:extLst>
      <p:ext uri="{BB962C8B-B14F-4D97-AF65-F5344CB8AC3E}">
        <p14:creationId xmlns:p14="http://schemas.microsoft.com/office/powerpoint/2010/main" val="388151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20</a:t>
            </a:fld>
            <a:endParaRPr lang="sv-SE"/>
          </a:p>
        </p:txBody>
      </p:sp>
    </p:spTree>
    <p:extLst>
      <p:ext uri="{BB962C8B-B14F-4D97-AF65-F5344CB8AC3E}">
        <p14:creationId xmlns:p14="http://schemas.microsoft.com/office/powerpoint/2010/main" val="820739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21</a:t>
            </a:fld>
            <a:endParaRPr lang="sv-SE"/>
          </a:p>
        </p:txBody>
      </p:sp>
    </p:spTree>
    <p:extLst>
      <p:ext uri="{BB962C8B-B14F-4D97-AF65-F5344CB8AC3E}">
        <p14:creationId xmlns:p14="http://schemas.microsoft.com/office/powerpoint/2010/main" val="140603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2</a:t>
            </a:fld>
            <a:endParaRPr lang="sv-SE"/>
          </a:p>
        </p:txBody>
      </p:sp>
    </p:spTree>
    <p:extLst>
      <p:ext uri="{BB962C8B-B14F-4D97-AF65-F5344CB8AC3E}">
        <p14:creationId xmlns:p14="http://schemas.microsoft.com/office/powerpoint/2010/main" val="180119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3</a:t>
            </a:fld>
            <a:endParaRPr lang="sv-SE"/>
          </a:p>
        </p:txBody>
      </p:sp>
    </p:spTree>
    <p:extLst>
      <p:ext uri="{BB962C8B-B14F-4D97-AF65-F5344CB8AC3E}">
        <p14:creationId xmlns:p14="http://schemas.microsoft.com/office/powerpoint/2010/main" val="149553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sym typeface="Wingdings" panose="05000000000000000000" pitchFamily="2" charset="2"/>
            </a:endParaRPr>
          </a:p>
        </p:txBody>
      </p:sp>
      <p:sp>
        <p:nvSpPr>
          <p:cNvPr id="4" name="Platshållare för bildnummer 3"/>
          <p:cNvSpPr>
            <a:spLocks noGrp="1"/>
          </p:cNvSpPr>
          <p:nvPr>
            <p:ph type="sldNum" sz="quarter" idx="5"/>
          </p:nvPr>
        </p:nvSpPr>
        <p:spPr/>
        <p:txBody>
          <a:bodyPr/>
          <a:lstStyle/>
          <a:p>
            <a:fld id="{650F054B-763F-4D21-ADAD-01DBBDE23C3C}" type="slidenum">
              <a:rPr lang="sv-SE" smtClean="0"/>
              <a:t>4</a:t>
            </a:fld>
            <a:endParaRPr lang="sv-SE"/>
          </a:p>
        </p:txBody>
      </p:sp>
    </p:spTree>
    <p:extLst>
      <p:ext uri="{BB962C8B-B14F-4D97-AF65-F5344CB8AC3E}">
        <p14:creationId xmlns:p14="http://schemas.microsoft.com/office/powerpoint/2010/main" val="313164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5</a:t>
            </a:fld>
            <a:endParaRPr lang="sv-SE"/>
          </a:p>
        </p:txBody>
      </p:sp>
    </p:spTree>
    <p:extLst>
      <p:ext uri="{BB962C8B-B14F-4D97-AF65-F5344CB8AC3E}">
        <p14:creationId xmlns:p14="http://schemas.microsoft.com/office/powerpoint/2010/main" val="99539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11</a:t>
            </a:fld>
            <a:endParaRPr lang="sv-SE"/>
          </a:p>
        </p:txBody>
      </p:sp>
    </p:spTree>
    <p:extLst>
      <p:ext uri="{BB962C8B-B14F-4D97-AF65-F5344CB8AC3E}">
        <p14:creationId xmlns:p14="http://schemas.microsoft.com/office/powerpoint/2010/main" val="385384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12</a:t>
            </a:fld>
            <a:endParaRPr lang="sv-SE"/>
          </a:p>
        </p:txBody>
      </p:sp>
    </p:spTree>
    <p:extLst>
      <p:ext uri="{BB962C8B-B14F-4D97-AF65-F5344CB8AC3E}">
        <p14:creationId xmlns:p14="http://schemas.microsoft.com/office/powerpoint/2010/main" val="585086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13</a:t>
            </a:fld>
            <a:endParaRPr lang="sv-SE"/>
          </a:p>
        </p:txBody>
      </p:sp>
    </p:spTree>
    <p:extLst>
      <p:ext uri="{BB962C8B-B14F-4D97-AF65-F5344CB8AC3E}">
        <p14:creationId xmlns:p14="http://schemas.microsoft.com/office/powerpoint/2010/main" val="3178546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14</a:t>
            </a:fld>
            <a:endParaRPr lang="sv-SE"/>
          </a:p>
        </p:txBody>
      </p:sp>
    </p:spTree>
    <p:extLst>
      <p:ext uri="{BB962C8B-B14F-4D97-AF65-F5344CB8AC3E}">
        <p14:creationId xmlns:p14="http://schemas.microsoft.com/office/powerpoint/2010/main" val="1547206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3.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5.sv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7.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4.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6.svg"/><Relationship Id="rId7" Type="http://schemas.openxmlformats.org/officeDocument/2006/relationships/image" Target="../media/image40.svg"/><Relationship Id="rId2" Type="http://schemas.openxmlformats.org/officeDocument/2006/relationships/image" Target="../media/image35.png"/><Relationship Id="rId1" Type="http://schemas.openxmlformats.org/officeDocument/2006/relationships/slideLayout" Target="../slideLayouts/slideLayout4.xml"/><Relationship Id="rId6" Type="http://schemas.openxmlformats.org/officeDocument/2006/relationships/image" Target="../media/image39.png"/><Relationship Id="rId5" Type="http://schemas.openxmlformats.org/officeDocument/2006/relationships/image" Target="../media/image38.svg"/><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2.svg"/></Relationships>
</file>

<file path=ppt/slides/_rels/slide2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2.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8.svg"/></Relationships>
</file>

<file path=ppt/slides/_rels/slide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60446" y="1563177"/>
            <a:ext cx="7315200" cy="501594"/>
          </a:xfrm>
        </p:spPr>
        <p:txBody>
          <a:bodyPr>
            <a:normAutofit fontScale="90000"/>
          </a:bodyPr>
          <a:lstStyle/>
          <a:p>
            <a:r>
              <a:rPr lang="sv-SE" dirty="0"/>
              <a:t>Att mäta och analysera data </a:t>
            </a:r>
          </a:p>
        </p:txBody>
      </p:sp>
      <p:sp>
        <p:nvSpPr>
          <p:cNvPr id="3" name="Underrubrik 2"/>
          <p:cNvSpPr>
            <a:spLocks noGrp="1"/>
          </p:cNvSpPr>
          <p:nvPr>
            <p:ph type="subTitle" idx="1"/>
          </p:nvPr>
        </p:nvSpPr>
        <p:spPr>
          <a:xfrm>
            <a:off x="648054" y="4218165"/>
            <a:ext cx="5081627" cy="209725"/>
          </a:xfrm>
        </p:spPr>
        <p:txBody>
          <a:bodyPr/>
          <a:lstStyle/>
          <a:p>
            <a:r>
              <a:rPr lang="sv-SE" dirty="0"/>
              <a:t>En fördjupning i Region Blekinges förbättringsmetodik</a:t>
            </a:r>
          </a:p>
          <a:p>
            <a:endParaRPr lang="sv-SE" dirty="0"/>
          </a:p>
        </p:txBody>
      </p:sp>
    </p:spTree>
    <p:extLst>
      <p:ext uri="{BB962C8B-B14F-4D97-AF65-F5344CB8AC3E}">
        <p14:creationId xmlns:p14="http://schemas.microsoft.com/office/powerpoint/2010/main" val="222090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8126B892-33AE-408A-A770-7A85963781E0}"/>
              </a:ext>
            </a:extLst>
          </p:cNvPr>
          <p:cNvSpPr>
            <a:spLocks noGrp="1"/>
          </p:cNvSpPr>
          <p:nvPr>
            <p:ph type="subTitle" idx="10"/>
          </p:nvPr>
        </p:nvSpPr>
        <p:spPr/>
        <p:txBody>
          <a:bodyPr/>
          <a:lstStyle/>
          <a:p>
            <a:endParaRPr lang="sv-SE"/>
          </a:p>
        </p:txBody>
      </p:sp>
      <p:pic>
        <p:nvPicPr>
          <p:cNvPr id="2049" name="Bildobjekt 52">
            <a:extLst>
              <a:ext uri="{FF2B5EF4-FFF2-40B4-BE49-F238E27FC236}">
                <a16:creationId xmlns:a16="http://schemas.microsoft.com/office/drawing/2014/main" id="{A03C35E5-E06A-458D-9F2C-C55A3F981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3483" y="1024495"/>
            <a:ext cx="2492375" cy="2759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263CAA00-F27D-45A3-9250-E73D8911DB63}"/>
              </a:ext>
            </a:extLst>
          </p:cNvPr>
          <p:cNvSpPr>
            <a:spLocks noChangeArrowheads="1"/>
          </p:cNvSpPr>
          <p:nvPr/>
        </p:nvSpPr>
        <p:spPr bwMode="auto">
          <a:xfrm>
            <a:off x="798142" y="540971"/>
            <a:ext cx="471271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sv-SE" altLang="sv-SE" sz="16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Effektmått eller resultatmått</a:t>
            </a:r>
            <a:br>
              <a:rPr kumimoji="0" lang="sv-SE" altLang="sv-SE" sz="16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Beskriver arbetets effekter och resultat</a:t>
            </a:r>
            <a:b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Bedömning av funktion/förmåga, nöjdhet med resultatet, det medicinska resultatet av en särskild insats t.ex. blodtryck, HbA1C</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lang="sv-SE" altLang="sv-SE" sz="1600" i="1" dirty="0">
              <a:latin typeface="+mn-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Exempel: Att verksamhetsutvecklaren gör uppgifter är i sig inget självändamål utan har ett syfte. Det finns en effekt man är ute efter. I exemplet kan effektmåttet handla om att chefer och medarbetare upplever att de har det stöd de behöver för att göra utvecklings- och förbättringsarbete eller ökad måluppfyllelse för att verksamheterna har bättre förutsättningar för att arbeta mot sina mål. </a:t>
            </a:r>
            <a:b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b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b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b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endParaRPr kumimoji="0" lang="sv-SE" altLang="sv-SE"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9974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6F12E9-11E0-4196-9619-628BAB8202C1}"/>
              </a:ext>
            </a:extLst>
          </p:cNvPr>
          <p:cNvSpPr>
            <a:spLocks noGrp="1"/>
          </p:cNvSpPr>
          <p:nvPr>
            <p:ph type="title"/>
          </p:nvPr>
        </p:nvSpPr>
        <p:spPr/>
        <p:txBody>
          <a:bodyPr/>
          <a:lstStyle/>
          <a:p>
            <a:r>
              <a:rPr lang="sv-SE" dirty="0"/>
              <a:t>Se hur olika faktorer påverkar varandra</a:t>
            </a:r>
          </a:p>
        </p:txBody>
      </p:sp>
      <p:sp>
        <p:nvSpPr>
          <p:cNvPr id="3" name="Platshållare för innehåll 2">
            <a:extLst>
              <a:ext uri="{FF2B5EF4-FFF2-40B4-BE49-F238E27FC236}">
                <a16:creationId xmlns:a16="http://schemas.microsoft.com/office/drawing/2014/main" id="{AE604A04-7D58-4B8B-B61C-874B83BA4DCA}"/>
              </a:ext>
            </a:extLst>
          </p:cNvPr>
          <p:cNvSpPr>
            <a:spLocks noGrp="1"/>
          </p:cNvSpPr>
          <p:nvPr>
            <p:ph idx="1"/>
          </p:nvPr>
        </p:nvSpPr>
        <p:spPr>
          <a:xfrm>
            <a:off x="971550" y="1509074"/>
            <a:ext cx="3867150" cy="2692857"/>
          </a:xfrm>
        </p:spPr>
        <p:txBody>
          <a:bodyPr/>
          <a:lstStyle/>
          <a:p>
            <a:r>
              <a:rPr lang="sv-SE" dirty="0"/>
              <a:t>Ofta är det intressant att följa hur två olika saker eller parametrar påverkar varandra.</a:t>
            </a:r>
          </a:p>
          <a:p>
            <a:r>
              <a:rPr lang="sv-SE" dirty="0"/>
              <a:t>Exempelvis ett strukturmått och en processindikator eller en processindikator och ett effektmått.  </a:t>
            </a:r>
          </a:p>
        </p:txBody>
      </p:sp>
      <p:sp>
        <p:nvSpPr>
          <p:cNvPr id="4" name="Underrubrik 3">
            <a:extLst>
              <a:ext uri="{FF2B5EF4-FFF2-40B4-BE49-F238E27FC236}">
                <a16:creationId xmlns:a16="http://schemas.microsoft.com/office/drawing/2014/main" id="{0E1EAF5A-2E36-4955-92EE-DA7008466532}"/>
              </a:ext>
            </a:extLst>
          </p:cNvPr>
          <p:cNvSpPr>
            <a:spLocks noGrp="1"/>
          </p:cNvSpPr>
          <p:nvPr>
            <p:ph type="subTitle" idx="10"/>
          </p:nvPr>
        </p:nvSpPr>
        <p:spPr/>
        <p:txBody>
          <a:bodyPr/>
          <a:lstStyle/>
          <a:p>
            <a:endParaRPr lang="sv-SE"/>
          </a:p>
        </p:txBody>
      </p:sp>
      <p:pic>
        <p:nvPicPr>
          <p:cNvPr id="10" name="Bild 9" descr="Kugghjul">
            <a:extLst>
              <a:ext uri="{FF2B5EF4-FFF2-40B4-BE49-F238E27FC236}">
                <a16:creationId xmlns:a16="http://schemas.microsoft.com/office/drawing/2014/main" id="{F98B02B6-7EA0-4288-8CF9-CEF16E8C53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09079" y="1257277"/>
            <a:ext cx="2178424" cy="2178424"/>
          </a:xfrm>
          <a:prstGeom prst="rect">
            <a:avLst/>
          </a:prstGeom>
        </p:spPr>
      </p:pic>
    </p:spTree>
    <p:extLst>
      <p:ext uri="{BB962C8B-B14F-4D97-AF65-F5344CB8AC3E}">
        <p14:creationId xmlns:p14="http://schemas.microsoft.com/office/powerpoint/2010/main" val="100295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179E2D-BACE-42A4-9F92-81749F236CE2}"/>
              </a:ext>
            </a:extLst>
          </p:cNvPr>
          <p:cNvSpPr>
            <a:spLocks noGrp="1"/>
          </p:cNvSpPr>
          <p:nvPr>
            <p:ph type="title"/>
          </p:nvPr>
        </p:nvSpPr>
        <p:spPr/>
        <p:txBody>
          <a:bodyPr/>
          <a:lstStyle/>
          <a:p>
            <a:r>
              <a:rPr lang="sv-SE" dirty="0"/>
              <a:t>Steg 3- att hitta rätt data</a:t>
            </a:r>
          </a:p>
        </p:txBody>
      </p:sp>
      <p:sp>
        <p:nvSpPr>
          <p:cNvPr id="3" name="Platshållare för innehåll 2">
            <a:extLst>
              <a:ext uri="{FF2B5EF4-FFF2-40B4-BE49-F238E27FC236}">
                <a16:creationId xmlns:a16="http://schemas.microsoft.com/office/drawing/2014/main" id="{9DAF6B85-9211-4D1C-B9EA-875FD14AB867}"/>
              </a:ext>
            </a:extLst>
          </p:cNvPr>
          <p:cNvSpPr>
            <a:spLocks noGrp="1"/>
          </p:cNvSpPr>
          <p:nvPr>
            <p:ph idx="1"/>
          </p:nvPr>
        </p:nvSpPr>
        <p:spPr>
          <a:xfrm>
            <a:off x="971550" y="1251169"/>
            <a:ext cx="7771006" cy="2692857"/>
          </a:xfrm>
        </p:spPr>
        <p:txBody>
          <a:bodyPr/>
          <a:lstStyle/>
          <a:p>
            <a:r>
              <a:rPr lang="sv-SE" dirty="0"/>
              <a:t>Finns det data som svarar på vår fråga någonstans att hämta ut?</a:t>
            </a:r>
          </a:p>
          <a:p>
            <a:r>
              <a:rPr lang="sv-SE" dirty="0"/>
              <a:t>Om inte, finns det något annat som kan svara på samma fråga?</a:t>
            </a:r>
          </a:p>
          <a:p>
            <a:r>
              <a:rPr lang="sv-SE" dirty="0"/>
              <a:t>Om det inte finns data, går det att samla in på något vis?</a:t>
            </a:r>
          </a:p>
          <a:p>
            <a:pPr marL="0" indent="0">
              <a:buNone/>
            </a:pPr>
            <a:r>
              <a:rPr lang="sv-SE" dirty="0"/>
              <a:t>Fråga gärna någon i verksamheten som kan systemen och vet vilken data som går att få ut om du är osäker.</a:t>
            </a:r>
          </a:p>
          <a:p>
            <a:pPr marL="0" indent="0">
              <a:buNone/>
            </a:pPr>
            <a:r>
              <a:rPr lang="sv-SE" sz="1400" dirty="0"/>
              <a:t>Från exemplet ovan: HR kan ha listor med alla funktioner och tjänster samlat, det vore enklast. Om inte, går det att få fram vilka verksamheter som har verksamhetsutvecklare på annat sätt? </a:t>
            </a:r>
            <a:r>
              <a:rPr lang="sv-SE" dirty="0"/>
              <a:t> </a:t>
            </a:r>
          </a:p>
          <a:p>
            <a:endParaRPr lang="sv-SE" dirty="0"/>
          </a:p>
          <a:p>
            <a:endParaRPr lang="sv-SE" dirty="0"/>
          </a:p>
        </p:txBody>
      </p:sp>
      <p:sp>
        <p:nvSpPr>
          <p:cNvPr id="4" name="Underrubrik 3">
            <a:extLst>
              <a:ext uri="{FF2B5EF4-FFF2-40B4-BE49-F238E27FC236}">
                <a16:creationId xmlns:a16="http://schemas.microsoft.com/office/drawing/2014/main" id="{34F1E099-7F7B-4CA1-8975-C53D3D5D0148}"/>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290029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AC4028-FA6B-4888-9713-5B39ABB8DFE9}"/>
              </a:ext>
            </a:extLst>
          </p:cNvPr>
          <p:cNvSpPr>
            <a:spLocks noGrp="1"/>
          </p:cNvSpPr>
          <p:nvPr>
            <p:ph type="title"/>
          </p:nvPr>
        </p:nvSpPr>
        <p:spPr/>
        <p:txBody>
          <a:bodyPr/>
          <a:lstStyle/>
          <a:p>
            <a:r>
              <a:rPr lang="sv-SE" dirty="0"/>
              <a:t>Data för att se skillnad över tid</a:t>
            </a:r>
          </a:p>
        </p:txBody>
      </p:sp>
      <p:sp>
        <p:nvSpPr>
          <p:cNvPr id="3" name="Platshållare för innehåll 2">
            <a:extLst>
              <a:ext uri="{FF2B5EF4-FFF2-40B4-BE49-F238E27FC236}">
                <a16:creationId xmlns:a16="http://schemas.microsoft.com/office/drawing/2014/main" id="{11D52187-F4DE-430C-AAE8-589B9F321D60}"/>
              </a:ext>
            </a:extLst>
          </p:cNvPr>
          <p:cNvSpPr>
            <a:spLocks noGrp="1"/>
          </p:cNvSpPr>
          <p:nvPr>
            <p:ph idx="1"/>
          </p:nvPr>
        </p:nvSpPr>
        <p:spPr>
          <a:xfrm>
            <a:off x="971550" y="1251169"/>
            <a:ext cx="5106521" cy="2692857"/>
          </a:xfrm>
        </p:spPr>
        <p:txBody>
          <a:bodyPr/>
          <a:lstStyle/>
          <a:p>
            <a:r>
              <a:rPr lang="sv-SE" sz="1800" dirty="0"/>
              <a:t>För ett utvecklings- eller förbättringsarbete behövs oftast kontinuerliga mätningar som görs ofta för att kunna följa en utveckling</a:t>
            </a:r>
          </a:p>
          <a:p>
            <a:r>
              <a:rPr lang="sv-SE" sz="1800" dirty="0"/>
              <a:t>Att följa resultatet av arbetet där det syns tydligt och fort om det händer någonting är viktigt för motivationen och uthålligheten.</a:t>
            </a:r>
          </a:p>
          <a:p>
            <a:r>
              <a:rPr lang="sv-SE" sz="1800" dirty="0"/>
              <a:t>Dokumentera alla stegen noga för att ha en tydlig bild av vad ni planerar att mäta, varför, hur och på vilket sätt så att ni kommer ihåg och så informationen inte blir personbunden. </a:t>
            </a:r>
          </a:p>
          <a:p>
            <a:endParaRPr lang="sv-SE" sz="1800" dirty="0"/>
          </a:p>
          <a:p>
            <a:endParaRPr lang="sv-SE" sz="1800" dirty="0"/>
          </a:p>
          <a:p>
            <a:endParaRPr lang="sv-SE" sz="1800" dirty="0"/>
          </a:p>
          <a:p>
            <a:endParaRPr lang="sv-SE" sz="1800" dirty="0"/>
          </a:p>
          <a:p>
            <a:endParaRPr lang="sv-SE" sz="1800" dirty="0"/>
          </a:p>
        </p:txBody>
      </p:sp>
      <p:sp>
        <p:nvSpPr>
          <p:cNvPr id="4" name="Underrubrik 3">
            <a:extLst>
              <a:ext uri="{FF2B5EF4-FFF2-40B4-BE49-F238E27FC236}">
                <a16:creationId xmlns:a16="http://schemas.microsoft.com/office/drawing/2014/main" id="{DFA5A514-4D1E-49DC-A596-F370667E4EB3}"/>
              </a:ext>
            </a:extLst>
          </p:cNvPr>
          <p:cNvSpPr>
            <a:spLocks noGrp="1"/>
          </p:cNvSpPr>
          <p:nvPr>
            <p:ph type="subTitle" idx="10"/>
          </p:nvPr>
        </p:nvSpPr>
        <p:spPr/>
        <p:txBody>
          <a:bodyPr/>
          <a:lstStyle/>
          <a:p>
            <a:endParaRPr lang="sv-SE"/>
          </a:p>
        </p:txBody>
      </p:sp>
      <p:pic>
        <p:nvPicPr>
          <p:cNvPr id="6" name="Bild 5" descr="Uppåtgående trend">
            <a:extLst>
              <a:ext uri="{FF2B5EF4-FFF2-40B4-BE49-F238E27FC236}">
                <a16:creationId xmlns:a16="http://schemas.microsoft.com/office/drawing/2014/main" id="{C34994C1-5B11-46E7-96A9-8E8AD9614D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08114" y="1251169"/>
            <a:ext cx="2339196" cy="2339196"/>
          </a:xfrm>
          <a:prstGeom prst="rect">
            <a:avLst/>
          </a:prstGeom>
        </p:spPr>
      </p:pic>
    </p:spTree>
    <p:extLst>
      <p:ext uri="{BB962C8B-B14F-4D97-AF65-F5344CB8AC3E}">
        <p14:creationId xmlns:p14="http://schemas.microsoft.com/office/powerpoint/2010/main" val="1831295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637EE5-BDBB-41A7-823D-50D7C081282D}"/>
              </a:ext>
            </a:extLst>
          </p:cNvPr>
          <p:cNvSpPr>
            <a:spLocks noGrp="1"/>
          </p:cNvSpPr>
          <p:nvPr>
            <p:ph type="title"/>
          </p:nvPr>
        </p:nvSpPr>
        <p:spPr/>
        <p:txBody>
          <a:bodyPr/>
          <a:lstStyle/>
          <a:p>
            <a:r>
              <a:rPr lang="sv-SE" dirty="0"/>
              <a:t>Kvalitativ data</a:t>
            </a:r>
          </a:p>
        </p:txBody>
      </p:sp>
      <p:sp>
        <p:nvSpPr>
          <p:cNvPr id="3" name="Platshållare för innehåll 2">
            <a:extLst>
              <a:ext uri="{FF2B5EF4-FFF2-40B4-BE49-F238E27FC236}">
                <a16:creationId xmlns:a16="http://schemas.microsoft.com/office/drawing/2014/main" id="{60888356-6ACD-4F6F-B144-F7954D21A313}"/>
              </a:ext>
            </a:extLst>
          </p:cNvPr>
          <p:cNvSpPr>
            <a:spLocks noGrp="1"/>
          </p:cNvSpPr>
          <p:nvPr>
            <p:ph idx="1"/>
          </p:nvPr>
        </p:nvSpPr>
        <p:spPr>
          <a:xfrm>
            <a:off x="971549" y="1235029"/>
            <a:ext cx="5524501" cy="2487113"/>
          </a:xfrm>
        </p:spPr>
        <p:txBody>
          <a:bodyPr/>
          <a:lstStyle/>
          <a:p>
            <a:r>
              <a:rPr lang="sv-SE" sz="1600" dirty="0"/>
              <a:t>Ibland går det inte att få de svar som behövs i kvantitativ data och mätningar, utan de svar som behövs finns i människors upplevelser.</a:t>
            </a:r>
          </a:p>
          <a:p>
            <a:r>
              <a:rPr lang="sv-SE" sz="1600" dirty="0"/>
              <a:t>Kvalitativa undersökningar kan vara intervjuer, enkäter eller  observationer. </a:t>
            </a:r>
          </a:p>
          <a:p>
            <a:r>
              <a:rPr lang="sv-SE" sz="1600" dirty="0"/>
              <a:t>Bortse inte från berättelser, erfarenheter och upplevelser när de behövs, men försök gärna använda olika metoder och ha ett tillräckligt stort underlag för att få data som säger någonting om hela processen inte enbart enskilda  individers egna situation. </a:t>
            </a:r>
          </a:p>
          <a:p>
            <a:r>
              <a:rPr lang="sv-SE" sz="1600" dirty="0"/>
              <a:t>Kvalitativa undersökningar är också ett viktigt sätt att få fakta, men ofta mer tidskrävande. </a:t>
            </a:r>
          </a:p>
          <a:p>
            <a:endParaRPr lang="sv-SE" sz="1600" dirty="0"/>
          </a:p>
        </p:txBody>
      </p:sp>
      <p:sp>
        <p:nvSpPr>
          <p:cNvPr id="4" name="Underrubrik 3">
            <a:extLst>
              <a:ext uri="{FF2B5EF4-FFF2-40B4-BE49-F238E27FC236}">
                <a16:creationId xmlns:a16="http://schemas.microsoft.com/office/drawing/2014/main" id="{E4726DEE-433E-4E4C-B00B-0239D08127B8}"/>
              </a:ext>
            </a:extLst>
          </p:cNvPr>
          <p:cNvSpPr>
            <a:spLocks noGrp="1"/>
          </p:cNvSpPr>
          <p:nvPr>
            <p:ph type="subTitle" idx="10"/>
          </p:nvPr>
        </p:nvSpPr>
        <p:spPr/>
        <p:txBody>
          <a:bodyPr/>
          <a:lstStyle/>
          <a:p>
            <a:endParaRPr lang="sv-SE"/>
          </a:p>
        </p:txBody>
      </p:sp>
      <p:pic>
        <p:nvPicPr>
          <p:cNvPr id="6" name="Bild 5" descr="Frågor RTL">
            <a:extLst>
              <a:ext uri="{FF2B5EF4-FFF2-40B4-BE49-F238E27FC236}">
                <a16:creationId xmlns:a16="http://schemas.microsoft.com/office/drawing/2014/main" id="{0C83DE70-F370-43F7-AFA7-B9D9158E92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53997" y="1257277"/>
            <a:ext cx="2118401" cy="2118401"/>
          </a:xfrm>
          <a:prstGeom prst="rect">
            <a:avLst/>
          </a:prstGeom>
        </p:spPr>
      </p:pic>
    </p:spTree>
    <p:extLst>
      <p:ext uri="{BB962C8B-B14F-4D97-AF65-F5344CB8AC3E}">
        <p14:creationId xmlns:p14="http://schemas.microsoft.com/office/powerpoint/2010/main" val="80232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C0E3C8-DA56-456F-8BCF-509FBA547EE5}"/>
              </a:ext>
            </a:extLst>
          </p:cNvPr>
          <p:cNvSpPr>
            <a:spLocks noGrp="1"/>
          </p:cNvSpPr>
          <p:nvPr>
            <p:ph type="title"/>
          </p:nvPr>
        </p:nvSpPr>
        <p:spPr/>
        <p:txBody>
          <a:bodyPr/>
          <a:lstStyle/>
          <a:p>
            <a:r>
              <a:rPr lang="sv-SE" dirty="0"/>
              <a:t>Annat som behövs</a:t>
            </a:r>
          </a:p>
        </p:txBody>
      </p:sp>
      <p:sp>
        <p:nvSpPr>
          <p:cNvPr id="3" name="Platshållare för innehåll 2">
            <a:extLst>
              <a:ext uri="{FF2B5EF4-FFF2-40B4-BE49-F238E27FC236}">
                <a16:creationId xmlns:a16="http://schemas.microsoft.com/office/drawing/2014/main" id="{36AC23C5-540B-4BC0-9D0C-7801D09DF3FB}"/>
              </a:ext>
            </a:extLst>
          </p:cNvPr>
          <p:cNvSpPr>
            <a:spLocks noGrp="1"/>
          </p:cNvSpPr>
          <p:nvPr>
            <p:ph idx="1"/>
          </p:nvPr>
        </p:nvSpPr>
        <p:spPr>
          <a:xfrm>
            <a:off x="971549" y="1225321"/>
            <a:ext cx="7007679" cy="2692857"/>
          </a:xfrm>
        </p:spPr>
        <p:txBody>
          <a:bodyPr/>
          <a:lstStyle/>
          <a:p>
            <a:r>
              <a:rPr lang="sv-SE" dirty="0"/>
              <a:t>Vem ska ta fram </a:t>
            </a:r>
            <a:r>
              <a:rPr lang="sv-SE" dirty="0" err="1"/>
              <a:t>datan</a:t>
            </a:r>
            <a:r>
              <a:rPr lang="sv-SE" dirty="0"/>
              <a:t>? Vem har möjlighet att få ut den data som behövs? Det kan vara någon utanför förbättringsteamet.</a:t>
            </a:r>
          </a:p>
          <a:p>
            <a:r>
              <a:rPr lang="sv-SE" dirty="0"/>
              <a:t>Med vilken frekvens och under vilket tidsintervall behövs data ifrån? Om möjligt titta över en längre tidsperiod för att få en bättre helhetsbild. </a:t>
            </a:r>
            <a:r>
              <a:rPr lang="sv-SE" sz="1600" dirty="0"/>
              <a:t>Ex. varje vecka det senaste två åren. </a:t>
            </a:r>
          </a:p>
          <a:p>
            <a:r>
              <a:rPr lang="sv-SE" dirty="0"/>
              <a:t>Bestäm vem som har ansvar för vad, under vilken tid så det inte tappas bort. </a:t>
            </a:r>
            <a:r>
              <a:rPr lang="sv-SE" sz="1600" dirty="0"/>
              <a:t>Ex. Kalle hämtar ut siffrorna varje vecka under jan- juni och skickar dem till Stina skriver upp dem på vår förbättringstavla varje tisdag. </a:t>
            </a:r>
          </a:p>
          <a:p>
            <a:endParaRPr lang="sv-SE" dirty="0"/>
          </a:p>
          <a:p>
            <a:endParaRPr lang="sv-SE" dirty="0"/>
          </a:p>
          <a:p>
            <a:endParaRPr lang="sv-SE" dirty="0"/>
          </a:p>
        </p:txBody>
      </p:sp>
      <p:sp>
        <p:nvSpPr>
          <p:cNvPr id="4" name="Underrubrik 3">
            <a:extLst>
              <a:ext uri="{FF2B5EF4-FFF2-40B4-BE49-F238E27FC236}">
                <a16:creationId xmlns:a16="http://schemas.microsoft.com/office/drawing/2014/main" id="{83561592-D289-4E31-954A-5F56299C8C94}"/>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2572742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F7D548-8EF1-4D2C-A2AB-FB7B4DD1DB62}"/>
              </a:ext>
            </a:extLst>
          </p:cNvPr>
          <p:cNvSpPr>
            <a:spLocks noGrp="1"/>
          </p:cNvSpPr>
          <p:nvPr>
            <p:ph type="title"/>
          </p:nvPr>
        </p:nvSpPr>
        <p:spPr/>
        <p:txBody>
          <a:bodyPr/>
          <a:lstStyle/>
          <a:p>
            <a:r>
              <a:rPr lang="sv-SE" dirty="0"/>
              <a:t>Steg 4- få en tydlig bild av </a:t>
            </a:r>
            <a:r>
              <a:rPr lang="sv-SE" dirty="0" err="1"/>
              <a:t>datan</a:t>
            </a:r>
            <a:endParaRPr lang="sv-SE" dirty="0"/>
          </a:p>
        </p:txBody>
      </p:sp>
      <p:sp>
        <p:nvSpPr>
          <p:cNvPr id="3" name="Platshållare för innehåll 2">
            <a:extLst>
              <a:ext uri="{FF2B5EF4-FFF2-40B4-BE49-F238E27FC236}">
                <a16:creationId xmlns:a16="http://schemas.microsoft.com/office/drawing/2014/main" id="{DD03424D-E42C-452B-B75D-65C70D08F165}"/>
              </a:ext>
            </a:extLst>
          </p:cNvPr>
          <p:cNvSpPr>
            <a:spLocks noGrp="1"/>
          </p:cNvSpPr>
          <p:nvPr>
            <p:ph idx="1"/>
          </p:nvPr>
        </p:nvSpPr>
        <p:spPr>
          <a:xfrm>
            <a:off x="971550" y="1251169"/>
            <a:ext cx="3635260" cy="2692857"/>
          </a:xfrm>
        </p:spPr>
        <p:txBody>
          <a:bodyPr/>
          <a:lstStyle/>
          <a:p>
            <a:r>
              <a:rPr lang="sv-SE" dirty="0"/>
              <a:t>Det finns olika sätt att visualisera den information som kommer fram. Det är ofta svårt att tolka data i tabeller. Tydliga bilder är värdefullt både för att snabbt få en gemensam överblick och för att kunna se variation och förändring. </a:t>
            </a:r>
          </a:p>
          <a:p>
            <a:endParaRPr lang="sv-SE" dirty="0"/>
          </a:p>
          <a:p>
            <a:endParaRPr lang="sv-SE" dirty="0"/>
          </a:p>
        </p:txBody>
      </p:sp>
      <p:sp>
        <p:nvSpPr>
          <p:cNvPr id="4" name="Underrubrik 3">
            <a:extLst>
              <a:ext uri="{FF2B5EF4-FFF2-40B4-BE49-F238E27FC236}">
                <a16:creationId xmlns:a16="http://schemas.microsoft.com/office/drawing/2014/main" id="{08055BCE-97B0-48FF-B40B-6710CEE4ABB8}"/>
              </a:ext>
            </a:extLst>
          </p:cNvPr>
          <p:cNvSpPr>
            <a:spLocks noGrp="1"/>
          </p:cNvSpPr>
          <p:nvPr>
            <p:ph type="subTitle" idx="10"/>
          </p:nvPr>
        </p:nvSpPr>
        <p:spPr/>
        <p:txBody>
          <a:bodyPr/>
          <a:lstStyle/>
          <a:p>
            <a:endParaRPr lang="sv-SE"/>
          </a:p>
        </p:txBody>
      </p:sp>
      <p:grpSp>
        <p:nvGrpSpPr>
          <p:cNvPr id="5" name="Grupp 4">
            <a:extLst>
              <a:ext uri="{FF2B5EF4-FFF2-40B4-BE49-F238E27FC236}">
                <a16:creationId xmlns:a16="http://schemas.microsoft.com/office/drawing/2014/main" id="{52709881-60B5-4746-B56F-7A4FCF26EDFD}"/>
              </a:ext>
            </a:extLst>
          </p:cNvPr>
          <p:cNvGrpSpPr/>
          <p:nvPr/>
        </p:nvGrpSpPr>
        <p:grpSpPr>
          <a:xfrm>
            <a:off x="4896102" y="287732"/>
            <a:ext cx="3893703" cy="3724082"/>
            <a:chOff x="4896102" y="546537"/>
            <a:chExt cx="3893703" cy="3724082"/>
          </a:xfrm>
        </p:grpSpPr>
        <p:grpSp>
          <p:nvGrpSpPr>
            <p:cNvPr id="6" name="Bild 6" descr="Venndiagram">
              <a:extLst>
                <a:ext uri="{FF2B5EF4-FFF2-40B4-BE49-F238E27FC236}">
                  <a16:creationId xmlns:a16="http://schemas.microsoft.com/office/drawing/2014/main" id="{51583AA1-9181-4368-8567-6404848B80E6}"/>
                </a:ext>
              </a:extLst>
            </p:cNvPr>
            <p:cNvGrpSpPr/>
            <p:nvPr/>
          </p:nvGrpSpPr>
          <p:grpSpPr>
            <a:xfrm>
              <a:off x="4896102" y="546537"/>
              <a:ext cx="3893703" cy="3724082"/>
              <a:chOff x="6904161" y="1180890"/>
              <a:chExt cx="1457808" cy="1455345"/>
            </a:xfrm>
          </p:grpSpPr>
          <p:sp>
            <p:nvSpPr>
              <p:cNvPr id="10" name="Frihandsfigur: Form 9">
                <a:extLst>
                  <a:ext uri="{FF2B5EF4-FFF2-40B4-BE49-F238E27FC236}">
                    <a16:creationId xmlns:a16="http://schemas.microsoft.com/office/drawing/2014/main" id="{BFD085CE-BF21-47A9-9135-B87820273E39}"/>
                  </a:ext>
                </a:extLst>
              </p:cNvPr>
              <p:cNvSpPr/>
              <p:nvPr/>
            </p:nvSpPr>
            <p:spPr>
              <a:xfrm>
                <a:off x="7186266" y="1180890"/>
                <a:ext cx="893691" cy="571526"/>
              </a:xfrm>
              <a:custGeom>
                <a:avLst/>
                <a:gdLst>
                  <a:gd name="connsiteX0" fmla="*/ 5449 w 893691"/>
                  <a:gd name="connsiteY0" fmla="*/ 512238 h 571526"/>
                  <a:gd name="connsiteX1" fmla="*/ 446846 w 893691"/>
                  <a:gd name="connsiteY1" fmla="*/ 571527 h 571526"/>
                  <a:gd name="connsiteX2" fmla="*/ 888242 w 893691"/>
                  <a:gd name="connsiteY2" fmla="*/ 512238 h 571526"/>
                  <a:gd name="connsiteX3" fmla="*/ 893692 w 893691"/>
                  <a:gd name="connsiteY3" fmla="*/ 446846 h 571526"/>
                  <a:gd name="connsiteX4" fmla="*/ 446846 w 893691"/>
                  <a:gd name="connsiteY4" fmla="*/ 0 h 571526"/>
                  <a:gd name="connsiteX5" fmla="*/ 0 w 893691"/>
                  <a:gd name="connsiteY5" fmla="*/ 446846 h 571526"/>
                  <a:gd name="connsiteX6" fmla="*/ 5449 w 893691"/>
                  <a:gd name="connsiteY6" fmla="*/ 512238 h 57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3691" h="571526">
                    <a:moveTo>
                      <a:pt x="5449" y="512238"/>
                    </a:moveTo>
                    <a:cubicBezTo>
                      <a:pt x="153909" y="463495"/>
                      <a:pt x="316511" y="485336"/>
                      <a:pt x="446846" y="571527"/>
                    </a:cubicBezTo>
                    <a:cubicBezTo>
                      <a:pt x="577181" y="485336"/>
                      <a:pt x="739783" y="463495"/>
                      <a:pt x="888242" y="512238"/>
                    </a:cubicBezTo>
                    <a:cubicBezTo>
                      <a:pt x="891715" y="490611"/>
                      <a:pt x="893535" y="468750"/>
                      <a:pt x="893692" y="446846"/>
                    </a:cubicBezTo>
                    <a:cubicBezTo>
                      <a:pt x="893692" y="200060"/>
                      <a:pt x="693631" y="0"/>
                      <a:pt x="446846" y="0"/>
                    </a:cubicBezTo>
                    <a:cubicBezTo>
                      <a:pt x="200060" y="0"/>
                      <a:pt x="0" y="200060"/>
                      <a:pt x="0" y="446846"/>
                    </a:cubicBezTo>
                    <a:cubicBezTo>
                      <a:pt x="157" y="468750"/>
                      <a:pt x="1977" y="490611"/>
                      <a:pt x="5449" y="512238"/>
                    </a:cubicBezTo>
                    <a:close/>
                  </a:path>
                </a:pathLst>
              </a:custGeom>
              <a:solidFill>
                <a:schemeClr val="accent6"/>
              </a:solidFill>
              <a:ln w="21729" cap="flat">
                <a:solidFill>
                  <a:schemeClr val="bg1"/>
                </a:solidFill>
                <a:prstDash val="solid"/>
                <a:miter/>
              </a:ln>
            </p:spPr>
            <p:txBody>
              <a:bodyPr rtlCol="0" anchor="ctr"/>
              <a:lstStyle/>
              <a:p>
                <a:pPr algn="ctr"/>
                <a:endParaRPr lang="sv-SE" b="1" dirty="0">
                  <a:solidFill>
                    <a:schemeClr val="bg1"/>
                  </a:solidFill>
                </a:endParaRPr>
              </a:p>
              <a:p>
                <a:pPr algn="ctr"/>
                <a:r>
                  <a:rPr lang="sv-SE" b="1" dirty="0">
                    <a:solidFill>
                      <a:schemeClr val="bg1"/>
                    </a:solidFill>
                  </a:rPr>
                  <a:t>Berättelsen</a:t>
                </a:r>
              </a:p>
            </p:txBody>
          </p:sp>
          <p:sp>
            <p:nvSpPr>
              <p:cNvPr id="11" name="Frihandsfigur: Form 10">
                <a:extLst>
                  <a:ext uri="{FF2B5EF4-FFF2-40B4-BE49-F238E27FC236}">
                    <a16:creationId xmlns:a16="http://schemas.microsoft.com/office/drawing/2014/main" id="{CAFCD639-C807-47D7-A747-B3A903E196DB}"/>
                  </a:ext>
                </a:extLst>
              </p:cNvPr>
              <p:cNvSpPr/>
              <p:nvPr/>
            </p:nvSpPr>
            <p:spPr>
              <a:xfrm>
                <a:off x="7688913" y="1792242"/>
                <a:ext cx="673056" cy="843121"/>
              </a:xfrm>
              <a:custGeom>
                <a:avLst/>
                <a:gdLst>
                  <a:gd name="connsiteX0" fmla="*/ 432023 w 673056"/>
                  <a:gd name="connsiteY0" fmla="*/ 436 h 843121"/>
                  <a:gd name="connsiteX1" fmla="*/ 166314 w 673056"/>
                  <a:gd name="connsiteY1" fmla="*/ 305599 h 843121"/>
                  <a:gd name="connsiteX2" fmla="*/ 174379 w 673056"/>
                  <a:gd name="connsiteY2" fmla="*/ 396276 h 843121"/>
                  <a:gd name="connsiteX3" fmla="*/ 0 w 673056"/>
                  <a:gd name="connsiteY3" fmla="*/ 780781 h 843121"/>
                  <a:gd name="connsiteX4" fmla="*/ 226256 w 673056"/>
                  <a:gd name="connsiteY4" fmla="*/ 843122 h 843121"/>
                  <a:gd name="connsiteX5" fmla="*/ 673056 w 673056"/>
                  <a:gd name="connsiteY5" fmla="*/ 396666 h 843121"/>
                  <a:gd name="connsiteX6" fmla="*/ 432023 w 673056"/>
                  <a:gd name="connsiteY6" fmla="*/ 0 h 84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056" h="843121">
                    <a:moveTo>
                      <a:pt x="432023" y="436"/>
                    </a:moveTo>
                    <a:cubicBezTo>
                      <a:pt x="388834" y="134169"/>
                      <a:pt x="292834" y="244425"/>
                      <a:pt x="166314" y="305599"/>
                    </a:cubicBezTo>
                    <a:cubicBezTo>
                      <a:pt x="171661" y="335529"/>
                      <a:pt x="174359" y="365873"/>
                      <a:pt x="174379" y="396276"/>
                    </a:cubicBezTo>
                    <a:cubicBezTo>
                      <a:pt x="174403" y="543589"/>
                      <a:pt x="110840" y="683746"/>
                      <a:pt x="0" y="780781"/>
                    </a:cubicBezTo>
                    <a:cubicBezTo>
                      <a:pt x="68415" y="821588"/>
                      <a:pt x="146596" y="843128"/>
                      <a:pt x="226256" y="843122"/>
                    </a:cubicBezTo>
                    <a:cubicBezTo>
                      <a:pt x="472922" y="843218"/>
                      <a:pt x="672961" y="643331"/>
                      <a:pt x="673056" y="396666"/>
                    </a:cubicBezTo>
                    <a:cubicBezTo>
                      <a:pt x="673122" y="229799"/>
                      <a:pt x="580161" y="76814"/>
                      <a:pt x="432023" y="0"/>
                    </a:cubicBezTo>
                    <a:close/>
                  </a:path>
                </a:pathLst>
              </a:custGeom>
              <a:solidFill>
                <a:schemeClr val="accent3"/>
              </a:solidFill>
              <a:ln w="21729" cap="flat">
                <a:noFill/>
                <a:prstDash val="solid"/>
                <a:miter/>
              </a:ln>
            </p:spPr>
            <p:txBody>
              <a:bodyPr rtlCol="0" anchor="ctr"/>
              <a:lstStyle/>
              <a:p>
                <a:pPr algn="ctr"/>
                <a:r>
                  <a:rPr lang="sv-SE" b="1" dirty="0">
                    <a:solidFill>
                      <a:schemeClr val="bg1"/>
                    </a:solidFill>
                  </a:rPr>
                  <a:t>     Bilden</a:t>
                </a:r>
              </a:p>
            </p:txBody>
          </p:sp>
          <p:sp>
            <p:nvSpPr>
              <p:cNvPr id="12" name="Frihandsfigur: Form 11">
                <a:extLst>
                  <a:ext uri="{FF2B5EF4-FFF2-40B4-BE49-F238E27FC236}">
                    <a16:creationId xmlns:a16="http://schemas.microsoft.com/office/drawing/2014/main" id="{473D28A1-E7DA-4991-A683-96CC167EEE5E}"/>
                  </a:ext>
                </a:extLst>
              </p:cNvPr>
              <p:cNvSpPr/>
              <p:nvPr/>
            </p:nvSpPr>
            <p:spPr>
              <a:xfrm>
                <a:off x="7487723" y="1841940"/>
                <a:ext cx="329575" cy="242605"/>
              </a:xfrm>
              <a:custGeom>
                <a:avLst/>
                <a:gdLst>
                  <a:gd name="connsiteX0" fmla="*/ 290777 w 290776"/>
                  <a:gd name="connsiteY0" fmla="*/ 217974 h 242605"/>
                  <a:gd name="connsiteX1" fmla="*/ 145388 w 290776"/>
                  <a:gd name="connsiteY1" fmla="*/ 0 h 242605"/>
                  <a:gd name="connsiteX2" fmla="*/ 0 w 290776"/>
                  <a:gd name="connsiteY2" fmla="*/ 217974 h 242605"/>
                  <a:gd name="connsiteX3" fmla="*/ 290777 w 290776"/>
                  <a:gd name="connsiteY3" fmla="*/ 217974 h 242605"/>
                </a:gdLst>
                <a:ahLst/>
                <a:cxnLst>
                  <a:cxn ang="0">
                    <a:pos x="connsiteX0" y="connsiteY0"/>
                  </a:cxn>
                  <a:cxn ang="0">
                    <a:pos x="connsiteX1" y="connsiteY1"/>
                  </a:cxn>
                  <a:cxn ang="0">
                    <a:pos x="connsiteX2" y="connsiteY2"/>
                  </a:cxn>
                  <a:cxn ang="0">
                    <a:pos x="connsiteX3" y="connsiteY3"/>
                  </a:cxn>
                </a:cxnLst>
                <a:rect l="l" t="t" r="r" b="b"/>
                <a:pathLst>
                  <a:path w="290776" h="242605">
                    <a:moveTo>
                      <a:pt x="290777" y="217974"/>
                    </a:moveTo>
                    <a:cubicBezTo>
                      <a:pt x="265036" y="132489"/>
                      <a:pt x="214423" y="56606"/>
                      <a:pt x="145388" y="0"/>
                    </a:cubicBezTo>
                    <a:cubicBezTo>
                      <a:pt x="76354" y="56606"/>
                      <a:pt x="25740" y="132489"/>
                      <a:pt x="0" y="217974"/>
                    </a:cubicBezTo>
                    <a:cubicBezTo>
                      <a:pt x="94143" y="250816"/>
                      <a:pt x="196634" y="250816"/>
                      <a:pt x="290777" y="217974"/>
                    </a:cubicBezTo>
                    <a:close/>
                  </a:path>
                </a:pathLst>
              </a:custGeom>
              <a:solidFill>
                <a:schemeClr val="bg1"/>
              </a:solidFill>
              <a:ln w="21729" cap="flat">
                <a:noFill/>
                <a:prstDash val="solid"/>
                <a:miter/>
              </a:ln>
            </p:spPr>
            <p:txBody>
              <a:bodyPr rtlCol="0" anchor="ctr"/>
              <a:lstStyle/>
              <a:p>
                <a:pPr algn="ctr"/>
                <a:endParaRPr lang="sv-SE" sz="1100" b="1" dirty="0"/>
              </a:p>
              <a:p>
                <a:pPr algn="ctr"/>
                <a:r>
                  <a:rPr lang="sv-SE" sz="1100" b="1" dirty="0"/>
                  <a:t>Förändring</a:t>
                </a:r>
              </a:p>
            </p:txBody>
          </p:sp>
          <p:sp>
            <p:nvSpPr>
              <p:cNvPr id="13" name="Frihandsfigur: Form 12">
                <a:extLst>
                  <a:ext uri="{FF2B5EF4-FFF2-40B4-BE49-F238E27FC236}">
                    <a16:creationId xmlns:a16="http://schemas.microsoft.com/office/drawing/2014/main" id="{4401608C-C313-4DC2-A61B-84CDF1D7B7EB}"/>
                  </a:ext>
                </a:extLst>
              </p:cNvPr>
              <p:cNvSpPr/>
              <p:nvPr/>
            </p:nvSpPr>
            <p:spPr>
              <a:xfrm>
                <a:off x="6904161" y="1793114"/>
                <a:ext cx="673149" cy="843121"/>
              </a:xfrm>
              <a:custGeom>
                <a:avLst/>
                <a:gdLst>
                  <a:gd name="connsiteX0" fmla="*/ 446893 w 673149"/>
                  <a:gd name="connsiteY0" fmla="*/ 842686 h 843121"/>
                  <a:gd name="connsiteX1" fmla="*/ 673149 w 673149"/>
                  <a:gd name="connsiteY1" fmla="*/ 780345 h 843121"/>
                  <a:gd name="connsiteX2" fmla="*/ 498771 w 673149"/>
                  <a:gd name="connsiteY2" fmla="*/ 395840 h 843121"/>
                  <a:gd name="connsiteX3" fmla="*/ 506836 w 673149"/>
                  <a:gd name="connsiteY3" fmla="*/ 305163 h 843121"/>
                  <a:gd name="connsiteX4" fmla="*/ 241126 w 673149"/>
                  <a:gd name="connsiteY4" fmla="*/ 0 h 843121"/>
                  <a:gd name="connsiteX5" fmla="*/ 50227 w 673149"/>
                  <a:gd name="connsiteY5" fmla="*/ 602089 h 843121"/>
                  <a:gd name="connsiteX6" fmla="*/ 446893 w 673149"/>
                  <a:gd name="connsiteY6" fmla="*/ 843122 h 84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149" h="843121">
                    <a:moveTo>
                      <a:pt x="446893" y="842686"/>
                    </a:moveTo>
                    <a:cubicBezTo>
                      <a:pt x="526554" y="842692"/>
                      <a:pt x="604734" y="821152"/>
                      <a:pt x="673149" y="780345"/>
                    </a:cubicBezTo>
                    <a:cubicBezTo>
                      <a:pt x="562310" y="683310"/>
                      <a:pt x="498747" y="543153"/>
                      <a:pt x="498771" y="395840"/>
                    </a:cubicBezTo>
                    <a:cubicBezTo>
                      <a:pt x="498790" y="365437"/>
                      <a:pt x="501491" y="335093"/>
                      <a:pt x="506836" y="305163"/>
                    </a:cubicBezTo>
                    <a:cubicBezTo>
                      <a:pt x="380315" y="243989"/>
                      <a:pt x="284315" y="133733"/>
                      <a:pt x="241126" y="0"/>
                    </a:cubicBezTo>
                    <a:cubicBezTo>
                      <a:pt x="22148" y="113547"/>
                      <a:pt x="-63320" y="383110"/>
                      <a:pt x="50227" y="602089"/>
                    </a:cubicBezTo>
                    <a:cubicBezTo>
                      <a:pt x="127039" y="750226"/>
                      <a:pt x="280025" y="843187"/>
                      <a:pt x="446893" y="843122"/>
                    </a:cubicBezTo>
                    <a:close/>
                  </a:path>
                </a:pathLst>
              </a:custGeom>
              <a:solidFill>
                <a:schemeClr val="accent1"/>
              </a:solidFill>
              <a:ln w="21729" cap="flat">
                <a:noFill/>
                <a:prstDash val="solid"/>
                <a:miter/>
              </a:ln>
            </p:spPr>
            <p:txBody>
              <a:bodyPr rtlCol="0" anchor="ctr"/>
              <a:lstStyle/>
              <a:p>
                <a:pPr algn="ctr"/>
                <a:r>
                  <a:rPr lang="sv-SE" b="1" dirty="0" err="1">
                    <a:solidFill>
                      <a:schemeClr val="bg1"/>
                    </a:solidFill>
                  </a:rPr>
                  <a:t>Datan</a:t>
                </a:r>
                <a:r>
                  <a:rPr lang="sv-SE" b="1" dirty="0">
                    <a:solidFill>
                      <a:schemeClr val="bg1"/>
                    </a:solidFill>
                  </a:rPr>
                  <a:t>    </a:t>
                </a:r>
              </a:p>
            </p:txBody>
          </p:sp>
          <p:sp>
            <p:nvSpPr>
              <p:cNvPr id="14" name="Frihandsfigur: Form 13">
                <a:extLst>
                  <a:ext uri="{FF2B5EF4-FFF2-40B4-BE49-F238E27FC236}">
                    <a16:creationId xmlns:a16="http://schemas.microsoft.com/office/drawing/2014/main" id="{019BD5BB-D3DD-43D6-8C2E-91EA0BEC80C0}"/>
                  </a:ext>
                </a:extLst>
              </p:cNvPr>
              <p:cNvSpPr/>
              <p:nvPr/>
            </p:nvSpPr>
            <p:spPr>
              <a:xfrm>
                <a:off x="7468323" y="2123562"/>
                <a:ext cx="329576" cy="411534"/>
              </a:xfrm>
              <a:custGeom>
                <a:avLst/>
                <a:gdLst>
                  <a:gd name="connsiteX0" fmla="*/ 164788 w 329576"/>
                  <a:gd name="connsiteY0" fmla="*/ 411534 h 411534"/>
                  <a:gd name="connsiteX1" fmla="*/ 329576 w 329576"/>
                  <a:gd name="connsiteY1" fmla="*/ 65392 h 411534"/>
                  <a:gd name="connsiteX2" fmla="*/ 324345 w 329576"/>
                  <a:gd name="connsiteY2" fmla="*/ 0 h 411534"/>
                  <a:gd name="connsiteX3" fmla="*/ 5231 w 329576"/>
                  <a:gd name="connsiteY3" fmla="*/ 0 h 411534"/>
                  <a:gd name="connsiteX4" fmla="*/ 0 w 329576"/>
                  <a:gd name="connsiteY4" fmla="*/ 65392 h 411534"/>
                  <a:gd name="connsiteX5" fmla="*/ 164788 w 329576"/>
                  <a:gd name="connsiteY5" fmla="*/ 411534 h 41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576" h="411534">
                    <a:moveTo>
                      <a:pt x="164788" y="411534"/>
                    </a:moveTo>
                    <a:cubicBezTo>
                      <a:pt x="269062" y="326873"/>
                      <a:pt x="329602" y="199707"/>
                      <a:pt x="329576" y="65392"/>
                    </a:cubicBezTo>
                    <a:cubicBezTo>
                      <a:pt x="329384" y="43499"/>
                      <a:pt x="327636" y="21647"/>
                      <a:pt x="324345" y="0"/>
                    </a:cubicBezTo>
                    <a:cubicBezTo>
                      <a:pt x="220692" y="34008"/>
                      <a:pt x="108884" y="34008"/>
                      <a:pt x="5231" y="0"/>
                    </a:cubicBezTo>
                    <a:cubicBezTo>
                      <a:pt x="1940" y="21647"/>
                      <a:pt x="192" y="43499"/>
                      <a:pt x="0" y="65392"/>
                    </a:cubicBezTo>
                    <a:cubicBezTo>
                      <a:pt x="-26" y="199707"/>
                      <a:pt x="60514" y="326873"/>
                      <a:pt x="164788" y="411534"/>
                    </a:cubicBezTo>
                    <a:close/>
                  </a:path>
                </a:pathLst>
              </a:custGeom>
              <a:solidFill>
                <a:schemeClr val="tx1">
                  <a:lumMod val="50000"/>
                  <a:lumOff val="50000"/>
                </a:schemeClr>
              </a:solidFill>
              <a:ln w="21729" cap="flat">
                <a:noFill/>
                <a:prstDash val="solid"/>
                <a:miter/>
              </a:ln>
            </p:spPr>
            <p:txBody>
              <a:bodyPr rtlCol="0" anchor="ctr"/>
              <a:lstStyle/>
              <a:p>
                <a:pPr algn="ctr"/>
                <a:r>
                  <a:rPr lang="sv-SE" sz="1100" b="1" dirty="0">
                    <a:solidFill>
                      <a:schemeClr val="bg1"/>
                    </a:solidFill>
                  </a:rPr>
                  <a:t>Upplysa</a:t>
                </a:r>
              </a:p>
            </p:txBody>
          </p:sp>
          <p:sp>
            <p:nvSpPr>
              <p:cNvPr id="15" name="Frihandsfigur: Form 14">
                <a:extLst>
                  <a:ext uri="{FF2B5EF4-FFF2-40B4-BE49-F238E27FC236}">
                    <a16:creationId xmlns:a16="http://schemas.microsoft.com/office/drawing/2014/main" id="{C842A9F4-D7B5-4DA0-BFBE-63C7E91C08C5}"/>
                  </a:ext>
                </a:extLst>
              </p:cNvPr>
              <p:cNvSpPr/>
              <p:nvPr/>
            </p:nvSpPr>
            <p:spPr>
              <a:xfrm>
                <a:off x="7690003" y="1742350"/>
                <a:ext cx="370555" cy="290535"/>
              </a:xfrm>
              <a:custGeom>
                <a:avLst/>
                <a:gdLst>
                  <a:gd name="connsiteX0" fmla="*/ 370555 w 370555"/>
                  <a:gd name="connsiteY0" fmla="*/ 24389 h 290535"/>
                  <a:gd name="connsiteX1" fmla="*/ 0 w 370555"/>
                  <a:gd name="connsiteY1" fmla="*/ 61881 h 290535"/>
                  <a:gd name="connsiteX2" fmla="*/ 149966 w 370555"/>
                  <a:gd name="connsiteY2" fmla="*/ 290535 h 290535"/>
                  <a:gd name="connsiteX3" fmla="*/ 370555 w 370555"/>
                  <a:gd name="connsiteY3" fmla="*/ 24389 h 290535"/>
                </a:gdLst>
                <a:ahLst/>
                <a:cxnLst>
                  <a:cxn ang="0">
                    <a:pos x="connsiteX0" y="connsiteY0"/>
                  </a:cxn>
                  <a:cxn ang="0">
                    <a:pos x="connsiteX1" y="connsiteY1"/>
                  </a:cxn>
                  <a:cxn ang="0">
                    <a:pos x="connsiteX2" y="connsiteY2"/>
                  </a:cxn>
                  <a:cxn ang="0">
                    <a:pos x="connsiteX3" y="connsiteY3"/>
                  </a:cxn>
                </a:cxnLst>
                <a:rect l="l" t="t" r="r" b="b"/>
                <a:pathLst>
                  <a:path w="370555" h="290535">
                    <a:moveTo>
                      <a:pt x="370555" y="24389"/>
                    </a:moveTo>
                    <a:cubicBezTo>
                      <a:pt x="247535" y="-18238"/>
                      <a:pt x="111988" y="-4523"/>
                      <a:pt x="0" y="61881"/>
                    </a:cubicBezTo>
                    <a:cubicBezTo>
                      <a:pt x="69760" y="123123"/>
                      <a:pt x="121590" y="202151"/>
                      <a:pt x="149966" y="290535"/>
                    </a:cubicBezTo>
                    <a:cubicBezTo>
                      <a:pt x="256082" y="234832"/>
                      <a:pt x="335509" y="139000"/>
                      <a:pt x="370555" y="24389"/>
                    </a:cubicBezTo>
                    <a:close/>
                  </a:path>
                </a:pathLst>
              </a:custGeom>
              <a:solidFill>
                <a:schemeClr val="tx1">
                  <a:lumMod val="50000"/>
                  <a:lumOff val="50000"/>
                </a:schemeClr>
              </a:solidFill>
              <a:ln w="21729" cap="flat">
                <a:noFill/>
                <a:prstDash val="solid"/>
                <a:miter/>
              </a:ln>
            </p:spPr>
            <p:txBody>
              <a:bodyPr rtlCol="0" anchor="ctr"/>
              <a:lstStyle/>
              <a:p>
                <a:r>
                  <a:rPr lang="sv-SE" sz="1100" dirty="0">
                    <a:solidFill>
                      <a:schemeClr val="bg1"/>
                    </a:solidFill>
                  </a:rPr>
                  <a:t>     Engagera</a:t>
                </a:r>
              </a:p>
            </p:txBody>
          </p:sp>
          <p:sp>
            <p:nvSpPr>
              <p:cNvPr id="16" name="Frihandsfigur: Form 15">
                <a:extLst>
                  <a:ext uri="{FF2B5EF4-FFF2-40B4-BE49-F238E27FC236}">
                    <a16:creationId xmlns:a16="http://schemas.microsoft.com/office/drawing/2014/main" id="{AA9FE387-8FC1-4C9F-9E4F-BE54DEE1AB7B}"/>
                  </a:ext>
                </a:extLst>
              </p:cNvPr>
              <p:cNvSpPr/>
              <p:nvPr/>
            </p:nvSpPr>
            <p:spPr>
              <a:xfrm>
                <a:off x="7205665" y="1742109"/>
                <a:ext cx="371644" cy="290776"/>
              </a:xfrm>
              <a:custGeom>
                <a:avLst/>
                <a:gdLst>
                  <a:gd name="connsiteX0" fmla="*/ 145388 w 371644"/>
                  <a:gd name="connsiteY0" fmla="*/ 0 h 290776"/>
                  <a:gd name="connsiteX1" fmla="*/ 0 w 371644"/>
                  <a:gd name="connsiteY1" fmla="*/ 24631 h 290776"/>
                  <a:gd name="connsiteX2" fmla="*/ 221679 w 371644"/>
                  <a:gd name="connsiteY2" fmla="*/ 290777 h 290776"/>
                  <a:gd name="connsiteX3" fmla="*/ 371645 w 371644"/>
                  <a:gd name="connsiteY3" fmla="*/ 62123 h 290776"/>
                  <a:gd name="connsiteX4" fmla="*/ 145388 w 371644"/>
                  <a:gd name="connsiteY4" fmla="*/ 0 h 290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644" h="290776">
                    <a:moveTo>
                      <a:pt x="145388" y="0"/>
                    </a:moveTo>
                    <a:cubicBezTo>
                      <a:pt x="95898" y="111"/>
                      <a:pt x="46766" y="8433"/>
                      <a:pt x="0" y="24631"/>
                    </a:cubicBezTo>
                    <a:cubicBezTo>
                      <a:pt x="35303" y="139436"/>
                      <a:pt x="115151" y="235298"/>
                      <a:pt x="221679" y="290777"/>
                    </a:cubicBezTo>
                    <a:cubicBezTo>
                      <a:pt x="250055" y="202393"/>
                      <a:pt x="301885" y="123364"/>
                      <a:pt x="371645" y="62123"/>
                    </a:cubicBezTo>
                    <a:cubicBezTo>
                      <a:pt x="303169" y="21481"/>
                      <a:pt x="225016" y="24"/>
                      <a:pt x="145388" y="0"/>
                    </a:cubicBezTo>
                    <a:close/>
                  </a:path>
                </a:pathLst>
              </a:custGeom>
              <a:solidFill>
                <a:schemeClr val="tx1">
                  <a:lumMod val="50000"/>
                  <a:lumOff val="50000"/>
                </a:schemeClr>
              </a:solidFill>
              <a:ln w="21729" cap="flat">
                <a:noFill/>
                <a:prstDash val="solid"/>
                <a:miter/>
              </a:ln>
            </p:spPr>
            <p:txBody>
              <a:bodyPr rtlCol="0" anchor="ctr"/>
              <a:lstStyle/>
              <a:p>
                <a:r>
                  <a:rPr lang="sv-SE" sz="1100" dirty="0">
                    <a:solidFill>
                      <a:schemeClr val="bg1"/>
                    </a:solidFill>
                  </a:rPr>
                  <a:t>    Förklara</a:t>
                </a:r>
              </a:p>
            </p:txBody>
          </p:sp>
        </p:grpSp>
        <p:pic>
          <p:nvPicPr>
            <p:cNvPr id="7" name="Bild 6" descr="Databas">
              <a:extLst>
                <a:ext uri="{FF2B5EF4-FFF2-40B4-BE49-F238E27FC236}">
                  <a16:creationId xmlns:a16="http://schemas.microsoft.com/office/drawing/2014/main" id="{BE92C7EE-E067-4021-BF27-5C0D75E1FF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76491" y="3426258"/>
              <a:ext cx="637156" cy="637156"/>
            </a:xfrm>
            <a:prstGeom prst="rect">
              <a:avLst/>
            </a:prstGeom>
          </p:spPr>
        </p:pic>
        <p:pic>
          <p:nvPicPr>
            <p:cNvPr id="8" name="Bild 7" descr="Drama">
              <a:extLst>
                <a:ext uri="{FF2B5EF4-FFF2-40B4-BE49-F238E27FC236}">
                  <a16:creationId xmlns:a16="http://schemas.microsoft.com/office/drawing/2014/main" id="{E64A9DBC-A022-4956-8BC5-B12C707E0A4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45794" y="641360"/>
              <a:ext cx="594564" cy="594564"/>
            </a:xfrm>
            <a:prstGeom prst="rect">
              <a:avLst/>
            </a:prstGeom>
          </p:spPr>
        </p:pic>
        <p:pic>
          <p:nvPicPr>
            <p:cNvPr id="9" name="Bild 8" descr="Stapeldiagram RTL">
              <a:extLst>
                <a:ext uri="{FF2B5EF4-FFF2-40B4-BE49-F238E27FC236}">
                  <a16:creationId xmlns:a16="http://schemas.microsoft.com/office/drawing/2014/main" id="{837BBBA0-8717-43CA-8A0E-9CA1E70726E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723145" y="3388899"/>
              <a:ext cx="461485" cy="461485"/>
            </a:xfrm>
            <a:prstGeom prst="rect">
              <a:avLst/>
            </a:prstGeom>
          </p:spPr>
        </p:pic>
      </p:grpSp>
    </p:spTree>
    <p:extLst>
      <p:ext uri="{BB962C8B-B14F-4D97-AF65-F5344CB8AC3E}">
        <p14:creationId xmlns:p14="http://schemas.microsoft.com/office/powerpoint/2010/main" val="4124987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D1C8A8-07DC-4C2A-8819-E8EFF4234ABE}"/>
              </a:ext>
            </a:extLst>
          </p:cNvPr>
          <p:cNvSpPr>
            <a:spLocks noGrp="1"/>
          </p:cNvSpPr>
          <p:nvPr>
            <p:ph type="title"/>
          </p:nvPr>
        </p:nvSpPr>
        <p:spPr/>
        <p:txBody>
          <a:bodyPr/>
          <a:lstStyle/>
          <a:p>
            <a:r>
              <a:rPr lang="sv-SE" dirty="0"/>
              <a:t>Några viktiga punkter:</a:t>
            </a:r>
          </a:p>
        </p:txBody>
      </p:sp>
      <p:sp>
        <p:nvSpPr>
          <p:cNvPr id="3" name="Platshållare för innehåll 2">
            <a:extLst>
              <a:ext uri="{FF2B5EF4-FFF2-40B4-BE49-F238E27FC236}">
                <a16:creationId xmlns:a16="http://schemas.microsoft.com/office/drawing/2014/main" id="{1A417E89-A389-4841-A25D-23965C7D9210}"/>
              </a:ext>
            </a:extLst>
          </p:cNvPr>
          <p:cNvSpPr>
            <a:spLocks noGrp="1"/>
          </p:cNvSpPr>
          <p:nvPr>
            <p:ph idx="1"/>
          </p:nvPr>
        </p:nvSpPr>
        <p:spPr>
          <a:xfrm>
            <a:off x="971549" y="1251169"/>
            <a:ext cx="7283217" cy="2692857"/>
          </a:xfrm>
        </p:spPr>
        <p:txBody>
          <a:bodyPr/>
          <a:lstStyle/>
          <a:p>
            <a:r>
              <a:rPr lang="sv-SE" dirty="0"/>
              <a:t>Ha ett tydligt syfte med visualiseringen – är det för att själva utforska </a:t>
            </a:r>
            <a:r>
              <a:rPr lang="sv-SE" dirty="0" err="1"/>
              <a:t>datan</a:t>
            </a:r>
            <a:r>
              <a:rPr lang="sv-SE" dirty="0"/>
              <a:t> eller för att presentera någonting?</a:t>
            </a:r>
          </a:p>
          <a:p>
            <a:r>
              <a:rPr lang="sv-SE" dirty="0"/>
              <a:t>Anpassa efter den som ska förstå</a:t>
            </a:r>
          </a:p>
          <a:p>
            <a:r>
              <a:rPr lang="sv-SE" dirty="0"/>
              <a:t>Integrera statistiska och verbala beskrivningar</a:t>
            </a:r>
          </a:p>
          <a:p>
            <a:r>
              <a:rPr lang="sv-SE" dirty="0"/>
              <a:t>Visa </a:t>
            </a:r>
            <a:r>
              <a:rPr lang="sv-SE" dirty="0" err="1"/>
              <a:t>datan</a:t>
            </a:r>
            <a:r>
              <a:rPr lang="sv-SE" dirty="0"/>
              <a:t> på olika detaljnivåer, helhetsbild och detaljnivå</a:t>
            </a:r>
          </a:p>
          <a:p>
            <a:r>
              <a:rPr lang="sv-SE" dirty="0"/>
              <a:t>Håll det så enkelt som möjligt, se till att ni själva förstår det ni gör</a:t>
            </a:r>
          </a:p>
          <a:p>
            <a:r>
              <a:rPr lang="sv-SE" dirty="0"/>
              <a:t>Se till att hålla isär olika datakällor och tydligt beskriva var </a:t>
            </a:r>
            <a:r>
              <a:rPr lang="sv-SE" dirty="0" err="1"/>
              <a:t>datan</a:t>
            </a:r>
            <a:r>
              <a:rPr lang="sv-SE" dirty="0"/>
              <a:t> kommer ifrån</a:t>
            </a:r>
          </a:p>
          <a:p>
            <a:endParaRPr lang="sv-SE" dirty="0"/>
          </a:p>
        </p:txBody>
      </p:sp>
      <p:sp>
        <p:nvSpPr>
          <p:cNvPr id="4" name="Underrubrik 3">
            <a:extLst>
              <a:ext uri="{FF2B5EF4-FFF2-40B4-BE49-F238E27FC236}">
                <a16:creationId xmlns:a16="http://schemas.microsoft.com/office/drawing/2014/main" id="{EC320D5C-81D9-4DE5-8184-E4FA1F726844}"/>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3340227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8D75B8-0E74-4FD7-A079-4E78CD303E05}"/>
              </a:ext>
            </a:extLst>
          </p:cNvPr>
          <p:cNvSpPr>
            <a:spLocks noGrp="1"/>
          </p:cNvSpPr>
          <p:nvPr>
            <p:ph type="title"/>
          </p:nvPr>
        </p:nvSpPr>
        <p:spPr/>
        <p:txBody>
          <a:bodyPr/>
          <a:lstStyle/>
          <a:p>
            <a:r>
              <a:rPr lang="sv-SE" dirty="0"/>
              <a:t>Att visualisera och berätta om data</a:t>
            </a:r>
          </a:p>
        </p:txBody>
      </p:sp>
      <p:sp>
        <p:nvSpPr>
          <p:cNvPr id="3" name="Platshållare för innehåll 2">
            <a:extLst>
              <a:ext uri="{FF2B5EF4-FFF2-40B4-BE49-F238E27FC236}">
                <a16:creationId xmlns:a16="http://schemas.microsoft.com/office/drawing/2014/main" id="{BF167B3C-EC30-418D-8035-D9F281722A6B}"/>
              </a:ext>
            </a:extLst>
          </p:cNvPr>
          <p:cNvSpPr>
            <a:spLocks noGrp="1"/>
          </p:cNvSpPr>
          <p:nvPr>
            <p:ph idx="1"/>
          </p:nvPr>
        </p:nvSpPr>
        <p:spPr>
          <a:xfrm>
            <a:off x="971550" y="1550689"/>
            <a:ext cx="3356610" cy="1944876"/>
          </a:xfrm>
        </p:spPr>
        <p:txBody>
          <a:bodyPr/>
          <a:lstStyle/>
          <a:p>
            <a:r>
              <a:rPr lang="sv-SE" dirty="0"/>
              <a:t>För mer tips om att visualisera data och olika typer av diagram, se verktyget Att visualisera data i Region Blekinges förbättringsmetodik</a:t>
            </a:r>
          </a:p>
        </p:txBody>
      </p:sp>
      <p:sp>
        <p:nvSpPr>
          <p:cNvPr id="4" name="Underrubrik 3">
            <a:extLst>
              <a:ext uri="{FF2B5EF4-FFF2-40B4-BE49-F238E27FC236}">
                <a16:creationId xmlns:a16="http://schemas.microsoft.com/office/drawing/2014/main" id="{D76EAEDD-0E99-4841-A6D8-C7E16C6095EB}"/>
              </a:ext>
            </a:extLst>
          </p:cNvPr>
          <p:cNvSpPr>
            <a:spLocks noGrp="1"/>
          </p:cNvSpPr>
          <p:nvPr>
            <p:ph type="subTitle" idx="10"/>
          </p:nvPr>
        </p:nvSpPr>
        <p:spPr/>
        <p:txBody>
          <a:bodyPr/>
          <a:lstStyle/>
          <a:p>
            <a:endParaRPr lang="sv-SE"/>
          </a:p>
        </p:txBody>
      </p:sp>
      <p:pic>
        <p:nvPicPr>
          <p:cNvPr id="5" name="Bildobjekt 4">
            <a:extLst>
              <a:ext uri="{FF2B5EF4-FFF2-40B4-BE49-F238E27FC236}">
                <a16:creationId xmlns:a16="http://schemas.microsoft.com/office/drawing/2014/main" id="{DF30A561-46E8-439A-A1D9-E286EAB5A5E8}"/>
              </a:ext>
            </a:extLst>
          </p:cNvPr>
          <p:cNvPicPr>
            <a:picLocks noChangeAspect="1"/>
          </p:cNvPicPr>
          <p:nvPr/>
        </p:nvPicPr>
        <p:blipFill>
          <a:blip r:embed="rId2"/>
          <a:stretch>
            <a:fillRect/>
          </a:stretch>
        </p:blipFill>
        <p:spPr>
          <a:xfrm>
            <a:off x="4528457" y="1414031"/>
            <a:ext cx="3679569" cy="2072824"/>
          </a:xfrm>
          <a:prstGeom prst="rect">
            <a:avLst/>
          </a:prstGeom>
        </p:spPr>
      </p:pic>
    </p:spTree>
    <p:extLst>
      <p:ext uri="{BB962C8B-B14F-4D97-AF65-F5344CB8AC3E}">
        <p14:creationId xmlns:p14="http://schemas.microsoft.com/office/powerpoint/2010/main" val="2340251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45C256-0B81-478A-AD99-333879E65A42}"/>
              </a:ext>
            </a:extLst>
          </p:cNvPr>
          <p:cNvSpPr>
            <a:spLocks noGrp="1"/>
          </p:cNvSpPr>
          <p:nvPr>
            <p:ph type="title"/>
          </p:nvPr>
        </p:nvSpPr>
        <p:spPr/>
        <p:txBody>
          <a:bodyPr/>
          <a:lstStyle/>
          <a:p>
            <a:r>
              <a:rPr lang="sv-SE" dirty="0"/>
              <a:t>Steg 5 – tolka och analysera data</a:t>
            </a:r>
          </a:p>
        </p:txBody>
      </p:sp>
      <p:sp>
        <p:nvSpPr>
          <p:cNvPr id="3" name="Platshållare för innehåll 2">
            <a:extLst>
              <a:ext uri="{FF2B5EF4-FFF2-40B4-BE49-F238E27FC236}">
                <a16:creationId xmlns:a16="http://schemas.microsoft.com/office/drawing/2014/main" id="{9DFF636E-F6B2-4C51-A995-DBD3E4A80E63}"/>
              </a:ext>
            </a:extLst>
          </p:cNvPr>
          <p:cNvSpPr>
            <a:spLocks noGrp="1"/>
          </p:cNvSpPr>
          <p:nvPr>
            <p:ph idx="1"/>
          </p:nvPr>
        </p:nvSpPr>
        <p:spPr/>
        <p:txBody>
          <a:bodyPr/>
          <a:lstStyle/>
          <a:p>
            <a:pPr marL="0" indent="0">
              <a:buNone/>
            </a:pPr>
            <a:r>
              <a:rPr lang="sv-SE" dirty="0"/>
              <a:t>Data talar inte för sig själv. Den behöver tolkas och förstås i ett sammanhang. Därför behövs systemförståelse, att man har kunskap om sammanhanget som </a:t>
            </a:r>
            <a:r>
              <a:rPr lang="sv-SE" dirty="0" err="1"/>
              <a:t>datan</a:t>
            </a:r>
            <a:r>
              <a:rPr lang="sv-SE" dirty="0"/>
              <a:t> kommer från, för att tolka och dra slutsatser av data. </a:t>
            </a:r>
          </a:p>
          <a:p>
            <a:pPr marL="0" indent="0">
              <a:buNone/>
            </a:pPr>
            <a:r>
              <a:rPr lang="sv-SE" dirty="0"/>
              <a:t>Håll det enkelt och konkret och ta reda på vad som ligger bakom siffrorna.</a:t>
            </a:r>
          </a:p>
          <a:p>
            <a:pPr marL="0" indent="0">
              <a:buNone/>
            </a:pPr>
            <a:endParaRPr lang="sv-SE" dirty="0"/>
          </a:p>
        </p:txBody>
      </p:sp>
      <p:sp>
        <p:nvSpPr>
          <p:cNvPr id="4" name="Underrubrik 3">
            <a:extLst>
              <a:ext uri="{FF2B5EF4-FFF2-40B4-BE49-F238E27FC236}">
                <a16:creationId xmlns:a16="http://schemas.microsoft.com/office/drawing/2014/main" id="{53E13452-526A-4B2E-9D1B-34B02CF693D6}"/>
              </a:ext>
            </a:extLst>
          </p:cNvPr>
          <p:cNvSpPr>
            <a:spLocks noGrp="1"/>
          </p:cNvSpPr>
          <p:nvPr>
            <p:ph type="subTitle" idx="10"/>
          </p:nvPr>
        </p:nvSpPr>
        <p:spPr/>
        <p:txBody>
          <a:bodyPr/>
          <a:lstStyle/>
          <a:p>
            <a:endParaRPr lang="sv-SE"/>
          </a:p>
        </p:txBody>
      </p:sp>
      <p:pic>
        <p:nvPicPr>
          <p:cNvPr id="6" name="Bild 5" descr="Huvud med kugghjul">
            <a:extLst>
              <a:ext uri="{FF2B5EF4-FFF2-40B4-BE49-F238E27FC236}">
                <a16:creationId xmlns:a16="http://schemas.microsoft.com/office/drawing/2014/main" id="{3D046197-B6AD-4B82-96AF-2D933E2326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2300" y="869396"/>
            <a:ext cx="914400" cy="914400"/>
          </a:xfrm>
          <a:prstGeom prst="rect">
            <a:avLst/>
          </a:prstGeom>
        </p:spPr>
      </p:pic>
      <p:pic>
        <p:nvPicPr>
          <p:cNvPr id="8" name="Bild 7" descr="Forskning">
            <a:extLst>
              <a:ext uri="{FF2B5EF4-FFF2-40B4-BE49-F238E27FC236}">
                <a16:creationId xmlns:a16="http://schemas.microsoft.com/office/drawing/2014/main" id="{2FA7FA8A-6B40-4EA5-BD8A-386D2F771F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58050" y="1862295"/>
            <a:ext cx="914400" cy="914400"/>
          </a:xfrm>
          <a:prstGeom prst="rect">
            <a:avLst/>
          </a:prstGeom>
        </p:spPr>
      </p:pic>
      <p:pic>
        <p:nvPicPr>
          <p:cNvPr id="10" name="Bild 9" descr="Hållbarhet">
            <a:extLst>
              <a:ext uri="{FF2B5EF4-FFF2-40B4-BE49-F238E27FC236}">
                <a16:creationId xmlns:a16="http://schemas.microsoft.com/office/drawing/2014/main" id="{57F4064B-1904-468D-95D0-2E91725CB5B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947748" y="1184345"/>
            <a:ext cx="914400" cy="914400"/>
          </a:xfrm>
          <a:prstGeom prst="rect">
            <a:avLst/>
          </a:prstGeom>
        </p:spPr>
      </p:pic>
    </p:spTree>
    <p:extLst>
      <p:ext uri="{BB962C8B-B14F-4D97-AF65-F5344CB8AC3E}">
        <p14:creationId xmlns:p14="http://schemas.microsoft.com/office/powerpoint/2010/main" val="46643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F3287A-45C4-4C3C-9883-61C165363326}"/>
              </a:ext>
            </a:extLst>
          </p:cNvPr>
          <p:cNvSpPr>
            <a:spLocks noGrp="1"/>
          </p:cNvSpPr>
          <p:nvPr>
            <p:ph type="title"/>
          </p:nvPr>
        </p:nvSpPr>
        <p:spPr>
          <a:xfrm>
            <a:off x="971550" y="740649"/>
            <a:ext cx="4206586" cy="510521"/>
          </a:xfrm>
        </p:spPr>
        <p:txBody>
          <a:bodyPr>
            <a:normAutofit/>
          </a:bodyPr>
          <a:lstStyle/>
          <a:p>
            <a:r>
              <a:rPr lang="sv-SE" sz="2000"/>
              <a:t>Förbättringsarbete bygger på fakta</a:t>
            </a:r>
          </a:p>
        </p:txBody>
      </p:sp>
      <p:sp>
        <p:nvSpPr>
          <p:cNvPr id="3" name="Platshållare för innehåll 2">
            <a:extLst>
              <a:ext uri="{FF2B5EF4-FFF2-40B4-BE49-F238E27FC236}">
                <a16:creationId xmlns:a16="http://schemas.microsoft.com/office/drawing/2014/main" id="{8E673A7A-7B3A-4EE3-9C24-6BA3F6E9A5CB}"/>
              </a:ext>
            </a:extLst>
          </p:cNvPr>
          <p:cNvSpPr>
            <a:spLocks noGrp="1"/>
          </p:cNvSpPr>
          <p:nvPr>
            <p:ph idx="1"/>
          </p:nvPr>
        </p:nvSpPr>
        <p:spPr>
          <a:xfrm>
            <a:off x="971550" y="1251169"/>
            <a:ext cx="4206586" cy="2692857"/>
          </a:xfrm>
        </p:spPr>
        <p:txBody>
          <a:bodyPr>
            <a:normAutofit/>
          </a:bodyPr>
          <a:lstStyle/>
          <a:p>
            <a:pPr marL="0" indent="0">
              <a:lnSpc>
                <a:spcPct val="100000"/>
              </a:lnSpc>
              <a:buNone/>
            </a:pPr>
            <a:r>
              <a:rPr lang="sv-SE" sz="1900"/>
              <a:t>Att ta reda på hur det verkligen ligger till är ett av de viktigaste delarna i ett utvecklings- och förbättringsarbete. </a:t>
            </a:r>
          </a:p>
          <a:p>
            <a:pPr marL="0" indent="0">
              <a:lnSpc>
                <a:spcPct val="100000"/>
              </a:lnSpc>
              <a:buNone/>
            </a:pPr>
            <a:r>
              <a:rPr lang="sv-SE" sz="1900"/>
              <a:t>Ofta har vi en känsla av att det är på något vis, men det är avgörande att vi tar reda på fakta. </a:t>
            </a:r>
          </a:p>
          <a:p>
            <a:pPr marL="0" indent="0">
              <a:lnSpc>
                <a:spcPct val="100000"/>
              </a:lnSpc>
              <a:buNone/>
            </a:pPr>
            <a:r>
              <a:rPr lang="sv-SE" sz="1900"/>
              <a:t>Att mäta och analysera går som en röd tråd genom förbättringsarbetet. </a:t>
            </a:r>
          </a:p>
        </p:txBody>
      </p:sp>
      <p:pic>
        <p:nvPicPr>
          <p:cNvPr id="6" name="Bild 5" descr="Forskning">
            <a:extLst>
              <a:ext uri="{FF2B5EF4-FFF2-40B4-BE49-F238E27FC236}">
                <a16:creationId xmlns:a16="http://schemas.microsoft.com/office/drawing/2014/main" id="{CBAED365-F08D-4F77-9AAB-509B156859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64202" y="938214"/>
            <a:ext cx="2808248" cy="2808248"/>
          </a:xfrm>
          <a:prstGeom prst="rect">
            <a:avLst/>
          </a:prstGeom>
        </p:spPr>
      </p:pic>
      <p:sp>
        <p:nvSpPr>
          <p:cNvPr id="11" name="Subtitle 4">
            <a:extLst>
              <a:ext uri="{FF2B5EF4-FFF2-40B4-BE49-F238E27FC236}">
                <a16:creationId xmlns:a16="http://schemas.microsoft.com/office/drawing/2014/main" id="{80371186-5505-47DD-A4F6-0DC946E7C5E2}"/>
              </a:ext>
            </a:extLst>
          </p:cNvPr>
          <p:cNvSpPr>
            <a:spLocks noGrp="1"/>
          </p:cNvSpPr>
          <p:nvPr>
            <p:ph type="subTitle" idx="10"/>
          </p:nvPr>
        </p:nvSpPr>
        <p:spPr>
          <a:xfrm>
            <a:off x="205815" y="4734969"/>
            <a:ext cx="3573379" cy="209725"/>
          </a:xfrm>
        </p:spPr>
        <p:txBody>
          <a:bodyPr/>
          <a:lstStyle/>
          <a:p>
            <a:endParaRPr lang="en-US"/>
          </a:p>
        </p:txBody>
      </p:sp>
    </p:spTree>
    <p:extLst>
      <p:ext uri="{BB962C8B-B14F-4D97-AF65-F5344CB8AC3E}">
        <p14:creationId xmlns:p14="http://schemas.microsoft.com/office/powerpoint/2010/main" val="3813758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F729EE-0E2E-430D-8DE8-61D2BD9A08B4}"/>
              </a:ext>
            </a:extLst>
          </p:cNvPr>
          <p:cNvSpPr>
            <a:spLocks noGrp="1"/>
          </p:cNvSpPr>
          <p:nvPr>
            <p:ph type="title"/>
          </p:nvPr>
        </p:nvSpPr>
        <p:spPr/>
        <p:txBody>
          <a:bodyPr/>
          <a:lstStyle/>
          <a:p>
            <a:r>
              <a:rPr lang="sv-SE" dirty="0"/>
              <a:t>Det som sticker ut- variationen</a:t>
            </a:r>
          </a:p>
        </p:txBody>
      </p:sp>
      <p:sp>
        <p:nvSpPr>
          <p:cNvPr id="3" name="Platshållare för innehåll 2">
            <a:extLst>
              <a:ext uri="{FF2B5EF4-FFF2-40B4-BE49-F238E27FC236}">
                <a16:creationId xmlns:a16="http://schemas.microsoft.com/office/drawing/2014/main" id="{31A507B5-AC99-4342-99C5-864B5C040504}"/>
              </a:ext>
            </a:extLst>
          </p:cNvPr>
          <p:cNvSpPr>
            <a:spLocks noGrp="1"/>
          </p:cNvSpPr>
          <p:nvPr>
            <p:ph idx="1"/>
          </p:nvPr>
        </p:nvSpPr>
        <p:spPr/>
        <p:txBody>
          <a:bodyPr/>
          <a:lstStyle/>
          <a:p>
            <a:r>
              <a:rPr lang="sv-SE" dirty="0"/>
              <a:t>Ofta när man mäter för att lära sig mer om en process som vid ett förbättringsarbete är det bra att undvika medelvärden. </a:t>
            </a:r>
          </a:p>
          <a:p>
            <a:r>
              <a:rPr lang="sv-SE" dirty="0"/>
              <a:t>Medelvärden tar bort mycket av den information som behövs för att kunna lära och förstå för att göra förbättringar. </a:t>
            </a:r>
          </a:p>
          <a:p>
            <a:r>
              <a:rPr lang="sv-SE" dirty="0"/>
              <a:t>Det som sticker ut är ofta ledtrådar för att hitta det som hakar upp sig eller det som fungerar bättre ibland och sämre andra gånger.</a:t>
            </a:r>
          </a:p>
        </p:txBody>
      </p:sp>
      <p:sp>
        <p:nvSpPr>
          <p:cNvPr id="4" name="Underrubrik 3">
            <a:extLst>
              <a:ext uri="{FF2B5EF4-FFF2-40B4-BE49-F238E27FC236}">
                <a16:creationId xmlns:a16="http://schemas.microsoft.com/office/drawing/2014/main" id="{DD1D3EF2-50E4-46BF-9F7D-F6D40AB7B289}"/>
              </a:ext>
            </a:extLst>
          </p:cNvPr>
          <p:cNvSpPr>
            <a:spLocks noGrp="1"/>
          </p:cNvSpPr>
          <p:nvPr>
            <p:ph type="subTitle" idx="10"/>
          </p:nvPr>
        </p:nvSpPr>
        <p:spPr/>
        <p:txBody>
          <a:bodyPr/>
          <a:lstStyle/>
          <a:p>
            <a:endParaRPr lang="sv-SE"/>
          </a:p>
        </p:txBody>
      </p:sp>
      <p:pic>
        <p:nvPicPr>
          <p:cNvPr id="6" name="Bild 5" descr="Spelbok">
            <a:extLst>
              <a:ext uri="{FF2B5EF4-FFF2-40B4-BE49-F238E27FC236}">
                <a16:creationId xmlns:a16="http://schemas.microsoft.com/office/drawing/2014/main" id="{1E5ED69A-C760-40F5-AAF6-B43D83D8D7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44497" y="1257277"/>
            <a:ext cx="1776251" cy="1776251"/>
          </a:xfrm>
          <a:prstGeom prst="rect">
            <a:avLst/>
          </a:prstGeom>
        </p:spPr>
      </p:pic>
    </p:spTree>
    <p:extLst>
      <p:ext uri="{BB962C8B-B14F-4D97-AF65-F5344CB8AC3E}">
        <p14:creationId xmlns:p14="http://schemas.microsoft.com/office/powerpoint/2010/main" val="3236775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D1A746-E270-4B8F-B59D-491500E21E37}"/>
              </a:ext>
            </a:extLst>
          </p:cNvPr>
          <p:cNvSpPr>
            <a:spLocks noGrp="1"/>
          </p:cNvSpPr>
          <p:nvPr>
            <p:ph type="title"/>
          </p:nvPr>
        </p:nvSpPr>
        <p:spPr/>
        <p:txBody>
          <a:bodyPr/>
          <a:lstStyle/>
          <a:p>
            <a:r>
              <a:rPr lang="sv-SE" dirty="0"/>
              <a:t>Slumpmässig eller systematisk variation</a:t>
            </a:r>
          </a:p>
        </p:txBody>
      </p:sp>
      <p:sp>
        <p:nvSpPr>
          <p:cNvPr id="3" name="Platshållare för innehåll 2">
            <a:extLst>
              <a:ext uri="{FF2B5EF4-FFF2-40B4-BE49-F238E27FC236}">
                <a16:creationId xmlns:a16="http://schemas.microsoft.com/office/drawing/2014/main" id="{D0921AF0-F1E9-4EA6-9B67-01D038171C4F}"/>
              </a:ext>
            </a:extLst>
          </p:cNvPr>
          <p:cNvSpPr>
            <a:spLocks noGrp="1"/>
          </p:cNvSpPr>
          <p:nvPr>
            <p:ph idx="1"/>
          </p:nvPr>
        </p:nvSpPr>
        <p:spPr>
          <a:xfrm>
            <a:off x="971549" y="1251169"/>
            <a:ext cx="7042897" cy="2692857"/>
          </a:xfrm>
        </p:spPr>
        <p:txBody>
          <a:bodyPr/>
          <a:lstStyle/>
          <a:p>
            <a:r>
              <a:rPr lang="sv-SE" dirty="0"/>
              <a:t>Ibland ser vi variation och tror att den betyder någonting, men i själva verket var det bara slumpen</a:t>
            </a:r>
          </a:p>
          <a:p>
            <a:pPr marL="0" indent="0">
              <a:buNone/>
            </a:pPr>
            <a:r>
              <a:rPr lang="sv-SE" dirty="0"/>
              <a:t>För att undvika det är det bra att inte jämföra enstaka mätvärden utan titta över längre tid och att fråga sig vad som ligger bakom variationen. </a:t>
            </a:r>
          </a:p>
          <a:p>
            <a:r>
              <a:rPr lang="sv-SE" dirty="0"/>
              <a:t>Ibland missar vi variation i </a:t>
            </a:r>
            <a:r>
              <a:rPr lang="sv-SE" dirty="0" err="1"/>
              <a:t>datan</a:t>
            </a:r>
            <a:r>
              <a:rPr lang="sv-SE" dirty="0"/>
              <a:t> som skulle kunna vara viktiga saker att uppmärksamma och agera på</a:t>
            </a:r>
          </a:p>
          <a:p>
            <a:pPr marL="0" indent="0">
              <a:buNone/>
            </a:pPr>
            <a:r>
              <a:rPr lang="sv-SE" dirty="0"/>
              <a:t>För att undvika det är det bra att inte använda medelvärden och att se hur det ser ut över tid</a:t>
            </a:r>
          </a:p>
        </p:txBody>
      </p:sp>
      <p:sp>
        <p:nvSpPr>
          <p:cNvPr id="4" name="Underrubrik 3">
            <a:extLst>
              <a:ext uri="{FF2B5EF4-FFF2-40B4-BE49-F238E27FC236}">
                <a16:creationId xmlns:a16="http://schemas.microsoft.com/office/drawing/2014/main" id="{61F76E51-9E9D-4F4F-A485-FEA71CAC7381}"/>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3933677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BC5DEC0-8A28-4F6B-8577-7252D3D1A7FE}"/>
              </a:ext>
            </a:extLst>
          </p:cNvPr>
          <p:cNvSpPr>
            <a:spLocks noGrp="1"/>
          </p:cNvSpPr>
          <p:nvPr>
            <p:ph type="subTitle" idx="10"/>
          </p:nvPr>
        </p:nvSpPr>
        <p:spPr/>
        <p:txBody>
          <a:bodyPr/>
          <a:lstStyle/>
          <a:p>
            <a:endParaRPr lang="sv-SE"/>
          </a:p>
        </p:txBody>
      </p:sp>
      <p:sp>
        <p:nvSpPr>
          <p:cNvPr id="5" name="textruta 4">
            <a:extLst>
              <a:ext uri="{FF2B5EF4-FFF2-40B4-BE49-F238E27FC236}">
                <a16:creationId xmlns:a16="http://schemas.microsoft.com/office/drawing/2014/main" id="{961BFF27-7A98-48B9-A7AD-FC8E9710B2ED}"/>
              </a:ext>
            </a:extLst>
          </p:cNvPr>
          <p:cNvSpPr txBox="1"/>
          <p:nvPr/>
        </p:nvSpPr>
        <p:spPr>
          <a:xfrm>
            <a:off x="3779194" y="360727"/>
            <a:ext cx="1199626" cy="646331"/>
          </a:xfrm>
          <a:prstGeom prst="rect">
            <a:avLst/>
          </a:prstGeom>
          <a:noFill/>
          <a:ln w="9525">
            <a:solidFill>
              <a:schemeClr val="tx1"/>
            </a:solidFill>
          </a:ln>
        </p:spPr>
        <p:txBody>
          <a:bodyPr wrap="square" rtlCol="0">
            <a:spAutoFit/>
          </a:bodyPr>
          <a:lstStyle/>
          <a:p>
            <a:pPr algn="ctr"/>
            <a:r>
              <a:rPr lang="sv-SE" dirty="0"/>
              <a:t>Typ av variation?</a:t>
            </a:r>
          </a:p>
        </p:txBody>
      </p:sp>
      <p:sp>
        <p:nvSpPr>
          <p:cNvPr id="6" name="textruta 5">
            <a:extLst>
              <a:ext uri="{FF2B5EF4-FFF2-40B4-BE49-F238E27FC236}">
                <a16:creationId xmlns:a16="http://schemas.microsoft.com/office/drawing/2014/main" id="{E2E7D7F6-D9CC-471A-926A-F0B5D3437A2D}"/>
              </a:ext>
            </a:extLst>
          </p:cNvPr>
          <p:cNvSpPr txBox="1"/>
          <p:nvPr/>
        </p:nvSpPr>
        <p:spPr>
          <a:xfrm>
            <a:off x="2488687" y="2110085"/>
            <a:ext cx="1328303" cy="923330"/>
          </a:xfrm>
          <a:prstGeom prst="rect">
            <a:avLst/>
          </a:prstGeom>
          <a:noFill/>
          <a:ln w="9525">
            <a:solidFill>
              <a:schemeClr val="tx1"/>
            </a:solidFill>
          </a:ln>
        </p:spPr>
        <p:txBody>
          <a:bodyPr wrap="square" rtlCol="0">
            <a:spAutoFit/>
          </a:bodyPr>
          <a:lstStyle/>
          <a:p>
            <a:pPr algn="ctr"/>
            <a:r>
              <a:rPr lang="sv-SE" dirty="0"/>
              <a:t>Nöjd med processens resultat?</a:t>
            </a:r>
          </a:p>
        </p:txBody>
      </p:sp>
      <p:sp>
        <p:nvSpPr>
          <p:cNvPr id="7" name="textruta 6">
            <a:extLst>
              <a:ext uri="{FF2B5EF4-FFF2-40B4-BE49-F238E27FC236}">
                <a16:creationId xmlns:a16="http://schemas.microsoft.com/office/drawing/2014/main" id="{7345C7BA-B447-45CB-887F-86B47E85FE9A}"/>
              </a:ext>
            </a:extLst>
          </p:cNvPr>
          <p:cNvSpPr txBox="1"/>
          <p:nvPr/>
        </p:nvSpPr>
        <p:spPr>
          <a:xfrm>
            <a:off x="2810220" y="1434137"/>
            <a:ext cx="1199626" cy="369332"/>
          </a:xfrm>
          <a:prstGeom prst="rect">
            <a:avLst/>
          </a:prstGeom>
          <a:noFill/>
          <a:ln w="9525">
            <a:solidFill>
              <a:schemeClr val="tx1"/>
            </a:solidFill>
          </a:ln>
        </p:spPr>
        <p:txBody>
          <a:bodyPr wrap="square" rtlCol="0">
            <a:spAutoFit/>
          </a:bodyPr>
          <a:lstStyle/>
          <a:p>
            <a:pPr algn="ctr"/>
            <a:r>
              <a:rPr lang="sv-SE" dirty="0"/>
              <a:t>Slump</a:t>
            </a:r>
          </a:p>
        </p:txBody>
      </p:sp>
      <p:sp>
        <p:nvSpPr>
          <p:cNvPr id="8" name="textruta 7">
            <a:extLst>
              <a:ext uri="{FF2B5EF4-FFF2-40B4-BE49-F238E27FC236}">
                <a16:creationId xmlns:a16="http://schemas.microsoft.com/office/drawing/2014/main" id="{CD7F9B04-4C09-4CA2-859E-07536D8B0AB4}"/>
              </a:ext>
            </a:extLst>
          </p:cNvPr>
          <p:cNvSpPr txBox="1"/>
          <p:nvPr/>
        </p:nvSpPr>
        <p:spPr>
          <a:xfrm>
            <a:off x="4794239" y="1433979"/>
            <a:ext cx="1568787" cy="369332"/>
          </a:xfrm>
          <a:prstGeom prst="rect">
            <a:avLst/>
          </a:prstGeom>
          <a:noFill/>
          <a:ln w="9525">
            <a:solidFill>
              <a:schemeClr val="tx1"/>
            </a:solidFill>
          </a:ln>
        </p:spPr>
        <p:txBody>
          <a:bodyPr wrap="square" rtlCol="0">
            <a:spAutoFit/>
          </a:bodyPr>
          <a:lstStyle/>
          <a:p>
            <a:pPr algn="ctr"/>
            <a:r>
              <a:rPr lang="sv-SE" dirty="0"/>
              <a:t>Systematisk</a:t>
            </a:r>
          </a:p>
        </p:txBody>
      </p:sp>
      <p:sp>
        <p:nvSpPr>
          <p:cNvPr id="9" name="textruta 8">
            <a:extLst>
              <a:ext uri="{FF2B5EF4-FFF2-40B4-BE49-F238E27FC236}">
                <a16:creationId xmlns:a16="http://schemas.microsoft.com/office/drawing/2014/main" id="{0B94A24E-691B-4A33-A1AE-EC38A972D967}"/>
              </a:ext>
            </a:extLst>
          </p:cNvPr>
          <p:cNvSpPr txBox="1"/>
          <p:nvPr/>
        </p:nvSpPr>
        <p:spPr>
          <a:xfrm>
            <a:off x="2550253" y="3320642"/>
            <a:ext cx="2533475" cy="1200329"/>
          </a:xfrm>
          <a:prstGeom prst="rect">
            <a:avLst/>
          </a:prstGeom>
          <a:noFill/>
          <a:ln w="9525">
            <a:solidFill>
              <a:schemeClr val="tx1"/>
            </a:solidFill>
          </a:ln>
        </p:spPr>
        <p:txBody>
          <a:bodyPr wrap="square" rtlCol="0">
            <a:spAutoFit/>
          </a:bodyPr>
          <a:lstStyle/>
          <a:p>
            <a:r>
              <a:rPr lang="sv-SE" dirty="0"/>
              <a:t>Nej – identifiera och förändra systemfaktorer som påverkar hela systemet</a:t>
            </a:r>
          </a:p>
        </p:txBody>
      </p:sp>
      <p:sp>
        <p:nvSpPr>
          <p:cNvPr id="10" name="textruta 9">
            <a:extLst>
              <a:ext uri="{FF2B5EF4-FFF2-40B4-BE49-F238E27FC236}">
                <a16:creationId xmlns:a16="http://schemas.microsoft.com/office/drawing/2014/main" id="{2AB6DC0C-768F-4E5D-A417-BDC38A4747DA}"/>
              </a:ext>
            </a:extLst>
          </p:cNvPr>
          <p:cNvSpPr txBox="1"/>
          <p:nvPr/>
        </p:nvSpPr>
        <p:spPr>
          <a:xfrm>
            <a:off x="958703" y="3296366"/>
            <a:ext cx="1199626" cy="646331"/>
          </a:xfrm>
          <a:prstGeom prst="rect">
            <a:avLst/>
          </a:prstGeom>
          <a:noFill/>
          <a:ln w="9525">
            <a:solidFill>
              <a:schemeClr val="tx1"/>
            </a:solidFill>
          </a:ln>
        </p:spPr>
        <p:txBody>
          <a:bodyPr wrap="square" rtlCol="0">
            <a:spAutoFit/>
          </a:bodyPr>
          <a:lstStyle/>
          <a:p>
            <a:pPr algn="ctr"/>
            <a:r>
              <a:rPr lang="sv-SE" dirty="0"/>
              <a:t>Ja- gör inget</a:t>
            </a:r>
          </a:p>
        </p:txBody>
      </p:sp>
      <p:sp>
        <p:nvSpPr>
          <p:cNvPr id="11" name="textruta 10">
            <a:extLst>
              <a:ext uri="{FF2B5EF4-FFF2-40B4-BE49-F238E27FC236}">
                <a16:creationId xmlns:a16="http://schemas.microsoft.com/office/drawing/2014/main" id="{39A3F5A9-4BCA-462B-81E2-372ED0215FBD}"/>
              </a:ext>
            </a:extLst>
          </p:cNvPr>
          <p:cNvSpPr txBox="1"/>
          <p:nvPr/>
        </p:nvSpPr>
        <p:spPr>
          <a:xfrm>
            <a:off x="4811500" y="2114804"/>
            <a:ext cx="3246586" cy="923330"/>
          </a:xfrm>
          <a:prstGeom prst="rect">
            <a:avLst/>
          </a:prstGeom>
          <a:noFill/>
          <a:ln w="9525">
            <a:solidFill>
              <a:schemeClr val="tx1"/>
            </a:solidFill>
          </a:ln>
        </p:spPr>
        <p:txBody>
          <a:bodyPr wrap="square" rtlCol="0">
            <a:spAutoFit/>
          </a:bodyPr>
          <a:lstStyle/>
          <a:p>
            <a:pPr algn="ctr"/>
            <a:r>
              <a:rPr lang="sv-SE" dirty="0"/>
              <a:t>Sök efter och ”ta bort” en enskild utskiljningsbar variationskälla</a:t>
            </a:r>
          </a:p>
        </p:txBody>
      </p:sp>
      <p:cxnSp>
        <p:nvCxnSpPr>
          <p:cNvPr id="15" name="Rak pilkoppling 14">
            <a:extLst>
              <a:ext uri="{FF2B5EF4-FFF2-40B4-BE49-F238E27FC236}">
                <a16:creationId xmlns:a16="http://schemas.microsoft.com/office/drawing/2014/main" id="{BE85F002-C1C5-4FE2-8EC8-0DB063F0B2A8}"/>
              </a:ext>
            </a:extLst>
          </p:cNvPr>
          <p:cNvCxnSpPr>
            <a:stCxn id="5" idx="2"/>
            <a:endCxn id="7" idx="3"/>
          </p:cNvCxnSpPr>
          <p:nvPr/>
        </p:nvCxnSpPr>
        <p:spPr>
          <a:xfrm flipH="1">
            <a:off x="4009846" y="1007058"/>
            <a:ext cx="369161" cy="611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Rak pilkoppling 15">
            <a:extLst>
              <a:ext uri="{FF2B5EF4-FFF2-40B4-BE49-F238E27FC236}">
                <a16:creationId xmlns:a16="http://schemas.microsoft.com/office/drawing/2014/main" id="{58E62BD3-0EE8-4899-A40D-C6A26A459485}"/>
              </a:ext>
            </a:extLst>
          </p:cNvPr>
          <p:cNvCxnSpPr>
            <a:cxnSpLocks/>
            <a:stCxn id="5" idx="2"/>
            <a:endCxn id="8" idx="1"/>
          </p:cNvCxnSpPr>
          <p:nvPr/>
        </p:nvCxnSpPr>
        <p:spPr>
          <a:xfrm>
            <a:off x="4379007" y="1007058"/>
            <a:ext cx="415232" cy="6115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050C7C1F-32F7-4B69-9ED6-03B486B8E949}"/>
              </a:ext>
            </a:extLst>
          </p:cNvPr>
          <p:cNvCxnSpPr>
            <a:cxnSpLocks/>
            <a:stCxn id="8" idx="2"/>
            <a:endCxn id="11" idx="0"/>
          </p:cNvCxnSpPr>
          <p:nvPr/>
        </p:nvCxnSpPr>
        <p:spPr>
          <a:xfrm>
            <a:off x="5578633" y="1803311"/>
            <a:ext cx="856160" cy="3114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Rak pilkoppling 19">
            <a:extLst>
              <a:ext uri="{FF2B5EF4-FFF2-40B4-BE49-F238E27FC236}">
                <a16:creationId xmlns:a16="http://schemas.microsoft.com/office/drawing/2014/main" id="{591AEEEC-EE74-4395-8E0D-033A372D8CA5}"/>
              </a:ext>
            </a:extLst>
          </p:cNvPr>
          <p:cNvCxnSpPr>
            <a:cxnSpLocks/>
            <a:stCxn id="7" idx="2"/>
            <a:endCxn id="6" idx="0"/>
          </p:cNvCxnSpPr>
          <p:nvPr/>
        </p:nvCxnSpPr>
        <p:spPr>
          <a:xfrm flipH="1">
            <a:off x="3152839" y="1803469"/>
            <a:ext cx="257194" cy="3066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Rak pilkoppling 24">
            <a:extLst>
              <a:ext uri="{FF2B5EF4-FFF2-40B4-BE49-F238E27FC236}">
                <a16:creationId xmlns:a16="http://schemas.microsoft.com/office/drawing/2014/main" id="{AAEDA28B-D387-42F4-818C-CF7CB29A83AE}"/>
              </a:ext>
            </a:extLst>
          </p:cNvPr>
          <p:cNvCxnSpPr>
            <a:cxnSpLocks/>
            <a:stCxn id="6" idx="2"/>
            <a:endCxn id="9" idx="0"/>
          </p:cNvCxnSpPr>
          <p:nvPr/>
        </p:nvCxnSpPr>
        <p:spPr>
          <a:xfrm>
            <a:off x="3152839" y="3033415"/>
            <a:ext cx="664152" cy="2872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Rak pilkoppling 25">
            <a:extLst>
              <a:ext uri="{FF2B5EF4-FFF2-40B4-BE49-F238E27FC236}">
                <a16:creationId xmlns:a16="http://schemas.microsoft.com/office/drawing/2014/main" id="{DE3E2D1F-057B-4BF3-A460-ACC10871DEAB}"/>
              </a:ext>
            </a:extLst>
          </p:cNvPr>
          <p:cNvCxnSpPr>
            <a:cxnSpLocks/>
            <a:stCxn id="6" idx="2"/>
            <a:endCxn id="10" idx="0"/>
          </p:cNvCxnSpPr>
          <p:nvPr/>
        </p:nvCxnSpPr>
        <p:spPr>
          <a:xfrm flipH="1">
            <a:off x="1558516" y="3033415"/>
            <a:ext cx="1594323" cy="262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40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459477-0AA0-450B-B8CB-4FBED1DD8A82}"/>
              </a:ext>
            </a:extLst>
          </p:cNvPr>
          <p:cNvSpPr>
            <a:spLocks noGrp="1"/>
          </p:cNvSpPr>
          <p:nvPr>
            <p:ph type="title"/>
          </p:nvPr>
        </p:nvSpPr>
        <p:spPr>
          <a:xfrm>
            <a:off x="971550" y="498346"/>
            <a:ext cx="5972948" cy="516630"/>
          </a:xfrm>
        </p:spPr>
        <p:txBody>
          <a:bodyPr/>
          <a:lstStyle/>
          <a:p>
            <a:r>
              <a:rPr lang="sv-SE" dirty="0"/>
              <a:t>Fakta behövs för att</a:t>
            </a:r>
          </a:p>
        </p:txBody>
      </p:sp>
      <p:sp>
        <p:nvSpPr>
          <p:cNvPr id="3" name="Platshållare för innehåll 2">
            <a:extLst>
              <a:ext uri="{FF2B5EF4-FFF2-40B4-BE49-F238E27FC236}">
                <a16:creationId xmlns:a16="http://schemas.microsoft.com/office/drawing/2014/main" id="{4C871972-8E78-429B-B4FC-34218BA86A8F}"/>
              </a:ext>
            </a:extLst>
          </p:cNvPr>
          <p:cNvSpPr>
            <a:spLocks noGrp="1"/>
          </p:cNvSpPr>
          <p:nvPr>
            <p:ph idx="1"/>
          </p:nvPr>
        </p:nvSpPr>
        <p:spPr>
          <a:xfrm>
            <a:off x="971550" y="1006057"/>
            <a:ext cx="7492226" cy="2692857"/>
          </a:xfrm>
        </p:spPr>
        <p:txBody>
          <a:bodyPr/>
          <a:lstStyle/>
          <a:p>
            <a:r>
              <a:rPr lang="sv-SE" dirty="0"/>
              <a:t>definiera problemet eller målet som arbetet utgår ifrån </a:t>
            </a:r>
          </a:p>
          <a:p>
            <a:r>
              <a:rPr lang="sv-SE" dirty="0"/>
              <a:t>kartlägga nuläget </a:t>
            </a:r>
          </a:p>
          <a:p>
            <a:r>
              <a:rPr lang="sv-SE" dirty="0"/>
              <a:t>undersöka grundorsakerna</a:t>
            </a:r>
          </a:p>
          <a:p>
            <a:r>
              <a:rPr lang="sv-SE" dirty="0"/>
              <a:t>veta hur det önskade framtida läget ser ut</a:t>
            </a:r>
          </a:p>
          <a:p>
            <a:r>
              <a:rPr lang="sv-SE" dirty="0"/>
              <a:t>undersöka förbättringsidéer och möjliga lösningar</a:t>
            </a:r>
          </a:p>
          <a:p>
            <a:r>
              <a:rPr lang="sv-SE" dirty="0"/>
              <a:t>se vad testade lösningar har för effekter</a:t>
            </a:r>
          </a:p>
          <a:p>
            <a:r>
              <a:rPr lang="sv-SE" dirty="0"/>
              <a:t>kunna fatta beslut om förbättringar</a:t>
            </a:r>
          </a:p>
          <a:p>
            <a:r>
              <a:rPr lang="sv-SE" dirty="0"/>
              <a:t>kunna följa implementeringen och effekter över tid</a:t>
            </a:r>
          </a:p>
        </p:txBody>
      </p:sp>
      <p:sp>
        <p:nvSpPr>
          <p:cNvPr id="4" name="Underrubrik 3">
            <a:extLst>
              <a:ext uri="{FF2B5EF4-FFF2-40B4-BE49-F238E27FC236}">
                <a16:creationId xmlns:a16="http://schemas.microsoft.com/office/drawing/2014/main" id="{A529C006-BFA9-431C-96BC-082191D97240}"/>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66035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92B62D-A81E-4EF8-B068-5E1378B7FC21}"/>
              </a:ext>
            </a:extLst>
          </p:cNvPr>
          <p:cNvSpPr>
            <a:spLocks noGrp="1"/>
          </p:cNvSpPr>
          <p:nvPr>
            <p:ph type="title"/>
          </p:nvPr>
        </p:nvSpPr>
        <p:spPr/>
        <p:txBody>
          <a:bodyPr/>
          <a:lstStyle/>
          <a:p>
            <a:r>
              <a:rPr lang="sv-SE" dirty="0"/>
              <a:t>Data är svar på frågor</a:t>
            </a:r>
          </a:p>
        </p:txBody>
      </p:sp>
      <p:sp>
        <p:nvSpPr>
          <p:cNvPr id="3" name="Platshållare för innehåll 2">
            <a:extLst>
              <a:ext uri="{FF2B5EF4-FFF2-40B4-BE49-F238E27FC236}">
                <a16:creationId xmlns:a16="http://schemas.microsoft.com/office/drawing/2014/main" id="{8E2CA786-DD9B-4AB8-966B-5434117CB389}"/>
              </a:ext>
            </a:extLst>
          </p:cNvPr>
          <p:cNvSpPr>
            <a:spLocks noGrp="1"/>
          </p:cNvSpPr>
          <p:nvPr>
            <p:ph idx="1"/>
          </p:nvPr>
        </p:nvSpPr>
        <p:spPr/>
        <p:txBody>
          <a:bodyPr/>
          <a:lstStyle/>
          <a:p>
            <a:r>
              <a:rPr lang="sv-SE" dirty="0"/>
              <a:t>Vissa frågor följs genom hela arbetet</a:t>
            </a:r>
          </a:p>
          <a:p>
            <a:r>
              <a:rPr lang="sv-SE" dirty="0"/>
              <a:t>Andra är tillfälliga och bidrar med en pusselbit</a:t>
            </a:r>
          </a:p>
          <a:p>
            <a:r>
              <a:rPr lang="sv-SE" dirty="0"/>
              <a:t>Fokusera på de frågorna som är viktiga att veta svar på</a:t>
            </a:r>
          </a:p>
          <a:p>
            <a:pPr marL="0" indent="0">
              <a:buNone/>
            </a:pPr>
            <a:endParaRPr lang="sv-SE" dirty="0"/>
          </a:p>
          <a:p>
            <a:pPr marL="0" indent="0">
              <a:buNone/>
            </a:pPr>
            <a:r>
              <a:rPr lang="sv-SE" dirty="0"/>
              <a:t>Tänk på att inte krångla till det. Håll det så enkelt och konkret som möjligt.</a:t>
            </a:r>
          </a:p>
          <a:p>
            <a:endParaRPr lang="sv-SE" dirty="0"/>
          </a:p>
        </p:txBody>
      </p:sp>
      <p:sp>
        <p:nvSpPr>
          <p:cNvPr id="4" name="Underrubrik 3">
            <a:extLst>
              <a:ext uri="{FF2B5EF4-FFF2-40B4-BE49-F238E27FC236}">
                <a16:creationId xmlns:a16="http://schemas.microsoft.com/office/drawing/2014/main" id="{3EDA423A-2A12-426A-98B5-7B6E07267D55}"/>
              </a:ext>
            </a:extLst>
          </p:cNvPr>
          <p:cNvSpPr>
            <a:spLocks noGrp="1"/>
          </p:cNvSpPr>
          <p:nvPr>
            <p:ph type="subTitle" idx="10"/>
          </p:nvPr>
        </p:nvSpPr>
        <p:spPr/>
        <p:txBody>
          <a:bodyPr/>
          <a:lstStyle/>
          <a:p>
            <a:endParaRPr lang="sv-SE"/>
          </a:p>
        </p:txBody>
      </p:sp>
      <p:pic>
        <p:nvPicPr>
          <p:cNvPr id="6" name="Bild 5" descr="Vägskyltar">
            <a:extLst>
              <a:ext uri="{FF2B5EF4-FFF2-40B4-BE49-F238E27FC236}">
                <a16:creationId xmlns:a16="http://schemas.microsoft.com/office/drawing/2014/main" id="{430DD699-8453-45F0-B560-42801E21F5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30487" y="2494087"/>
            <a:ext cx="1268016" cy="1268016"/>
          </a:xfrm>
          <a:prstGeom prst="rect">
            <a:avLst/>
          </a:prstGeom>
        </p:spPr>
      </p:pic>
      <p:pic>
        <p:nvPicPr>
          <p:cNvPr id="8" name="Bild 7" descr="Hjälp">
            <a:extLst>
              <a:ext uri="{FF2B5EF4-FFF2-40B4-BE49-F238E27FC236}">
                <a16:creationId xmlns:a16="http://schemas.microsoft.com/office/drawing/2014/main" id="{40F7B3F6-51E1-4B90-A2DD-80FCBD27C6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44498" y="803676"/>
            <a:ext cx="1599889" cy="1599889"/>
          </a:xfrm>
          <a:prstGeom prst="rect">
            <a:avLst/>
          </a:prstGeom>
        </p:spPr>
      </p:pic>
    </p:spTree>
    <p:extLst>
      <p:ext uri="{BB962C8B-B14F-4D97-AF65-F5344CB8AC3E}">
        <p14:creationId xmlns:p14="http://schemas.microsoft.com/office/powerpoint/2010/main" val="2705649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CBBCE1-B75F-4357-9A3D-7B14307EFFF4}"/>
              </a:ext>
            </a:extLst>
          </p:cNvPr>
          <p:cNvSpPr>
            <a:spLocks noGrp="1"/>
          </p:cNvSpPr>
          <p:nvPr>
            <p:ph type="title"/>
          </p:nvPr>
        </p:nvSpPr>
        <p:spPr>
          <a:xfrm>
            <a:off x="971550" y="740649"/>
            <a:ext cx="4206586" cy="510521"/>
          </a:xfrm>
        </p:spPr>
        <p:txBody>
          <a:bodyPr>
            <a:normAutofit/>
          </a:bodyPr>
          <a:lstStyle/>
          <a:p>
            <a:r>
              <a:rPr lang="sv-SE" sz="2000"/>
              <a:t>Fördjupningsverktyget innehåller</a:t>
            </a:r>
          </a:p>
        </p:txBody>
      </p:sp>
      <p:sp>
        <p:nvSpPr>
          <p:cNvPr id="3" name="Platshållare för innehåll 2">
            <a:extLst>
              <a:ext uri="{FF2B5EF4-FFF2-40B4-BE49-F238E27FC236}">
                <a16:creationId xmlns:a16="http://schemas.microsoft.com/office/drawing/2014/main" id="{D51DD2A5-3B1D-4717-A3B1-987AE89F4F43}"/>
              </a:ext>
            </a:extLst>
          </p:cNvPr>
          <p:cNvSpPr>
            <a:spLocks noGrp="1"/>
          </p:cNvSpPr>
          <p:nvPr>
            <p:ph idx="1"/>
          </p:nvPr>
        </p:nvSpPr>
        <p:spPr>
          <a:xfrm>
            <a:off x="971550" y="1251169"/>
            <a:ext cx="4206586" cy="2692857"/>
          </a:xfrm>
        </p:spPr>
        <p:txBody>
          <a:bodyPr>
            <a:normAutofit/>
          </a:bodyPr>
          <a:lstStyle/>
          <a:p>
            <a:pPr>
              <a:lnSpc>
                <a:spcPct val="100000"/>
              </a:lnSpc>
            </a:pPr>
            <a:r>
              <a:rPr lang="sv-SE" sz="1600"/>
              <a:t>Steg 1 – formulera frågan</a:t>
            </a:r>
          </a:p>
          <a:p>
            <a:pPr>
              <a:lnSpc>
                <a:spcPct val="100000"/>
              </a:lnSpc>
            </a:pPr>
            <a:r>
              <a:rPr lang="sv-SE" sz="1600"/>
              <a:t>Steg 2 – olika typer av mått</a:t>
            </a:r>
          </a:p>
          <a:p>
            <a:pPr>
              <a:lnSpc>
                <a:spcPct val="100000"/>
              </a:lnSpc>
            </a:pPr>
            <a:r>
              <a:rPr lang="sv-SE" sz="1600"/>
              <a:t>Steg 3 – att hitta data</a:t>
            </a:r>
          </a:p>
          <a:p>
            <a:pPr>
              <a:lnSpc>
                <a:spcPct val="100000"/>
              </a:lnSpc>
            </a:pPr>
            <a:r>
              <a:rPr lang="sv-SE" sz="1600"/>
              <a:t>Steg 4- få en tydlig bild av </a:t>
            </a:r>
            <a:r>
              <a:rPr lang="sv-SE" sz="1600" err="1"/>
              <a:t>datan</a:t>
            </a:r>
            <a:endParaRPr lang="sv-SE" sz="1600"/>
          </a:p>
          <a:p>
            <a:pPr>
              <a:lnSpc>
                <a:spcPct val="100000"/>
              </a:lnSpc>
            </a:pPr>
            <a:r>
              <a:rPr lang="sv-SE" sz="1600"/>
              <a:t>Steg 5 – tolka och analysera data</a:t>
            </a:r>
          </a:p>
          <a:p>
            <a:pPr>
              <a:lnSpc>
                <a:spcPct val="100000"/>
              </a:lnSpc>
            </a:pPr>
            <a:r>
              <a:rPr lang="sv-SE" sz="1600"/>
              <a:t>Fördjupning, se verktyget Att visualisera data i Region Blekinges förbättringsmetodik</a:t>
            </a:r>
          </a:p>
        </p:txBody>
      </p:sp>
      <p:pic>
        <p:nvPicPr>
          <p:cNvPr id="6" name="Bild 5" descr="Affärstillväxt">
            <a:extLst>
              <a:ext uri="{FF2B5EF4-FFF2-40B4-BE49-F238E27FC236}">
                <a16:creationId xmlns:a16="http://schemas.microsoft.com/office/drawing/2014/main" id="{E54A8C23-AC86-445E-8A30-97FAA998E3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64202" y="938214"/>
            <a:ext cx="2808248" cy="2808248"/>
          </a:xfrm>
          <a:prstGeom prst="rect">
            <a:avLst/>
          </a:prstGeom>
        </p:spPr>
      </p:pic>
      <p:sp>
        <p:nvSpPr>
          <p:cNvPr id="11" name="Subtitle 4">
            <a:extLst>
              <a:ext uri="{FF2B5EF4-FFF2-40B4-BE49-F238E27FC236}">
                <a16:creationId xmlns:a16="http://schemas.microsoft.com/office/drawing/2014/main" id="{E5626BD0-2962-46AB-8348-35686D46A7A3}"/>
              </a:ext>
            </a:extLst>
          </p:cNvPr>
          <p:cNvSpPr>
            <a:spLocks noGrp="1"/>
          </p:cNvSpPr>
          <p:nvPr>
            <p:ph type="subTitle" idx="10"/>
          </p:nvPr>
        </p:nvSpPr>
        <p:spPr>
          <a:xfrm>
            <a:off x="205815" y="4734969"/>
            <a:ext cx="3573379" cy="209725"/>
          </a:xfrm>
        </p:spPr>
        <p:txBody>
          <a:bodyPr/>
          <a:lstStyle/>
          <a:p>
            <a:endParaRPr lang="en-US"/>
          </a:p>
        </p:txBody>
      </p:sp>
    </p:spTree>
    <p:extLst>
      <p:ext uri="{BB962C8B-B14F-4D97-AF65-F5344CB8AC3E}">
        <p14:creationId xmlns:p14="http://schemas.microsoft.com/office/powerpoint/2010/main" val="169907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6649FE-F88E-41E0-BE55-B01837783443}"/>
              </a:ext>
            </a:extLst>
          </p:cNvPr>
          <p:cNvSpPr>
            <a:spLocks noGrp="1"/>
          </p:cNvSpPr>
          <p:nvPr>
            <p:ph type="title"/>
          </p:nvPr>
        </p:nvSpPr>
        <p:spPr>
          <a:xfrm>
            <a:off x="1206441" y="740647"/>
            <a:ext cx="5972948" cy="516630"/>
          </a:xfrm>
        </p:spPr>
        <p:txBody>
          <a:bodyPr/>
          <a:lstStyle/>
          <a:p>
            <a:r>
              <a:rPr lang="sv-SE" dirty="0"/>
              <a:t>Steg 1 – Formulera frågan</a:t>
            </a:r>
          </a:p>
        </p:txBody>
      </p:sp>
      <p:sp>
        <p:nvSpPr>
          <p:cNvPr id="3" name="Platshållare för innehåll 2">
            <a:extLst>
              <a:ext uri="{FF2B5EF4-FFF2-40B4-BE49-F238E27FC236}">
                <a16:creationId xmlns:a16="http://schemas.microsoft.com/office/drawing/2014/main" id="{4009355F-5A6A-413F-8CA8-51CFF381301B}"/>
              </a:ext>
            </a:extLst>
          </p:cNvPr>
          <p:cNvSpPr>
            <a:spLocks noGrp="1"/>
          </p:cNvSpPr>
          <p:nvPr>
            <p:ph idx="1"/>
          </p:nvPr>
        </p:nvSpPr>
        <p:spPr>
          <a:xfrm>
            <a:off x="1206441" y="1258487"/>
            <a:ext cx="4758930" cy="2068187"/>
          </a:xfrm>
        </p:spPr>
        <p:txBody>
          <a:bodyPr/>
          <a:lstStyle/>
          <a:p>
            <a:pPr marL="0" indent="0">
              <a:buNone/>
            </a:pPr>
            <a:r>
              <a:rPr lang="sv-SE" dirty="0"/>
              <a:t>Var noga med att alltid formulera frågan tydligt</a:t>
            </a:r>
          </a:p>
          <a:p>
            <a:r>
              <a:rPr lang="sv-SE" dirty="0"/>
              <a:t>Vad är det vi vill veta? </a:t>
            </a:r>
          </a:p>
          <a:p>
            <a:r>
              <a:rPr lang="sv-SE" dirty="0"/>
              <a:t>Varför är det viktigt att veta just det?</a:t>
            </a:r>
          </a:p>
          <a:p>
            <a:r>
              <a:rPr lang="sv-SE" dirty="0"/>
              <a:t>Vem kan veta svaret? </a:t>
            </a:r>
          </a:p>
          <a:p>
            <a:pPr marL="0" indent="0">
              <a:buNone/>
            </a:pPr>
            <a:endParaRPr lang="sv-SE" sz="1400" i="1" dirty="0"/>
          </a:p>
        </p:txBody>
      </p:sp>
      <p:sp>
        <p:nvSpPr>
          <p:cNvPr id="4" name="Underrubrik 3">
            <a:extLst>
              <a:ext uri="{FF2B5EF4-FFF2-40B4-BE49-F238E27FC236}">
                <a16:creationId xmlns:a16="http://schemas.microsoft.com/office/drawing/2014/main" id="{CD49AF85-7443-4007-840C-2A59BB8781FA}"/>
              </a:ext>
            </a:extLst>
          </p:cNvPr>
          <p:cNvSpPr>
            <a:spLocks noGrp="1"/>
          </p:cNvSpPr>
          <p:nvPr>
            <p:ph type="subTitle" idx="10"/>
          </p:nvPr>
        </p:nvSpPr>
        <p:spPr/>
        <p:txBody>
          <a:bodyPr/>
          <a:lstStyle/>
          <a:p>
            <a:endParaRPr lang="sv-SE"/>
          </a:p>
        </p:txBody>
      </p:sp>
      <p:pic>
        <p:nvPicPr>
          <p:cNvPr id="6" name="Bild 5" descr="Kundrecension RTL">
            <a:extLst>
              <a:ext uri="{FF2B5EF4-FFF2-40B4-BE49-F238E27FC236}">
                <a16:creationId xmlns:a16="http://schemas.microsoft.com/office/drawing/2014/main" id="{E009DD74-8B4F-4125-BFDD-6B43F45E9F3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14502" y="833500"/>
            <a:ext cx="1990736" cy="1990736"/>
          </a:xfrm>
          <a:prstGeom prst="rect">
            <a:avLst/>
          </a:prstGeom>
        </p:spPr>
      </p:pic>
      <p:sp>
        <p:nvSpPr>
          <p:cNvPr id="12" name="Platshållare för innehåll 2">
            <a:extLst>
              <a:ext uri="{FF2B5EF4-FFF2-40B4-BE49-F238E27FC236}">
                <a16:creationId xmlns:a16="http://schemas.microsoft.com/office/drawing/2014/main" id="{B475EBB1-4BB0-49A2-853F-560D04B03D92}"/>
              </a:ext>
            </a:extLst>
          </p:cNvPr>
          <p:cNvSpPr txBox="1">
            <a:spLocks/>
          </p:cNvSpPr>
          <p:nvPr/>
        </p:nvSpPr>
        <p:spPr>
          <a:xfrm>
            <a:off x="1175960" y="3124015"/>
            <a:ext cx="7079765" cy="29416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000" b="0" i="0" kern="1200" dirty="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800" b="0" i="0" kern="1200" dirty="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b="0" i="0" kern="1200" dirty="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b="0" i="0" kern="1200" baseline="0" dirty="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0" i="0" kern="1200" dirty="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400" i="1" dirty="0"/>
              <a:t>Fiktivt exempel: Hur många verksamheter i Region Blekinge har idag en verksamhetsutvecklare? Det är viktigt att veta eftersom målet med det fiktiva förbättringsarbetet är att alla ska ha en verksamhetsutvecklare och vi behöver veta vårt utgångsläge samt mäta över tid för att se hur arbetet går framåt.</a:t>
            </a:r>
          </a:p>
          <a:p>
            <a:pPr marL="0" indent="0">
              <a:buFont typeface="Arial" panose="020B0604020202020204" pitchFamily="34" charset="0"/>
              <a:buNone/>
            </a:pPr>
            <a:r>
              <a:rPr lang="sv-SE" sz="1400" i="1" dirty="0"/>
              <a:t>HR- konsulterna borde kunna veta samt alla chefer </a:t>
            </a:r>
          </a:p>
        </p:txBody>
      </p:sp>
    </p:spTree>
    <p:extLst>
      <p:ext uri="{BB962C8B-B14F-4D97-AF65-F5344CB8AC3E}">
        <p14:creationId xmlns:p14="http://schemas.microsoft.com/office/powerpoint/2010/main" val="400108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2ACD9F-6A3C-49A4-86E9-4FAAF74D42C0}"/>
              </a:ext>
            </a:extLst>
          </p:cNvPr>
          <p:cNvSpPr>
            <a:spLocks noGrp="1"/>
          </p:cNvSpPr>
          <p:nvPr>
            <p:ph type="title"/>
          </p:nvPr>
        </p:nvSpPr>
        <p:spPr>
          <a:xfrm>
            <a:off x="1126722" y="675582"/>
            <a:ext cx="5972948" cy="516630"/>
          </a:xfrm>
        </p:spPr>
        <p:txBody>
          <a:bodyPr/>
          <a:lstStyle/>
          <a:p>
            <a:r>
              <a:rPr lang="sv-SE" dirty="0"/>
              <a:t>Steg 2 - Olika typer av mått</a:t>
            </a:r>
          </a:p>
        </p:txBody>
      </p:sp>
      <p:sp>
        <p:nvSpPr>
          <p:cNvPr id="4" name="Underrubrik 3">
            <a:extLst>
              <a:ext uri="{FF2B5EF4-FFF2-40B4-BE49-F238E27FC236}">
                <a16:creationId xmlns:a16="http://schemas.microsoft.com/office/drawing/2014/main" id="{8126B892-33AE-408A-A770-7A85963781E0}"/>
              </a:ext>
            </a:extLst>
          </p:cNvPr>
          <p:cNvSpPr>
            <a:spLocks noGrp="1"/>
          </p:cNvSpPr>
          <p:nvPr>
            <p:ph type="subTitle" idx="10"/>
          </p:nvPr>
        </p:nvSpPr>
        <p:spPr/>
        <p:txBody>
          <a:bodyPr/>
          <a:lstStyle/>
          <a:p>
            <a:endParaRPr lang="sv-SE"/>
          </a:p>
        </p:txBody>
      </p:sp>
      <p:pic>
        <p:nvPicPr>
          <p:cNvPr id="2049" name="Bildobjekt 52">
            <a:extLst>
              <a:ext uri="{FF2B5EF4-FFF2-40B4-BE49-F238E27FC236}">
                <a16:creationId xmlns:a16="http://schemas.microsoft.com/office/drawing/2014/main" id="{A03C35E5-E06A-458D-9F2C-C55A3F981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3483" y="1192212"/>
            <a:ext cx="2492375" cy="2759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263CAA00-F27D-45A3-9250-E73D8911DB63}"/>
              </a:ext>
            </a:extLst>
          </p:cNvPr>
          <p:cNvSpPr>
            <a:spLocks noChangeArrowheads="1"/>
          </p:cNvSpPr>
          <p:nvPr/>
        </p:nvSpPr>
        <p:spPr bwMode="auto">
          <a:xfrm>
            <a:off x="1126722" y="1316986"/>
            <a:ext cx="4404283"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tab pos="180975" algn="l"/>
              </a:tabLst>
            </a:pPr>
            <a:r>
              <a:rPr kumimoji="0" lang="sv-SE" altLang="sv-SE" sz="16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 utvecklings- och förbättringsarbete är det effekterna eller resultatet </a:t>
            </a:r>
            <a:r>
              <a:rPr lang="sv-SE" altLang="sv-SE" sz="1600" dirty="0">
                <a:latin typeface="+mn-lt"/>
                <a:ea typeface="Calibri" panose="020F0502020204030204" pitchFamily="34" charset="0"/>
                <a:cs typeface="Times New Roman" panose="02020603050405020304" pitchFamily="18" charset="0"/>
              </a:rPr>
              <a:t> i det framtida önskade läget vi är ute efter, men ofta behöver vi följa även andra delar för att se om vi är på rätt väg. </a:t>
            </a:r>
          </a:p>
          <a:p>
            <a:pPr marR="0" lvl="0" algn="l" defTabSz="914400" rtl="0" eaLnBrk="0" fontAlgn="base" latinLnBrk="0" hangingPunct="0">
              <a:lnSpc>
                <a:spcPct val="100000"/>
              </a:lnSpc>
              <a:spcBef>
                <a:spcPct val="0"/>
              </a:spcBef>
              <a:spcAft>
                <a:spcPct val="0"/>
              </a:spcAft>
              <a:buClrTx/>
              <a:buSzTx/>
              <a:tabLst>
                <a:tab pos="180975" algn="l"/>
              </a:tabLst>
            </a:pPr>
            <a:r>
              <a:rPr lang="sv-SE" altLang="sv-SE" sz="1600" dirty="0">
                <a:latin typeface="+mn-lt"/>
                <a:ea typeface="Calibri" panose="020F0502020204030204" pitchFamily="34" charset="0"/>
                <a:cs typeface="Times New Roman" panose="02020603050405020304" pitchFamily="18" charset="0"/>
              </a:rPr>
              <a:t>Det här materialet går igenom:</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180975" algn="l"/>
              </a:tabLst>
            </a:pPr>
            <a:r>
              <a:rPr kumimoji="0" lang="sv-SE" altLang="sv-SE" sz="16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Strukturmått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180975" algn="l"/>
              </a:tabLst>
            </a:pPr>
            <a:r>
              <a:rPr kumimoji="0" lang="sv-SE" altLang="sv-SE" sz="16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Processindikatorer</a:t>
            </a:r>
            <a:endParaRPr lang="sv-SE" altLang="sv-SE" sz="1600" dirty="0">
              <a:latin typeface="+mn-lt"/>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180975" algn="l"/>
              </a:tabLst>
            </a:pPr>
            <a:r>
              <a:rPr kumimoji="0" lang="sv-SE" altLang="sv-SE" sz="160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Effektmått eller resultatmått</a:t>
            </a:r>
            <a:br>
              <a:rPr kumimoji="0" lang="sv-SE" altLang="sv-SE" sz="16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endParaRPr lang="sv-SE" altLang="sv-SE" sz="1600" i="1" dirty="0">
              <a:latin typeface="+mn-lt"/>
              <a:ea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tab pos="180975" algn="l"/>
              </a:tabLst>
            </a:pPr>
            <a: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Välj indikatorer och typ av mått efter det ni behöver veta.</a:t>
            </a:r>
            <a:b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b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endParaRPr kumimoji="0" lang="sv-SE" altLang="sv-SE"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851891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8126B892-33AE-408A-A770-7A85963781E0}"/>
              </a:ext>
            </a:extLst>
          </p:cNvPr>
          <p:cNvSpPr>
            <a:spLocks noGrp="1"/>
          </p:cNvSpPr>
          <p:nvPr>
            <p:ph type="subTitle" idx="10"/>
          </p:nvPr>
        </p:nvSpPr>
        <p:spPr/>
        <p:txBody>
          <a:bodyPr/>
          <a:lstStyle/>
          <a:p>
            <a:endParaRPr lang="sv-SE"/>
          </a:p>
        </p:txBody>
      </p:sp>
      <p:pic>
        <p:nvPicPr>
          <p:cNvPr id="2049" name="Bildobjekt 52">
            <a:extLst>
              <a:ext uri="{FF2B5EF4-FFF2-40B4-BE49-F238E27FC236}">
                <a16:creationId xmlns:a16="http://schemas.microsoft.com/office/drawing/2014/main" id="{A03C35E5-E06A-458D-9F2C-C55A3F981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3483" y="1024495"/>
            <a:ext cx="2492375" cy="2759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263CAA00-F27D-45A3-9250-E73D8911DB63}"/>
              </a:ext>
            </a:extLst>
          </p:cNvPr>
          <p:cNvSpPr>
            <a:spLocks noChangeArrowheads="1"/>
          </p:cNvSpPr>
          <p:nvPr/>
        </p:nvSpPr>
        <p:spPr bwMode="auto">
          <a:xfrm>
            <a:off x="1207721" y="876203"/>
            <a:ext cx="429227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lvl="0" defTabSz="914400"/>
            <a:br>
              <a:rPr lang="sv-SE" altLang="sv-SE" sz="1600" b="1" dirty="0">
                <a:latin typeface="+mn-lt"/>
                <a:ea typeface="Calibri" panose="020F0502020204030204" pitchFamily="34" charset="0"/>
                <a:cs typeface="Times New Roman" panose="02020603050405020304" pitchFamily="18" charset="0"/>
              </a:rPr>
            </a:br>
            <a:r>
              <a:rPr lang="sv-SE" altLang="sv-SE" sz="1600" b="1" dirty="0">
                <a:latin typeface="+mn-lt"/>
                <a:ea typeface="Calibri" panose="020F0502020204030204" pitchFamily="34" charset="0"/>
                <a:cs typeface="Times New Roman" panose="02020603050405020304" pitchFamily="18" charset="0"/>
              </a:rPr>
              <a:t>Strukturmått </a:t>
            </a:r>
          </a:p>
          <a:p>
            <a:pPr lvl="0" defTabSz="914400"/>
            <a: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Beskriver strukturella förutsättningar som tillgång till viss kompetens, resurser, lokaler och utrustning. </a:t>
            </a:r>
          </a:p>
          <a:p>
            <a:pPr lvl="0" defTabSz="914400"/>
            <a:endParaRPr lang="sv-SE" altLang="sv-SE" sz="1600" dirty="0">
              <a:latin typeface="+mn-lt"/>
              <a:cs typeface="Times New Roman" panose="02020603050405020304" pitchFamily="18" charset="0"/>
            </a:endParaRPr>
          </a:p>
          <a:p>
            <a:pPr lvl="0" defTabSz="914400"/>
            <a:r>
              <a:rPr kumimoji="0" lang="sv-SE" altLang="sv-SE" sz="1600" b="0" i="1" u="none" strike="noStrike" cap="none" normalizeH="0" baseline="0" dirty="0">
                <a:ln>
                  <a:noFill/>
                </a:ln>
                <a:solidFill>
                  <a:schemeClr val="tx1"/>
                </a:solidFill>
                <a:effectLst/>
                <a:latin typeface="+mn-lt"/>
                <a:cs typeface="Times New Roman" panose="02020603050405020304" pitchFamily="18" charset="0"/>
              </a:rPr>
              <a:t>Exemplet med verksamhetsutvecklare är ett strukturmått. Det kan behöva kompletteras med processindikatorer och effektmått för att få en heltäckande bild.</a:t>
            </a:r>
            <a:endParaRPr kumimoji="0" lang="sv-SE" altLang="sv-SE" sz="1600" b="0" i="1"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14550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8126B892-33AE-408A-A770-7A85963781E0}"/>
              </a:ext>
            </a:extLst>
          </p:cNvPr>
          <p:cNvSpPr>
            <a:spLocks noGrp="1"/>
          </p:cNvSpPr>
          <p:nvPr>
            <p:ph type="subTitle" idx="10"/>
          </p:nvPr>
        </p:nvSpPr>
        <p:spPr/>
        <p:txBody>
          <a:bodyPr/>
          <a:lstStyle/>
          <a:p>
            <a:endParaRPr lang="sv-SE"/>
          </a:p>
        </p:txBody>
      </p:sp>
      <p:pic>
        <p:nvPicPr>
          <p:cNvPr id="2049" name="Bildobjekt 52">
            <a:extLst>
              <a:ext uri="{FF2B5EF4-FFF2-40B4-BE49-F238E27FC236}">
                <a16:creationId xmlns:a16="http://schemas.microsoft.com/office/drawing/2014/main" id="{A03C35E5-E06A-458D-9F2C-C55A3F981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3483" y="1024495"/>
            <a:ext cx="2492375" cy="2759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263CAA00-F27D-45A3-9250-E73D8911DB63}"/>
              </a:ext>
            </a:extLst>
          </p:cNvPr>
          <p:cNvSpPr>
            <a:spLocks noChangeArrowheads="1"/>
          </p:cNvSpPr>
          <p:nvPr/>
        </p:nvSpPr>
        <p:spPr bwMode="auto">
          <a:xfrm>
            <a:off x="1164839" y="925148"/>
            <a:ext cx="423235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sv-SE" altLang="sv-SE" sz="16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Processindikatorer</a:t>
            </a:r>
            <a:br>
              <a:rPr kumimoji="0" lang="sv-SE" altLang="sv-SE" sz="16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Beskriver hur väl arbetsprocessen fungerar</a:t>
            </a:r>
            <a:b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Vår egen uppföljning av vad och hur vi gör</a:t>
            </a:r>
            <a:br>
              <a:rPr kumimoji="0" lang="sv-SE" altLang="sv-SE"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r>
              <a:rPr kumimoji="0" lang="sv-SE" altLang="sv-SE" sz="16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Tid mellan olika aktiviteter och i aktiviteter, vilka arbetsmoment eller aktiviteter som ingår, vilka material eller läkemedel som används, följsamhet till rutiner etc.</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lang="sv-SE" altLang="sv-SE" sz="1600" i="1" dirty="0">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sv-SE" altLang="sv-SE" sz="1600" b="0" i="1" u="none" strike="noStrike" cap="none" normalizeH="0" baseline="0" dirty="0">
                <a:ln>
                  <a:noFill/>
                </a:ln>
                <a:solidFill>
                  <a:schemeClr val="tx1"/>
                </a:solidFill>
                <a:effectLst/>
                <a:latin typeface="+mn-lt"/>
                <a:cs typeface="Times New Roman" panose="02020603050405020304" pitchFamily="18" charset="0"/>
              </a:rPr>
              <a:t>Exempel: Att ha en verksamhetsutvecklare i sig (strukturmåttet) gör ingen skillnad av sig själv, utan det är de uppgifter som verksamhetsutvecklaren utför som gör skillnad. Dessa kan vi fånga med processindikatorer.  </a:t>
            </a:r>
            <a:endParaRPr kumimoji="0" lang="sv-SE" altLang="sv-SE"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709134922"/>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27ED78B4867F4BBDC0A4F1B3669B0E" ma:contentTypeVersion="1" ma:contentTypeDescription="Skapa ett nytt dokument." ma:contentTypeScope="" ma:versionID="045d4ebd1f1d191093f422a57c751351">
  <xsd:schema xmlns:xsd="http://www.w3.org/2001/XMLSchema" xmlns:xs="http://www.w3.org/2001/XMLSchema" xmlns:p="http://schemas.microsoft.com/office/2006/metadata/properties" xmlns:ns2="001765b0-6213-4853-a53c-6f8706b365b3" targetNamespace="http://schemas.microsoft.com/office/2006/metadata/properties" ma:root="true" ma:fieldsID="4564432af5fcf0b6961777c4925ac02c" ns2:_="">
    <xsd:import namespace="001765b0-6213-4853-a53c-6f8706b365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765b0-6213-4853-a53c-6f8706b365b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78D6A6-1B21-41B9-9EF1-ABF5511BB286}"/>
</file>

<file path=customXml/itemProps2.xml><?xml version="1.0" encoding="utf-8"?>
<ds:datastoreItem xmlns:ds="http://schemas.openxmlformats.org/officeDocument/2006/customXml" ds:itemID="{D9430287-5FD3-4DD6-833E-1C11C3A3845E}"/>
</file>

<file path=customXml/itemProps3.xml><?xml version="1.0" encoding="utf-8"?>
<ds:datastoreItem xmlns:ds="http://schemas.openxmlformats.org/officeDocument/2006/customXml" ds:itemID="{281E6EBF-6535-437E-917A-611B14493517}"/>
</file>

<file path=docProps/app.xml><?xml version="1.0" encoding="utf-8"?>
<Properties xmlns="http://schemas.openxmlformats.org/officeDocument/2006/extended-properties" xmlns:vt="http://schemas.openxmlformats.org/officeDocument/2006/docPropsVTypes">
  <Template>blank</Template>
  <TotalTime>1441</TotalTime>
  <Words>1453</Words>
  <Application>Microsoft Office PowerPoint</Application>
  <PresentationFormat>Bildspel på skärmen (16:9)</PresentationFormat>
  <Paragraphs>129</Paragraphs>
  <Slides>22</Slides>
  <Notes>12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22</vt:i4>
      </vt:variant>
    </vt:vector>
  </HeadingPairs>
  <TitlesOfParts>
    <vt:vector size="26" baseType="lpstr">
      <vt:lpstr>Arial</vt:lpstr>
      <vt:lpstr>Calibri</vt:lpstr>
      <vt:lpstr>Corbel</vt:lpstr>
      <vt:lpstr>16_9_Presentation</vt:lpstr>
      <vt:lpstr>Att mäta och analysera data </vt:lpstr>
      <vt:lpstr>Förbättringsarbete bygger på fakta</vt:lpstr>
      <vt:lpstr>Fakta behövs för att</vt:lpstr>
      <vt:lpstr>Data är svar på frågor</vt:lpstr>
      <vt:lpstr>Fördjupningsverktyget innehåller</vt:lpstr>
      <vt:lpstr>Steg 1 – Formulera frågan</vt:lpstr>
      <vt:lpstr>Steg 2 - Olika typer av mått</vt:lpstr>
      <vt:lpstr>PowerPoint-presentation</vt:lpstr>
      <vt:lpstr>PowerPoint-presentation</vt:lpstr>
      <vt:lpstr>PowerPoint-presentation</vt:lpstr>
      <vt:lpstr>Se hur olika faktorer påverkar varandra</vt:lpstr>
      <vt:lpstr>Steg 3- att hitta rätt data</vt:lpstr>
      <vt:lpstr>Data för att se skillnad över tid</vt:lpstr>
      <vt:lpstr>Kvalitativ data</vt:lpstr>
      <vt:lpstr>Annat som behövs</vt:lpstr>
      <vt:lpstr>Steg 4- få en tydlig bild av datan</vt:lpstr>
      <vt:lpstr>Några viktiga punkter:</vt:lpstr>
      <vt:lpstr>Att visualisera och berätta om data</vt:lpstr>
      <vt:lpstr>Steg 5 – tolka och analysera data</vt:lpstr>
      <vt:lpstr>Det som sticker ut- variationen</vt:lpstr>
      <vt:lpstr>Slumpmässig eller systematisk variation</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på presentation</dc:title>
  <dc:creator>Apelman, Inga-Lisa</dc:creator>
  <cp:lastModifiedBy>Apelman, Inga-Lisa</cp:lastModifiedBy>
  <cp:revision>91</cp:revision>
  <dcterms:created xsi:type="dcterms:W3CDTF">2021-03-23T06:50:36Z</dcterms:created>
  <dcterms:modified xsi:type="dcterms:W3CDTF">2021-04-30T10:14:28Z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2021-03-23T06:51:14.0030140Z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0375282a-5bef-4e29-9064-552160fb8f3e</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y fmtid="{D5CDD505-2E9C-101B-9397-08002B2CF9AE}" pid="12" name="ContentTypeId">
    <vt:lpwstr>0x010100BA27ED78B4867F4BBDC0A4F1B3669B0E</vt:lpwstr>
  </property>
</Properties>
</file>