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4"/>
  </p:sldMasterIdLst>
  <p:notesMasterIdLst>
    <p:notesMasterId r:id="rId11"/>
  </p:notesMasterIdLst>
  <p:sldIdLst>
    <p:sldId id="260" r:id="rId5"/>
    <p:sldId id="264" r:id="rId6"/>
    <p:sldId id="266" r:id="rId7"/>
    <p:sldId id="267" r:id="rId8"/>
    <p:sldId id="268" r:id="rId9"/>
    <p:sldId id="269" r:id="rId10"/>
  </p:sldIdLst>
  <p:sldSz cx="9144000" cy="5143500" type="screen16x9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C"/>
    <a:srgbClr val="29B8CC"/>
    <a:srgbClr val="98C21D"/>
    <a:srgbClr val="2D934F"/>
    <a:srgbClr val="6E368C"/>
    <a:srgbClr val="D7007F"/>
    <a:srgbClr val="00A6E2"/>
    <a:srgbClr val="65B2E4"/>
    <a:srgbClr val="5B9BD5"/>
    <a:srgbClr val="0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89031" autoAdjust="0"/>
  </p:normalViewPr>
  <p:slideViewPr>
    <p:cSldViewPr snapToGrid="0" snapToObjects="1">
      <p:cViewPr varScale="1">
        <p:scale>
          <a:sx n="150" d="100"/>
          <a:sy n="150" d="100"/>
        </p:scale>
        <p:origin x="510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D8DC4-73F6-40AD-9FEB-24F680BBB2FC}" type="datetimeFigureOut">
              <a:rPr lang="sv-SE" smtClean="0"/>
              <a:t>2022-03-03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F054B-763F-4D21-ADAD-01DBBDE23C3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2052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2 - Första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028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vå innehållskolum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C988B-1084-4D43-B854-785DADC6AA1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2678"/>
            <a:ext cx="3414182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1F4F6AE-E656-4606-A7ED-B8738C7C935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604425" y="1252678"/>
            <a:ext cx="3546390" cy="2858879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5" name="Title 17">
            <a:extLst>
              <a:ext uri="{FF2B5EF4-FFF2-40B4-BE49-F238E27FC236}">
                <a16:creationId xmlns:a16="http://schemas.microsoft.com/office/drawing/2014/main" id="{ACB0A2A9-7860-43A7-A983-DCC3FEC3C1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2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CAB0F34-A439-4391-805B-578CC2F9F9E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327839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Jämförels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F87D079-CA06-42AC-A657-9F6CD546ED4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71551" y="1252678"/>
            <a:ext cx="3452966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1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6C720DA5-7F30-4D06-841E-EAC9CFC0846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971549" y="1750616"/>
            <a:ext cx="3452967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B78C9D70-9D73-4F66-B959-D47E03A644B3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684876" y="1252678"/>
            <a:ext cx="3452968" cy="4979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err="1"/>
              <a:t>Jämförelse</a:t>
            </a:r>
            <a:r>
              <a:rPr lang="en-US" dirty="0"/>
              <a:t> 2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CC39147-D25E-418A-B116-113C1B3C7F2F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684876" y="1750616"/>
            <a:ext cx="3452968" cy="234797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0" name="Title 17">
            <a:extLst>
              <a:ext uri="{FF2B5EF4-FFF2-40B4-BE49-F238E27FC236}">
                <a16:creationId xmlns:a16="http://schemas.microsoft.com/office/drawing/2014/main" id="{4669E440-681D-4096-BEC4-732791E6D8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742157"/>
            <a:ext cx="5972946" cy="510521"/>
          </a:xfrm>
          <a:prstGeom prst="rect">
            <a:avLst/>
          </a:prstGeom>
        </p:spPr>
        <p:txBody>
          <a:bodyPr/>
          <a:lstStyle>
            <a:lvl1pPr>
              <a:defRPr sz="2400" b="1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2834628-F2D8-4A21-B0EB-A8D6D9722D6C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5631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72EF0E0-1DA1-403B-A95C-01BD76426A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1" y="870348"/>
            <a:ext cx="5972947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45FA675-0AA6-482C-89AA-E4E8C5B7D8A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1714622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Tom 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71846C22-44CE-4870-8D6B-C7620DFD1F0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505024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Innehåll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9C3F536-D64B-4BFC-BEF4-CC79B31C24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1BD9082-4DAF-49BC-8F62-7BCCBC7E28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79194" y="742157"/>
            <a:ext cx="4393256" cy="3343461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D85BB55-8A0C-425A-A85F-B2238AEAFC7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8" cy="267075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err="1"/>
              <a:t>Underrubrik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9C8B79F-F032-42C4-B31B-257CCFC3E549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052038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Bild med bild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247967D8-9AB6-4493-8198-D2E80F8DCBB1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3779195" y="742157"/>
            <a:ext cx="4393256" cy="33240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b="0" i="0" baseline="0">
                <a:latin typeface="Corbel" panose="020B0503020204020204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ikonen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bild</a:t>
            </a:r>
            <a:r>
              <a:rPr lang="en-US" dirty="0"/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AB7C0BE-15F7-4668-80A5-AC02F82441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71550" y="742157"/>
            <a:ext cx="2607469" cy="672703"/>
          </a:xfrm>
          <a:prstGeom prst="rect">
            <a:avLst/>
          </a:prstGeom>
        </p:spPr>
        <p:txBody>
          <a:bodyPr anchor="b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234FBC2-B46A-45E2-B9F8-38286BA4B10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71550" y="1414860"/>
            <a:ext cx="2607469" cy="26513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30000"/>
              </a:lnSpc>
              <a:spcBef>
                <a:spcPts val="0"/>
              </a:spcBef>
              <a:buNone/>
              <a:defRPr sz="1800" b="0" i="0">
                <a:latin typeface="Corbel" panose="020B0503020204020204" pitchFamily="34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Underrubrik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385068F-3ECE-4D88-948B-15ED065E801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818519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Horisontell rubrik och vertik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65F73D1-05DE-46F7-9E43-08A30F532A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57566" y="273845"/>
            <a:ext cx="6315847" cy="479191"/>
          </a:xfrm>
          <a:prstGeom prst="rect">
            <a:avLst/>
          </a:prstGeom>
        </p:spPr>
        <p:txBody>
          <a:bodyPr/>
          <a:lstStyle>
            <a:lvl1pPr algn="r">
              <a:defRPr sz="2400" b="1" i="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8" name="Vertical Text Placeholder 2">
            <a:extLst>
              <a:ext uri="{FF2B5EF4-FFF2-40B4-BE49-F238E27FC236}">
                <a16:creationId xmlns:a16="http://schemas.microsoft.com/office/drawing/2014/main" id="{623428C2-E86A-44FC-8AC9-39E11B0DBE08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992220" y="851836"/>
            <a:ext cx="7485301" cy="3780887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7142806-D316-46CF-93B5-E15276F32A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3A7F32A-8998-4710-9E3B-6DFF4FBEF473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0908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2 - Vertikal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2E1BDBFF-15E9-470E-A7EB-4148D3963D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2628" y="4526948"/>
            <a:ext cx="792974" cy="157470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A4405302-71D0-4965-8C9B-4F1B88143224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 rot="5400000">
            <a:off x="-1143125" y="1451329"/>
            <a:ext cx="2783357" cy="16335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80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  <p:sp>
        <p:nvSpPr>
          <p:cNvPr id="9" name="Vertical Title 1">
            <a:extLst>
              <a:ext uri="{FF2B5EF4-FFF2-40B4-BE49-F238E27FC236}">
                <a16:creationId xmlns:a16="http://schemas.microsoft.com/office/drawing/2014/main" id="{E2FB44C8-4919-419E-8A8B-AEB62F98E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52034" y="418699"/>
            <a:ext cx="726905" cy="4214024"/>
          </a:xfrm>
          <a:prstGeom prst="rect">
            <a:avLst/>
          </a:prstGeom>
        </p:spPr>
        <p:txBody>
          <a:bodyPr vert="eaVert"/>
          <a:lstStyle>
            <a:lvl1pPr>
              <a:defRPr sz="2400" b="1" i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10" name="Vertical Text Placeholder 2">
            <a:extLst>
              <a:ext uri="{FF2B5EF4-FFF2-40B4-BE49-F238E27FC236}">
                <a16:creationId xmlns:a16="http://schemas.microsoft.com/office/drawing/2014/main" id="{CA5F55C2-EB4E-45B2-B637-12E61F6C4A42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1180288" y="418699"/>
            <a:ext cx="6289067" cy="4214024"/>
          </a:xfrm>
          <a:prstGeom prst="rect">
            <a:avLst/>
          </a:prstGeom>
        </p:spPr>
        <p:txBody>
          <a:bodyPr vert="vert"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1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455A96A-FC56-4B7F-AD44-28845D29033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E6C8C534-9EC3-40D3-B393-A4CC2AB3D8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  <p:sp>
        <p:nvSpPr>
          <p:cNvPr id="5" name="Platshållare för bild 5">
            <a:extLst>
              <a:ext uri="{FF2B5EF4-FFF2-40B4-BE49-F238E27FC236}">
                <a16:creationId xmlns:a16="http://schemas.microsoft.com/office/drawing/2014/main" id="{9CFE1070-3FED-43DC-AB2A-8FC2B8DB74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9144000" cy="51435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sv-SE" dirty="0"/>
              <a:t>Klicka på Infoga… Bilder i verktygsfälten ovan för att lägga en bakgrundsbild</a:t>
            </a:r>
          </a:p>
        </p:txBody>
      </p:sp>
    </p:spTree>
    <p:extLst>
      <p:ext uri="{BB962C8B-B14F-4D97-AF65-F5344CB8AC3E}">
        <p14:creationId xmlns:p14="http://schemas.microsoft.com/office/powerpoint/2010/main" val="163512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2 - Första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675" y="4267200"/>
            <a:ext cx="1943100" cy="38586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2DC0281-36F2-4BBE-9127-50DE6FF3BC9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640388"/>
            <a:ext cx="7315200" cy="50159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4000" b="1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Rubrik på </a:t>
            </a:r>
            <a:r>
              <a:rPr lang="sv-SE" noProof="0" dirty="0"/>
              <a:t>presentationen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D33E797-B0AB-4DC4-A0AF-ACFA45890E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4" y="1181351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Förnamn</a:t>
            </a:r>
            <a:r>
              <a:rPr lang="en-US" dirty="0"/>
              <a:t> </a:t>
            </a:r>
            <a:r>
              <a:rPr lang="en-US" dirty="0" err="1"/>
              <a:t>Efternamn</a:t>
            </a:r>
            <a:r>
              <a:rPr lang="en-US" dirty="0"/>
              <a:t>, Datum</a:t>
            </a:r>
          </a:p>
        </p:txBody>
      </p:sp>
    </p:spTree>
    <p:extLst>
      <p:ext uri="{BB962C8B-B14F-4D97-AF65-F5344CB8AC3E}">
        <p14:creationId xmlns:p14="http://schemas.microsoft.com/office/powerpoint/2010/main" val="889745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En kolumn text och en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9"/>
            <a:ext cx="4206586" cy="510521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lägga</a:t>
            </a:r>
            <a:r>
              <a:rPr lang="en-US" dirty="0"/>
              <a:t> till </a:t>
            </a:r>
            <a:r>
              <a:rPr lang="en-US" dirty="0" err="1"/>
              <a:t>rubrik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4206586" cy="2692857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defRPr sz="2000" b="0" i="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90538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buChar char="•"/>
              <a:tabLst/>
              <a:defRPr sz="1800" b="0" i="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763588" indent="-217488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982663" indent="-177800">
              <a:lnSpc>
                <a:spcPct val="110000"/>
              </a:lnSpc>
              <a:spcBef>
                <a:spcPts val="600"/>
              </a:spcBef>
              <a:tabLst/>
              <a:defRPr sz="1600" b="0" i="0" baseline="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1200150" indent="-176213">
              <a:lnSpc>
                <a:spcPct val="110000"/>
              </a:lnSpc>
              <a:spcBef>
                <a:spcPts val="600"/>
              </a:spcBef>
              <a:tabLst/>
              <a:defRPr sz="1600" b="0" i="0">
                <a:solidFill>
                  <a:schemeClr val="tx1"/>
                </a:solidFill>
                <a:latin typeface="Corbel" panose="020B0503020204020204" pitchFamily="34" charset="0"/>
              </a:defRPr>
            </a:lvl5pPr>
          </a:lstStyle>
          <a:p>
            <a:pPr lvl="0"/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lvl="1"/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3"/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11" name="Platshållare för bild 8"/>
          <p:cNvSpPr>
            <a:spLocks noGrp="1"/>
          </p:cNvSpPr>
          <p:nvPr>
            <p:ph type="pic" sz="quarter" idx="13" hasCustomPrompt="1"/>
          </p:nvPr>
        </p:nvSpPr>
        <p:spPr>
          <a:xfrm>
            <a:off x="5364202" y="740649"/>
            <a:ext cx="2808248" cy="3203378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800" baseline="0"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r>
              <a:rPr lang="sv-SE" dirty="0"/>
              <a:t>Klicka på ikonen för att lägga till en bild.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E0CFD9D-EB04-4799-B7FA-CDA5A1CE6EA5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407045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71550" y="740647"/>
            <a:ext cx="5972948" cy="516630"/>
          </a:xfrm>
          <a:prstGeom prst="rect">
            <a:avLst/>
          </a:prstGeom>
        </p:spPr>
        <p:txBody>
          <a:bodyPr/>
          <a:lstStyle>
            <a:lvl1pPr>
              <a:defRPr sz="2400" b="1" i="0" baseline="0">
                <a:latin typeface="Corbel" panose="020B0503020204020204" pitchFamily="34" charset="0"/>
              </a:defRPr>
            </a:lvl1pPr>
          </a:lstStyle>
          <a:p>
            <a:r>
              <a:rPr lang="en-US" dirty="0" err="1"/>
              <a:t>Skriv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rubrik</a:t>
            </a:r>
            <a:r>
              <a:rPr lang="en-US" dirty="0"/>
              <a:t> </a:t>
            </a:r>
            <a:r>
              <a:rPr lang="en-US" dirty="0" err="1"/>
              <a:t>här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A74838C-E168-47AE-B384-169197DEC04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71550" y="1251169"/>
            <a:ext cx="5972948" cy="2692857"/>
          </a:xfrm>
          <a:prstGeom prst="rect">
            <a:avLst/>
          </a:prstGeom>
        </p:spPr>
        <p:txBody>
          <a:bodyPr/>
          <a:lstStyle>
            <a:lvl1pPr>
              <a:defRPr lang="en-US" sz="2000" b="0" i="0" dirty="0">
                <a:latin typeface="Corbel" panose="020B0503020204020204" pitchFamily="34" charset="0"/>
              </a:defRPr>
            </a:lvl1pPr>
            <a:lvl2pPr>
              <a:defRPr lang="en-US" sz="1800" b="0" i="0" dirty="0">
                <a:latin typeface="Corbel" panose="020B0503020204020204" pitchFamily="34" charset="0"/>
              </a:defRPr>
            </a:lvl2pPr>
            <a:lvl3pPr>
              <a:defRPr lang="en-US" sz="1600" b="0" i="0" dirty="0">
                <a:latin typeface="Corbel" panose="020B0503020204020204" pitchFamily="34" charset="0"/>
              </a:defRPr>
            </a:lvl3pPr>
            <a:lvl4pPr>
              <a:defRPr lang="en-US" sz="1600" b="0" i="0" baseline="0" dirty="0">
                <a:latin typeface="Corbel" panose="020B0503020204020204" pitchFamily="34" charset="0"/>
              </a:defRPr>
            </a:lvl4pPr>
            <a:lvl5pPr>
              <a:defRPr lang="en-US" sz="1600" b="0" i="0" dirty="0">
                <a:latin typeface="Corbel" panose="020B0503020204020204" pitchFamily="34" charset="0"/>
              </a:defRPr>
            </a:lvl5pPr>
          </a:lstStyle>
          <a:p>
            <a:pPr lvl="0">
              <a:lnSpc>
                <a:spcPct val="110000"/>
              </a:lnSpc>
            </a:pPr>
            <a:r>
              <a:rPr lang="en-US" dirty="0" err="1"/>
              <a:t>Klicka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skapa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punktlista</a:t>
            </a:r>
            <a:endParaRPr lang="en-US" dirty="0"/>
          </a:p>
          <a:p>
            <a:pPr marL="490538" lvl="1" indent="-217488">
              <a:lnSpc>
                <a:spcPct val="110000"/>
              </a:lnSpc>
              <a:spcBef>
                <a:spcPts val="600"/>
              </a:spcBef>
              <a:buSzPct val="80000"/>
              <a:buFont typeface="Corbel" panose="020B0503020204020204" pitchFamily="34" charset="0"/>
              <a:tabLst/>
            </a:pP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763588" lvl="2" indent="-217488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982663" lvl="3" indent="-177800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Fjärde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  <a:p>
            <a:pPr marL="1200150" lvl="4" indent="-176213">
              <a:lnSpc>
                <a:spcPct val="110000"/>
              </a:lnSpc>
              <a:spcBef>
                <a:spcPts val="600"/>
              </a:spcBef>
              <a:tabLst/>
            </a:pPr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nivån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6BB7024-473A-4822-9E62-171AC10ADCBF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29857389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imm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1261EDD-65D2-4EE4-888A-32301FDAC738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293752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yrkhu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ADC977C-80CD-4D20-92B3-2771A6BADC12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Stensham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002A2A0-A7C4-48EE-833C-07044EDDDF7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Hallabr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462ECC3-8A54-4FB1-B69D-6ED57A8E1EB7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2 - Kapitelrubrik Krokå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334711" y="870350"/>
            <a:ext cx="6436414" cy="333712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ctr">
              <a:lnSpc>
                <a:spcPct val="150000"/>
              </a:lnSpc>
              <a:defRPr sz="4400" b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</a:lstStyle>
          <a:p>
            <a:pPr lvl="0"/>
            <a:r>
              <a:rPr lang="sv-SE" dirty="0"/>
              <a:t>Skriv en kapitelrubrik här</a:t>
            </a:r>
            <a:endParaRPr lang="sv-SE" noProof="0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CB88A6D-CAA9-4075-B5D4-AE4B9A11368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205815" y="4734969"/>
            <a:ext cx="3573379" cy="2097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950" cap="all" baseline="0">
                <a:solidFill>
                  <a:schemeClr val="bg1"/>
                </a:solidFill>
                <a:latin typeface="Corbel" panose="020B0503020204020204" pitchFamily="34" charset="0"/>
                <a:ea typeface="Corbel" panose="020B0503020204020204" pitchFamily="34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SKRIV VERKSAMHETSNAMN HÄR</a:t>
            </a:r>
          </a:p>
        </p:txBody>
      </p:sp>
    </p:spTree>
    <p:extLst>
      <p:ext uri="{BB962C8B-B14F-4D97-AF65-F5344CB8AC3E}">
        <p14:creationId xmlns:p14="http://schemas.microsoft.com/office/powerpoint/2010/main" val="41108378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29D5648A-A1A7-457F-8D60-90B3F7A0A22B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075" y="4699291"/>
            <a:ext cx="1018050" cy="20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9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17" r:id="rId2"/>
    <p:sldLayoutId id="2147483705" r:id="rId3"/>
    <p:sldLayoutId id="2147483702" r:id="rId4"/>
    <p:sldLayoutId id="2147483706" r:id="rId5"/>
    <p:sldLayoutId id="2147483713" r:id="rId6"/>
    <p:sldLayoutId id="2147483714" r:id="rId7"/>
    <p:sldLayoutId id="2147483715" r:id="rId8"/>
    <p:sldLayoutId id="2147483716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206148"/>
            <a:ext cx="7315200" cy="501594"/>
          </a:xfrm>
        </p:spPr>
        <p:txBody>
          <a:bodyPr>
            <a:normAutofit fontScale="90000"/>
          </a:bodyPr>
          <a:lstStyle/>
          <a:p>
            <a:r>
              <a:rPr lang="sv-SE" dirty="0"/>
              <a:t>Att göra en enkel och konkret plan</a:t>
            </a:r>
            <a:br>
              <a:rPr lang="sv-SE" dirty="0"/>
            </a:br>
            <a:r>
              <a:rPr lang="sv-SE" dirty="0"/>
              <a:t>-inspirerad av 5W2H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89331" y="4398249"/>
            <a:ext cx="4846735" cy="209725"/>
          </a:xfrm>
        </p:spPr>
        <p:txBody>
          <a:bodyPr/>
          <a:lstStyle/>
          <a:p>
            <a:r>
              <a:rPr lang="sv-SE" dirty="0"/>
              <a:t>Ett verktyg i Region Blekinges förbättringsmetodik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2090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71549" y="740649"/>
            <a:ext cx="5873867" cy="510521"/>
          </a:xfrm>
        </p:spPr>
        <p:txBody>
          <a:bodyPr/>
          <a:lstStyle/>
          <a:p>
            <a:r>
              <a:rPr lang="sv-SE" dirty="0"/>
              <a:t>Att skriva ner en enkel och konkret plan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A8B491F-5FCE-4A6F-8BBF-687A22DC1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251169"/>
            <a:ext cx="6226204" cy="2692857"/>
          </a:xfrm>
        </p:spPr>
        <p:txBody>
          <a:bodyPr/>
          <a:lstStyle/>
          <a:p>
            <a:r>
              <a:rPr lang="sv-SE" dirty="0"/>
              <a:t>Ger tydlighet</a:t>
            </a:r>
          </a:p>
          <a:p>
            <a:r>
              <a:rPr lang="sv-SE" dirty="0"/>
              <a:t>Transparens</a:t>
            </a:r>
          </a:p>
          <a:p>
            <a:r>
              <a:rPr lang="sv-SE" dirty="0"/>
              <a:t>Möjlighet att följa upp</a:t>
            </a:r>
          </a:p>
          <a:p>
            <a:r>
              <a:rPr lang="sv-SE" dirty="0"/>
              <a:t>Struktur åt arbetet</a:t>
            </a:r>
          </a:p>
          <a:p>
            <a:r>
              <a:rPr lang="sv-SE" dirty="0"/>
              <a:t>Förutsättningar att få överblick över alla förbättringsarbeten på en enhet</a:t>
            </a:r>
          </a:p>
        </p:txBody>
      </p:sp>
      <p:sp>
        <p:nvSpPr>
          <p:cNvPr id="6" name="Underrubrik 5">
            <a:extLst>
              <a:ext uri="{FF2B5EF4-FFF2-40B4-BE49-F238E27FC236}">
                <a16:creationId xmlns:a16="http://schemas.microsoft.com/office/drawing/2014/main" id="{CE66DE0B-E3E0-461E-A7EA-34ACAB10D060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Rubrik 1"/>
          <p:cNvSpPr txBox="1">
            <a:spLocks/>
          </p:cNvSpPr>
          <p:nvPr/>
        </p:nvSpPr>
        <p:spPr>
          <a:xfrm>
            <a:off x="971550" y="593622"/>
            <a:ext cx="4206586" cy="51052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i="0" kern="1200" baseline="0">
                <a:solidFill>
                  <a:schemeClr val="tx1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endParaRPr lang="sv-SE"/>
          </a:p>
        </p:txBody>
      </p:sp>
      <p:sp>
        <p:nvSpPr>
          <p:cNvPr id="7" name="Platshållare för bild 3"/>
          <p:cNvSpPr txBox="1">
            <a:spLocks/>
          </p:cNvSpPr>
          <p:nvPr/>
        </p:nvSpPr>
        <p:spPr>
          <a:xfrm>
            <a:off x="5364202" y="593623"/>
            <a:ext cx="2907698" cy="3203378"/>
          </a:xfrm>
          <a:prstGeom prst="rect">
            <a:avLst/>
          </a:prstGeom>
        </p:spPr>
      </p:sp>
      <p:pic>
        <p:nvPicPr>
          <p:cNvPr id="9" name="Bild 8" descr="Spelbok">
            <a:extLst>
              <a:ext uri="{FF2B5EF4-FFF2-40B4-BE49-F238E27FC236}">
                <a16:creationId xmlns:a16="http://schemas.microsoft.com/office/drawing/2014/main" id="{FB0CB6C5-6618-4C1D-8F68-A14B8C2E33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5082" y="1251170"/>
            <a:ext cx="2476818" cy="2476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348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2DC28D-A75D-4AC5-BB51-99B6CF786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7 frågor som ger en tydlig plan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94F1F1-9841-4F7F-9012-AF1400A66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400" b="1" dirty="0"/>
              <a:t>Vad</a:t>
            </a:r>
            <a:r>
              <a:rPr lang="sv-SE" sz="1400" dirty="0"/>
              <a:t> är det som ska göras?</a:t>
            </a:r>
          </a:p>
          <a:p>
            <a:r>
              <a:rPr lang="sv-SE" sz="1400" b="1" dirty="0"/>
              <a:t>Varför</a:t>
            </a:r>
            <a:r>
              <a:rPr lang="sv-SE" sz="1400" dirty="0"/>
              <a:t> ska det göras?</a:t>
            </a:r>
          </a:p>
          <a:p>
            <a:r>
              <a:rPr lang="sv-SE" sz="1400" b="1" dirty="0"/>
              <a:t>Var</a:t>
            </a:r>
            <a:r>
              <a:rPr lang="sv-SE" sz="1400" dirty="0"/>
              <a:t> ska det göras?</a:t>
            </a:r>
          </a:p>
          <a:p>
            <a:r>
              <a:rPr lang="sv-SE" sz="1400" b="1" dirty="0"/>
              <a:t>När</a:t>
            </a:r>
            <a:r>
              <a:rPr lang="sv-SE" sz="1400" dirty="0"/>
              <a:t> ska det göras?</a:t>
            </a:r>
          </a:p>
          <a:p>
            <a:r>
              <a:rPr lang="sv-SE" sz="1400" b="1" dirty="0"/>
              <a:t>Vem </a:t>
            </a:r>
            <a:r>
              <a:rPr lang="sv-SE" sz="1400" dirty="0"/>
              <a:t>ska göra det?</a:t>
            </a:r>
          </a:p>
          <a:p>
            <a:r>
              <a:rPr lang="sv-SE" sz="1400" b="1" dirty="0"/>
              <a:t>Hur</a:t>
            </a:r>
            <a:r>
              <a:rPr lang="sv-SE" sz="1400" dirty="0"/>
              <a:t> ska det göras?</a:t>
            </a:r>
          </a:p>
          <a:p>
            <a:r>
              <a:rPr lang="sv-SE" sz="1400" b="1" dirty="0"/>
              <a:t>Hur</a:t>
            </a:r>
            <a:r>
              <a:rPr lang="sv-SE" sz="1400" dirty="0"/>
              <a:t> mycket kostar det?</a:t>
            </a:r>
          </a:p>
          <a:p>
            <a:r>
              <a:rPr lang="sv-SE" sz="1400" b="1" dirty="0"/>
              <a:t>Hur</a:t>
            </a:r>
            <a:r>
              <a:rPr lang="sv-SE" sz="1400" dirty="0"/>
              <a:t> följer vi upp?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23CA112-E424-451F-9F2A-404A1F70B58C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1BE4C533-2D45-4089-8525-A8F2F7A5C41D}"/>
              </a:ext>
            </a:extLst>
          </p:cNvPr>
          <p:cNvSpPr txBox="1"/>
          <p:nvPr/>
        </p:nvSpPr>
        <p:spPr>
          <a:xfrm>
            <a:off x="4790114" y="1694587"/>
            <a:ext cx="332204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/>
              <a:t>Svara på frågorna konkret och kortfattat. Lägg dem gärna i en Excel fil. </a:t>
            </a:r>
          </a:p>
          <a:p>
            <a:r>
              <a:rPr lang="sv-SE" dirty="0"/>
              <a:t>Behövs det mer förklarande text så sammanfatta kärnpunkterna i en tabell, se nästa sida</a:t>
            </a:r>
          </a:p>
        </p:txBody>
      </p:sp>
    </p:spTree>
    <p:extLst>
      <p:ext uri="{BB962C8B-B14F-4D97-AF65-F5344CB8AC3E}">
        <p14:creationId xmlns:p14="http://schemas.microsoft.com/office/powerpoint/2010/main" val="425357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B9386F7B-04E3-42E6-85D6-7FACBFD3DB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970482"/>
              </p:ext>
            </p:extLst>
          </p:nvPr>
        </p:nvGraphicFramePr>
        <p:xfrm>
          <a:off x="486564" y="512310"/>
          <a:ext cx="8170875" cy="3309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7875">
                  <a:extLst>
                    <a:ext uri="{9D8B030D-6E8A-4147-A177-3AD203B41FA5}">
                      <a16:colId xmlns:a16="http://schemas.microsoft.com/office/drawing/2014/main" val="106985265"/>
                    </a:ext>
                  </a:extLst>
                </a:gridCol>
                <a:gridCol w="907875">
                  <a:extLst>
                    <a:ext uri="{9D8B030D-6E8A-4147-A177-3AD203B41FA5}">
                      <a16:colId xmlns:a16="http://schemas.microsoft.com/office/drawing/2014/main" val="2252523463"/>
                    </a:ext>
                  </a:extLst>
                </a:gridCol>
                <a:gridCol w="907875">
                  <a:extLst>
                    <a:ext uri="{9D8B030D-6E8A-4147-A177-3AD203B41FA5}">
                      <a16:colId xmlns:a16="http://schemas.microsoft.com/office/drawing/2014/main" val="1410179429"/>
                    </a:ext>
                  </a:extLst>
                </a:gridCol>
                <a:gridCol w="907875">
                  <a:extLst>
                    <a:ext uri="{9D8B030D-6E8A-4147-A177-3AD203B41FA5}">
                      <a16:colId xmlns:a16="http://schemas.microsoft.com/office/drawing/2014/main" val="4217497361"/>
                    </a:ext>
                  </a:extLst>
                </a:gridCol>
                <a:gridCol w="907875">
                  <a:extLst>
                    <a:ext uri="{9D8B030D-6E8A-4147-A177-3AD203B41FA5}">
                      <a16:colId xmlns:a16="http://schemas.microsoft.com/office/drawing/2014/main" val="149281373"/>
                    </a:ext>
                  </a:extLst>
                </a:gridCol>
                <a:gridCol w="907875">
                  <a:extLst>
                    <a:ext uri="{9D8B030D-6E8A-4147-A177-3AD203B41FA5}">
                      <a16:colId xmlns:a16="http://schemas.microsoft.com/office/drawing/2014/main" val="1873229026"/>
                    </a:ext>
                  </a:extLst>
                </a:gridCol>
                <a:gridCol w="907875">
                  <a:extLst>
                    <a:ext uri="{9D8B030D-6E8A-4147-A177-3AD203B41FA5}">
                      <a16:colId xmlns:a16="http://schemas.microsoft.com/office/drawing/2014/main" val="2833696120"/>
                    </a:ext>
                  </a:extLst>
                </a:gridCol>
                <a:gridCol w="930711">
                  <a:extLst>
                    <a:ext uri="{9D8B030D-6E8A-4147-A177-3AD203B41FA5}">
                      <a16:colId xmlns:a16="http://schemas.microsoft.com/office/drawing/2014/main" val="2912207469"/>
                    </a:ext>
                  </a:extLst>
                </a:gridCol>
                <a:gridCol w="885039">
                  <a:extLst>
                    <a:ext uri="{9D8B030D-6E8A-4147-A177-3AD203B41FA5}">
                      <a16:colId xmlns:a16="http://schemas.microsoft.com/office/drawing/2014/main" val="911229139"/>
                    </a:ext>
                  </a:extLst>
                </a:gridCol>
              </a:tblGrid>
              <a:tr h="810606">
                <a:tc>
                  <a:txBody>
                    <a:bodyPr/>
                    <a:lstStyle/>
                    <a:p>
                      <a:r>
                        <a:rPr lang="sv-SE" dirty="0"/>
                        <a:t>Koppling till 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Varför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När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Hur mycket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Hur följa upp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411615"/>
                  </a:ext>
                </a:extLst>
              </a:tr>
              <a:tr h="810606">
                <a:tc>
                  <a:txBody>
                    <a:bodyPr/>
                    <a:lstStyle/>
                    <a:p>
                      <a:r>
                        <a:rPr lang="sv-SE" sz="1400" dirty="0"/>
                        <a:t>Effektiv enhet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/>
                        <a:t>Enhetliga besluts-underlag</a:t>
                      </a:r>
                    </a:p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Ökad kvalitet och systematiska arbetssätt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Enhet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10-28 februari</a:t>
                      </a:r>
                    </a:p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Anna-Karin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Mall på enhetens arbetsplatsyta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8 timmar arbetstid – 2500kr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44356"/>
                  </a:ext>
                </a:extLst>
              </a:tr>
              <a:tr h="810606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180001"/>
                  </a:ext>
                </a:extLst>
              </a:tr>
            </a:tbl>
          </a:graphicData>
        </a:graphic>
      </p:graphicFrame>
      <p:sp>
        <p:nvSpPr>
          <p:cNvPr id="5" name="Underrubrik 4">
            <a:extLst>
              <a:ext uri="{FF2B5EF4-FFF2-40B4-BE49-F238E27FC236}">
                <a16:creationId xmlns:a16="http://schemas.microsoft.com/office/drawing/2014/main" id="{3FCA7ACE-D08F-49E6-8853-B1D19AAA4577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023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A020EE-E135-4F72-9875-4CB007A78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740649"/>
            <a:ext cx="6618858" cy="510521"/>
          </a:xfrm>
        </p:spPr>
        <p:txBody>
          <a:bodyPr/>
          <a:lstStyle/>
          <a:p>
            <a:r>
              <a:rPr lang="sv-SE" dirty="0"/>
              <a:t>Samla avdelningens förbättringsarbeten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E0042A-7CFE-443F-A0C7-0C3D8EDCE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49" y="1251169"/>
            <a:ext cx="7382337" cy="2692857"/>
          </a:xfrm>
        </p:spPr>
        <p:txBody>
          <a:bodyPr/>
          <a:lstStyle/>
          <a:p>
            <a:r>
              <a:rPr lang="sv-SE" dirty="0"/>
              <a:t>Alla avdelningens förbättringsarbeten kan samlas i en gemensam tabell för transparens och överblick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5AE0451-2B32-4D95-AB2C-174F5CC62929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6" name="Tabell 6">
            <a:extLst>
              <a:ext uri="{FF2B5EF4-FFF2-40B4-BE49-F238E27FC236}">
                <a16:creationId xmlns:a16="http://schemas.microsoft.com/office/drawing/2014/main" id="{CE3FAB5E-CCE6-4835-A5BD-418C9EBA9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301230"/>
              </p:ext>
            </p:extLst>
          </p:nvPr>
        </p:nvGraphicFramePr>
        <p:xfrm>
          <a:off x="971548" y="2001958"/>
          <a:ext cx="7277670" cy="2804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30">
                  <a:extLst>
                    <a:ext uri="{9D8B030D-6E8A-4147-A177-3AD203B41FA5}">
                      <a16:colId xmlns:a16="http://schemas.microsoft.com/office/drawing/2014/main" val="106985265"/>
                    </a:ext>
                  </a:extLst>
                </a:gridCol>
                <a:gridCol w="808630">
                  <a:extLst>
                    <a:ext uri="{9D8B030D-6E8A-4147-A177-3AD203B41FA5}">
                      <a16:colId xmlns:a16="http://schemas.microsoft.com/office/drawing/2014/main" val="2252523463"/>
                    </a:ext>
                  </a:extLst>
                </a:gridCol>
                <a:gridCol w="863661">
                  <a:extLst>
                    <a:ext uri="{9D8B030D-6E8A-4147-A177-3AD203B41FA5}">
                      <a16:colId xmlns:a16="http://schemas.microsoft.com/office/drawing/2014/main" val="1410179429"/>
                    </a:ext>
                  </a:extLst>
                </a:gridCol>
                <a:gridCol w="753599">
                  <a:extLst>
                    <a:ext uri="{9D8B030D-6E8A-4147-A177-3AD203B41FA5}">
                      <a16:colId xmlns:a16="http://schemas.microsoft.com/office/drawing/2014/main" val="4217497361"/>
                    </a:ext>
                  </a:extLst>
                </a:gridCol>
                <a:gridCol w="808630">
                  <a:extLst>
                    <a:ext uri="{9D8B030D-6E8A-4147-A177-3AD203B41FA5}">
                      <a16:colId xmlns:a16="http://schemas.microsoft.com/office/drawing/2014/main" val="149281373"/>
                    </a:ext>
                  </a:extLst>
                </a:gridCol>
                <a:gridCol w="808630">
                  <a:extLst>
                    <a:ext uri="{9D8B030D-6E8A-4147-A177-3AD203B41FA5}">
                      <a16:colId xmlns:a16="http://schemas.microsoft.com/office/drawing/2014/main" val="1873229026"/>
                    </a:ext>
                  </a:extLst>
                </a:gridCol>
                <a:gridCol w="808630">
                  <a:extLst>
                    <a:ext uri="{9D8B030D-6E8A-4147-A177-3AD203B41FA5}">
                      <a16:colId xmlns:a16="http://schemas.microsoft.com/office/drawing/2014/main" val="2833696120"/>
                    </a:ext>
                  </a:extLst>
                </a:gridCol>
                <a:gridCol w="808630">
                  <a:extLst>
                    <a:ext uri="{9D8B030D-6E8A-4147-A177-3AD203B41FA5}">
                      <a16:colId xmlns:a16="http://schemas.microsoft.com/office/drawing/2014/main" val="2912207469"/>
                    </a:ext>
                  </a:extLst>
                </a:gridCol>
                <a:gridCol w="808630">
                  <a:extLst>
                    <a:ext uri="{9D8B030D-6E8A-4147-A177-3AD203B41FA5}">
                      <a16:colId xmlns:a16="http://schemas.microsoft.com/office/drawing/2014/main" val="2487017998"/>
                    </a:ext>
                  </a:extLst>
                </a:gridCol>
              </a:tblGrid>
              <a:tr h="420881">
                <a:tc>
                  <a:txBody>
                    <a:bodyPr/>
                    <a:lstStyle/>
                    <a:p>
                      <a:r>
                        <a:rPr lang="sv-SE" sz="1200" dirty="0"/>
                        <a:t>Koppling till mål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Vad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Varför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Var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När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Vem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Hur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Hur mycket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/>
                        <a:t>Hur följa upp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411615"/>
                  </a:ext>
                </a:extLst>
              </a:tr>
              <a:tr h="869821">
                <a:tc>
                  <a:txBody>
                    <a:bodyPr/>
                    <a:lstStyle/>
                    <a:p>
                      <a:r>
                        <a:rPr lang="sv-SE" sz="800" dirty="0"/>
                        <a:t>Effektiv enhet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800" dirty="0"/>
                        <a:t>Enhetliga besluts-underlag</a:t>
                      </a:r>
                    </a:p>
                    <a:p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/>
                        <a:t>Ökad kvalitet och systematiska arbetssätt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/>
                        <a:t>Enhet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/>
                        <a:t>Ta fram mall 10-28 februari</a:t>
                      </a:r>
                    </a:p>
                    <a:p>
                      <a:r>
                        <a:rPr lang="sv-SE" sz="800" dirty="0"/>
                        <a:t>Revidering årligen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/>
                        <a:t>Anna-Karin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/>
                        <a:t>Mall på enhetens arbetsplats-yta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/>
                        <a:t>8 timmar intern tid – 2500kr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/>
                        <a:t>Inga beslut utan rätt underlag – sekreterare säkerställer och återkopplar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44356"/>
                  </a:ext>
                </a:extLst>
              </a:tr>
              <a:tr h="1402154">
                <a:tc>
                  <a:txBody>
                    <a:bodyPr/>
                    <a:lstStyle/>
                    <a:p>
                      <a:r>
                        <a:rPr lang="sv-SE" sz="800" dirty="0"/>
                        <a:t>Nöjdare kunder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/>
                        <a:t>involvera kunden i planeringen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/>
                        <a:t>Bättre bild av vad kunden vill ha och gemensamma förväntningar ger bättre resultat och </a:t>
                      </a:r>
                      <a:r>
                        <a:rPr lang="sv-SE" sz="800"/>
                        <a:t>nöjdare kunder</a:t>
                      </a:r>
                      <a:endParaRPr lang="sv-SE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/>
                        <a:t>Avdelning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/>
                        <a:t>Ta fram mall 1-30 mars</a:t>
                      </a:r>
                    </a:p>
                    <a:p>
                      <a:endParaRPr lang="sv-SE" sz="800" dirty="0"/>
                    </a:p>
                    <a:p>
                      <a:r>
                        <a:rPr lang="sv-SE" sz="800" dirty="0"/>
                        <a:t>Kontinuerligt vid varje ny affär samt återkommande var 6 månad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/>
                        <a:t>Fredrik och Kalle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/>
                        <a:t>Ny rutin att genomföra dialog med kund enligt ny mall i varje ny affär eller återkommande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/>
                        <a:t>45000kr intern tid</a:t>
                      </a:r>
                    </a:p>
                    <a:p>
                      <a:r>
                        <a:rPr lang="sv-SE" sz="800" dirty="0"/>
                        <a:t>10000kr utbildning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800" dirty="0"/>
                        <a:t>Uppföljning via datorsystemet med påminnelse om ej gjort.</a:t>
                      </a:r>
                    </a:p>
                    <a:p>
                      <a:endParaRPr lang="sv-SE" sz="800" dirty="0"/>
                    </a:p>
                    <a:p>
                      <a:r>
                        <a:rPr lang="sv-SE" sz="800" dirty="0"/>
                        <a:t>Uppföljning i årsrapport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18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62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6A64D1-84C3-4421-A2C2-659F661FA3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Lycka till </a:t>
            </a:r>
            <a:r>
              <a:rPr lang="sv-SE"/>
              <a:t>med förbättringsarbetet!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BB0766E-A2C1-424F-9D01-2FA8F1E578A8}"/>
              </a:ext>
            </a:extLst>
          </p:cNvPr>
          <p:cNvSpPr>
            <a:spLocks noGrp="1"/>
          </p:cNvSpPr>
          <p:nvPr>
            <p:ph type="subTitle" idx="10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6538910"/>
      </p:ext>
    </p:extLst>
  </p:cSld>
  <p:clrMapOvr>
    <a:masterClrMapping/>
  </p:clrMapOvr>
</p:sld>
</file>

<file path=ppt/theme/theme1.xml><?xml version="1.0" encoding="utf-8"?>
<a:theme xmlns:a="http://schemas.openxmlformats.org/drawingml/2006/main" name="16_9_Presentation">
  <a:themeElements>
    <a:clrScheme name="Region Blekinge">
      <a:dk1>
        <a:sysClr val="windowText" lastClr="000000"/>
      </a:dk1>
      <a:lt1>
        <a:sysClr val="window" lastClr="FFFFFF"/>
      </a:lt1>
      <a:dk2>
        <a:srgbClr val="003D7C"/>
      </a:dk2>
      <a:lt2>
        <a:srgbClr val="FFFFFF"/>
      </a:lt2>
      <a:accent1>
        <a:srgbClr val="00A6E2"/>
      </a:accent1>
      <a:accent2>
        <a:srgbClr val="003D7C"/>
      </a:accent2>
      <a:accent3>
        <a:srgbClr val="98C21D"/>
      </a:accent3>
      <a:accent4>
        <a:srgbClr val="2D934F"/>
      </a:accent4>
      <a:accent5>
        <a:srgbClr val="D7007F"/>
      </a:accent5>
      <a:accent6>
        <a:srgbClr val="F18700"/>
      </a:accent6>
      <a:hlink>
        <a:srgbClr val="6E368C"/>
      </a:hlink>
      <a:folHlink>
        <a:srgbClr val="E31836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3A6B94AB-9AC6-493E-B36B-B750673A9344}" vid="{6AD9B554-5742-433C-BC9E-516D400D925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A27ED78B4867F4BBDC0A4F1B3669B0E" ma:contentTypeVersion="1" ma:contentTypeDescription="Skapa ett nytt dokument." ma:contentTypeScope="" ma:versionID="045d4ebd1f1d191093f422a57c751351">
  <xsd:schema xmlns:xsd="http://www.w3.org/2001/XMLSchema" xmlns:xs="http://www.w3.org/2001/XMLSchema" xmlns:p="http://schemas.microsoft.com/office/2006/metadata/properties" xmlns:ns2="001765b0-6213-4853-a53c-6f8706b365b3" targetNamespace="http://schemas.microsoft.com/office/2006/metadata/properties" ma:root="true" ma:fieldsID="4564432af5fcf0b6961777c4925ac02c" ns2:_="">
    <xsd:import namespace="001765b0-6213-4853-a53c-6f8706b365b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1765b0-6213-4853-a53c-6f8706b365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9E8CA4-EDF9-4538-A6B7-32BC07B4EB2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2A1714F-C2E9-4A70-9D0A-82436A7B54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36318E-F0E8-43C7-9648-3D0915BE96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1765b0-6213-4853-a53c-6f8706b365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70</TotalTime>
  <Words>312</Words>
  <Application>Microsoft Office PowerPoint</Application>
  <PresentationFormat>Bildspel på skärmen (16:9)</PresentationFormat>
  <Paragraphs>72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16_9_Presentation</vt:lpstr>
      <vt:lpstr>Att göra en enkel och konkret plan -inspirerad av 5W2H</vt:lpstr>
      <vt:lpstr>Att skriva ner en enkel och konkret plan </vt:lpstr>
      <vt:lpstr>7 frågor som ger en tydlig plan</vt:lpstr>
      <vt:lpstr>PowerPoint-presentation</vt:lpstr>
      <vt:lpstr>Samla avdelningens förbättringsarbeten</vt:lpstr>
      <vt:lpstr>Lycka till med förbättringsarbetet!</vt:lpstr>
    </vt:vector>
  </TitlesOfParts>
  <Company>Landstinget Blekinge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göra en enkel och konkret plan -inspirerad av 5W2H</dc:title>
  <dc:creator>Apelman, Inga-Lisa</dc:creator>
  <cp:lastModifiedBy>Apelman, Inga-Lisa</cp:lastModifiedBy>
  <cp:revision>11</cp:revision>
  <dcterms:created xsi:type="dcterms:W3CDTF">2021-04-13T06:13:22Z</dcterms:created>
  <dcterms:modified xsi:type="dcterms:W3CDTF">2022-03-03T14:27:18Z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råk">
    <vt:lpwstr>Svenska (Sverige)</vt:lpwstr>
  </property>
  <property fmtid="{D5CDD505-2E9C-101B-9397-08002B2CF9AE}" pid="3" name="ContentTypeId">
    <vt:lpwstr>0x010100BA27ED78B4867F4BBDC0A4F1B3669B0E</vt:lpwstr>
  </property>
  <property fmtid="{D5CDD505-2E9C-101B-9397-08002B2CF9AE}" pid="4" name="MSIP_Label_fbac6341-7359-42b1-877b-46cac6ea067b_Enabled">
    <vt:lpwstr>true</vt:lpwstr>
  </property>
  <property fmtid="{D5CDD505-2E9C-101B-9397-08002B2CF9AE}" pid="5" name="MSIP_Label_fbac6341-7359-42b1-877b-46cac6ea067b_SetDate">
    <vt:lpwstr>2022-03-03T14:14:01Z</vt:lpwstr>
  </property>
  <property fmtid="{D5CDD505-2E9C-101B-9397-08002B2CF9AE}" pid="6" name="MSIP_Label_fbac6341-7359-42b1-877b-46cac6ea067b_Method">
    <vt:lpwstr>Standard</vt:lpwstr>
  </property>
  <property fmtid="{D5CDD505-2E9C-101B-9397-08002B2CF9AE}" pid="7" name="MSIP_Label_fbac6341-7359-42b1-877b-46cac6ea067b_Name">
    <vt:lpwstr>Internt</vt:lpwstr>
  </property>
  <property fmtid="{D5CDD505-2E9C-101B-9397-08002B2CF9AE}" pid="8" name="MSIP_Label_fbac6341-7359-42b1-877b-46cac6ea067b_SiteId">
    <vt:lpwstr>b864d79d-1d58-48a3-b396-10684dbf5445</vt:lpwstr>
  </property>
  <property fmtid="{D5CDD505-2E9C-101B-9397-08002B2CF9AE}" pid="9" name="MSIP_Label_fbac6341-7359-42b1-877b-46cac6ea067b_ActionId">
    <vt:lpwstr>29e141d0-079e-483f-bf08-f280c7d1adf7</vt:lpwstr>
  </property>
  <property fmtid="{D5CDD505-2E9C-101B-9397-08002B2CF9AE}" pid="10" name="MSIP_Label_fbac6341-7359-42b1-877b-46cac6ea067b_ContentBits">
    <vt:lpwstr>0</vt:lpwstr>
  </property>
</Properties>
</file>