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 id="2147483727" r:id="rId2"/>
  </p:sldMasterIdLst>
  <p:notesMasterIdLst>
    <p:notesMasterId r:id="rId12"/>
  </p:notesMasterIdLst>
  <p:sldIdLst>
    <p:sldId id="278" r:id="rId3"/>
    <p:sldId id="288" r:id="rId4"/>
    <p:sldId id="287" r:id="rId5"/>
    <p:sldId id="285" r:id="rId6"/>
    <p:sldId id="283" r:id="rId7"/>
    <p:sldId id="282" r:id="rId8"/>
    <p:sldId id="281" r:id="rId9"/>
    <p:sldId id="280" r:id="rId10"/>
    <p:sldId id="290" r:id="rId11"/>
  </p:sldIdLst>
  <p:sldSz cx="9144000" cy="5143500" type="screen16x9"/>
  <p:notesSz cx="6794500" cy="99314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9031" autoAdjust="0"/>
  </p:normalViewPr>
  <p:slideViewPr>
    <p:cSldViewPr snapToGrid="0" snapToObjects="1">
      <p:cViewPr varScale="1">
        <p:scale>
          <a:sx n="137" d="100"/>
          <a:sy n="137" d="100"/>
        </p:scale>
        <p:origin x="120" y="25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Blad1!$B$2</c:f>
              <c:strCache>
                <c:ptCount val="1"/>
                <c:pt idx="0">
                  <c:v>Karlskrona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Blad1!$B$3:$B$9</c:f>
              <c:numCache>
                <c:formatCode>General</c:formatCode>
                <c:ptCount val="7"/>
                <c:pt idx="0">
                  <c:v>25</c:v>
                </c:pt>
                <c:pt idx="1">
                  <c:v>23</c:v>
                </c:pt>
                <c:pt idx="2">
                  <c:v>23</c:v>
                </c:pt>
                <c:pt idx="3">
                  <c:v>24</c:v>
                </c:pt>
                <c:pt idx="4">
                  <c:v>22</c:v>
                </c:pt>
                <c:pt idx="5">
                  <c:v>22</c:v>
                </c:pt>
                <c:pt idx="6">
                  <c:v>23</c:v>
                </c:pt>
              </c:numCache>
            </c:numRef>
          </c:val>
          <c:smooth val="0"/>
          <c:extLst>
            <c:ext xmlns:c16="http://schemas.microsoft.com/office/drawing/2014/chart" uri="{C3380CC4-5D6E-409C-BE32-E72D297353CC}">
              <c16:uniqueId val="{00000000-203A-45D5-9043-60990A793650}"/>
            </c:ext>
          </c:extLst>
        </c:ser>
        <c:ser>
          <c:idx val="1"/>
          <c:order val="1"/>
          <c:tx>
            <c:strRef>
              <c:f>Blad1!$C$2</c:f>
              <c:strCache>
                <c:ptCount val="1"/>
                <c:pt idx="0">
                  <c:v>Ronneby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Blad1!$C$3:$C$9</c:f>
              <c:numCache>
                <c:formatCode>General</c:formatCode>
                <c:ptCount val="7"/>
                <c:pt idx="0">
                  <c:v>23</c:v>
                </c:pt>
                <c:pt idx="1">
                  <c:v>22</c:v>
                </c:pt>
                <c:pt idx="2">
                  <c:v>18</c:v>
                </c:pt>
                <c:pt idx="3">
                  <c:v>19</c:v>
                </c:pt>
                <c:pt idx="4">
                  <c:v>20</c:v>
                </c:pt>
                <c:pt idx="5">
                  <c:v>20</c:v>
                </c:pt>
                <c:pt idx="6">
                  <c:v>21</c:v>
                </c:pt>
              </c:numCache>
            </c:numRef>
          </c:val>
          <c:smooth val="0"/>
          <c:extLst>
            <c:ext xmlns:c16="http://schemas.microsoft.com/office/drawing/2014/chart" uri="{C3380CC4-5D6E-409C-BE32-E72D297353CC}">
              <c16:uniqueId val="{00000001-203A-45D5-9043-60990A793650}"/>
            </c:ext>
          </c:extLst>
        </c:ser>
        <c:ser>
          <c:idx val="2"/>
          <c:order val="2"/>
          <c:tx>
            <c:strRef>
              <c:f>Blad1!$D$2</c:f>
              <c:strCache>
                <c:ptCount val="1"/>
                <c:pt idx="0">
                  <c:v>Karlshamn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Blad1!$D$3:$D$9</c:f>
              <c:numCache>
                <c:formatCode>General</c:formatCode>
                <c:ptCount val="7"/>
                <c:pt idx="0">
                  <c:v>24</c:v>
                </c:pt>
                <c:pt idx="1">
                  <c:v>24</c:v>
                </c:pt>
                <c:pt idx="2">
                  <c:v>24</c:v>
                </c:pt>
                <c:pt idx="3">
                  <c:v>25</c:v>
                </c:pt>
                <c:pt idx="4">
                  <c:v>21</c:v>
                </c:pt>
                <c:pt idx="5">
                  <c:v>22</c:v>
                </c:pt>
                <c:pt idx="6">
                  <c:v>20</c:v>
                </c:pt>
              </c:numCache>
            </c:numRef>
          </c:val>
          <c:smooth val="0"/>
          <c:extLst>
            <c:ext xmlns:c16="http://schemas.microsoft.com/office/drawing/2014/chart" uri="{C3380CC4-5D6E-409C-BE32-E72D297353CC}">
              <c16:uniqueId val="{00000002-203A-45D5-9043-60990A793650}"/>
            </c:ext>
          </c:extLst>
        </c:ser>
        <c:ser>
          <c:idx val="3"/>
          <c:order val="3"/>
          <c:tx>
            <c:strRef>
              <c:f>Blad1!$E$2</c:f>
              <c:strCache>
                <c:ptCount val="1"/>
                <c:pt idx="0">
                  <c:v>Sölvesborg</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Blad1!$E$3:$E$9</c:f>
              <c:numCache>
                <c:formatCode>General</c:formatCode>
                <c:ptCount val="7"/>
                <c:pt idx="0">
                  <c:v>18</c:v>
                </c:pt>
                <c:pt idx="1">
                  <c:v>25</c:v>
                </c:pt>
                <c:pt idx="2">
                  <c:v>25</c:v>
                </c:pt>
                <c:pt idx="3">
                  <c:v>24</c:v>
                </c:pt>
                <c:pt idx="4">
                  <c:v>25</c:v>
                </c:pt>
                <c:pt idx="5">
                  <c:v>22</c:v>
                </c:pt>
                <c:pt idx="6">
                  <c:v>21</c:v>
                </c:pt>
              </c:numCache>
            </c:numRef>
          </c:val>
          <c:smooth val="0"/>
          <c:extLst>
            <c:ext xmlns:c16="http://schemas.microsoft.com/office/drawing/2014/chart" uri="{C3380CC4-5D6E-409C-BE32-E72D297353CC}">
              <c16:uniqueId val="{00000003-203A-45D5-9043-60990A793650}"/>
            </c:ext>
          </c:extLst>
        </c:ser>
        <c:ser>
          <c:idx val="4"/>
          <c:order val="4"/>
          <c:tx>
            <c:strRef>
              <c:f>Blad1!$F$2</c:f>
              <c:strCache>
                <c:ptCount val="1"/>
                <c:pt idx="0">
                  <c:v>Olofström</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Blad1!$F$3:$F$9</c:f>
              <c:numCache>
                <c:formatCode>General</c:formatCode>
                <c:ptCount val="7"/>
                <c:pt idx="0">
                  <c:v>20</c:v>
                </c:pt>
                <c:pt idx="1">
                  <c:v>21</c:v>
                </c:pt>
                <c:pt idx="2">
                  <c:v>18</c:v>
                </c:pt>
                <c:pt idx="3">
                  <c:v>18</c:v>
                </c:pt>
                <c:pt idx="4">
                  <c:v>20</c:v>
                </c:pt>
                <c:pt idx="5">
                  <c:v>20</c:v>
                </c:pt>
                <c:pt idx="6">
                  <c:v>16</c:v>
                </c:pt>
              </c:numCache>
            </c:numRef>
          </c:val>
          <c:smooth val="0"/>
          <c:extLst>
            <c:ext xmlns:c16="http://schemas.microsoft.com/office/drawing/2014/chart" uri="{C3380CC4-5D6E-409C-BE32-E72D297353CC}">
              <c16:uniqueId val="{00000004-203A-45D5-9043-60990A793650}"/>
            </c:ext>
          </c:extLst>
        </c:ser>
        <c:ser>
          <c:idx val="5"/>
          <c:order val="5"/>
          <c:tx>
            <c:strRef>
              <c:f>Blad1!$G$2</c:f>
              <c:strCache>
                <c:ptCount val="1"/>
                <c:pt idx="0">
                  <c:v>Länet</c:v>
                </c:pt>
              </c:strCache>
            </c:strRef>
          </c:tx>
          <c:spPr>
            <a:ln w="57150" cap="rnd">
              <a:solidFill>
                <a:sysClr val="windowText" lastClr="000000"/>
              </a:solidFill>
              <a:round/>
            </a:ln>
            <a:effectLst/>
          </c:spPr>
          <c:marker>
            <c:symbol val="circle"/>
            <c:size val="5"/>
            <c:spPr>
              <a:solidFill>
                <a:schemeClr val="accent6"/>
              </a:solidFill>
              <a:ln w="57150">
                <a:solidFill>
                  <a:sysClr val="windowText" lastClr="0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Blad1!$A$3:$A$9</c:f>
              <c:numCache>
                <c:formatCode>General</c:formatCode>
                <c:ptCount val="7"/>
                <c:pt idx="0">
                  <c:v>2017</c:v>
                </c:pt>
                <c:pt idx="1">
                  <c:v>2018</c:v>
                </c:pt>
                <c:pt idx="2">
                  <c:v>2019</c:v>
                </c:pt>
                <c:pt idx="3">
                  <c:v>2020</c:v>
                </c:pt>
                <c:pt idx="4">
                  <c:v>2021</c:v>
                </c:pt>
                <c:pt idx="5">
                  <c:v>2022</c:v>
                </c:pt>
                <c:pt idx="6">
                  <c:v>2023</c:v>
                </c:pt>
              </c:numCache>
            </c:numRef>
          </c:cat>
          <c:val>
            <c:numRef>
              <c:f>Blad1!$G$3:$G$9</c:f>
              <c:numCache>
                <c:formatCode>General</c:formatCode>
                <c:ptCount val="7"/>
                <c:pt idx="0">
                  <c:v>23</c:v>
                </c:pt>
                <c:pt idx="1">
                  <c:v>23</c:v>
                </c:pt>
                <c:pt idx="2">
                  <c:v>22</c:v>
                </c:pt>
                <c:pt idx="3">
                  <c:v>23</c:v>
                </c:pt>
                <c:pt idx="4">
                  <c:v>22</c:v>
                </c:pt>
                <c:pt idx="5">
                  <c:v>21</c:v>
                </c:pt>
                <c:pt idx="6">
                  <c:v>21</c:v>
                </c:pt>
              </c:numCache>
            </c:numRef>
          </c:val>
          <c:smooth val="0"/>
          <c:extLst>
            <c:ext xmlns:c16="http://schemas.microsoft.com/office/drawing/2014/chart" uri="{C3380CC4-5D6E-409C-BE32-E72D297353CC}">
              <c16:uniqueId val="{00000005-203A-45D5-9043-60990A793650}"/>
            </c:ext>
          </c:extLst>
        </c:ser>
        <c:dLbls>
          <c:dLblPos val="t"/>
          <c:showLegendKey val="0"/>
          <c:showVal val="1"/>
          <c:showCatName val="0"/>
          <c:showSerName val="0"/>
          <c:showPercent val="0"/>
          <c:showBubbleSize val="0"/>
        </c:dLbls>
        <c:marker val="1"/>
        <c:smooth val="0"/>
        <c:axId val="67485376"/>
        <c:axId val="67486624"/>
      </c:lineChart>
      <c:catAx>
        <c:axId val="6748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67486624"/>
        <c:crosses val="autoZero"/>
        <c:auto val="1"/>
        <c:lblAlgn val="ctr"/>
        <c:lblOffset val="100"/>
        <c:noMultiLvlLbl val="0"/>
      </c:catAx>
      <c:valAx>
        <c:axId val="67486624"/>
        <c:scaling>
          <c:orientation val="minMax"/>
          <c:max val="26"/>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7485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44283" cy="496570"/>
          </a:xfrm>
          <a:prstGeom prst="rect">
            <a:avLst/>
          </a:prstGeom>
        </p:spPr>
        <p:txBody>
          <a:bodyPr vert="horz" lIns="95568" tIns="47784" rIns="95568" bIns="47784" rtlCol="0"/>
          <a:lstStyle>
            <a:lvl1pPr algn="l">
              <a:defRPr sz="1300"/>
            </a:lvl1pPr>
          </a:lstStyle>
          <a:p>
            <a:endParaRPr lang="sv-SE"/>
          </a:p>
        </p:txBody>
      </p:sp>
      <p:sp>
        <p:nvSpPr>
          <p:cNvPr id="3" name="Platshållare för datum 2"/>
          <p:cNvSpPr>
            <a:spLocks noGrp="1"/>
          </p:cNvSpPr>
          <p:nvPr>
            <p:ph type="dt" idx="1"/>
          </p:nvPr>
        </p:nvSpPr>
        <p:spPr>
          <a:xfrm>
            <a:off x="3848645" y="1"/>
            <a:ext cx="2944283" cy="496570"/>
          </a:xfrm>
          <a:prstGeom prst="rect">
            <a:avLst/>
          </a:prstGeom>
        </p:spPr>
        <p:txBody>
          <a:bodyPr vert="horz" lIns="95568" tIns="47784" rIns="95568" bIns="47784" rtlCol="0"/>
          <a:lstStyle>
            <a:lvl1pPr algn="r">
              <a:defRPr sz="1300"/>
            </a:lvl1pPr>
          </a:lstStyle>
          <a:p>
            <a:fld id="{981D8DC4-73F6-40AD-9FEB-24F680BBB2FC}" type="datetimeFigureOut">
              <a:rPr lang="sv-SE" smtClean="0"/>
              <a:t>2024-05-16</a:t>
            </a:fld>
            <a:endParaRPr lang="sv-SE"/>
          </a:p>
        </p:txBody>
      </p:sp>
      <p:sp>
        <p:nvSpPr>
          <p:cNvPr id="4" name="Platshållare för bildobjekt 3"/>
          <p:cNvSpPr>
            <a:spLocks noGrp="1" noRot="1" noChangeAspect="1"/>
          </p:cNvSpPr>
          <p:nvPr>
            <p:ph type="sldImg" idx="2"/>
          </p:nvPr>
        </p:nvSpPr>
        <p:spPr>
          <a:xfrm>
            <a:off x="88900" y="746125"/>
            <a:ext cx="6616700" cy="3722688"/>
          </a:xfrm>
          <a:prstGeom prst="rect">
            <a:avLst/>
          </a:prstGeom>
          <a:noFill/>
          <a:ln w="12700">
            <a:solidFill>
              <a:prstClr val="black"/>
            </a:solidFill>
          </a:ln>
        </p:spPr>
        <p:txBody>
          <a:bodyPr vert="horz" lIns="95568" tIns="47784" rIns="95568" bIns="47784"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5568" tIns="47784" rIns="95568" bIns="4778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9433107"/>
            <a:ext cx="2944283" cy="496570"/>
          </a:xfrm>
          <a:prstGeom prst="rect">
            <a:avLst/>
          </a:prstGeom>
        </p:spPr>
        <p:txBody>
          <a:bodyPr vert="horz" lIns="95568" tIns="47784" rIns="95568" bIns="47784" rtlCol="0" anchor="b"/>
          <a:lstStyle>
            <a:lvl1pPr algn="l">
              <a:defRPr sz="1300"/>
            </a:lvl1pPr>
          </a:lstStyle>
          <a:p>
            <a:endParaRPr lang="sv-SE"/>
          </a:p>
        </p:txBody>
      </p:sp>
      <p:sp>
        <p:nvSpPr>
          <p:cNvPr id="7" name="Platshållare för bildnummer 6"/>
          <p:cNvSpPr>
            <a:spLocks noGrp="1"/>
          </p:cNvSpPr>
          <p:nvPr>
            <p:ph type="sldNum" sz="quarter" idx="5"/>
          </p:nvPr>
        </p:nvSpPr>
        <p:spPr>
          <a:xfrm>
            <a:off x="3848645" y="9433107"/>
            <a:ext cx="2944283" cy="496570"/>
          </a:xfrm>
          <a:prstGeom prst="rect">
            <a:avLst/>
          </a:prstGeom>
        </p:spPr>
        <p:txBody>
          <a:bodyPr vert="horz" lIns="95568" tIns="47784" rIns="95568" bIns="47784" rtlCol="0" anchor="b"/>
          <a:lstStyle>
            <a:lvl1pPr algn="r">
              <a:defRPr sz="13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BA108A-02FE-493B-A7C7-B7CDEF70AA82}"/>
              </a:ext>
            </a:extLst>
          </p:cNvPr>
          <p:cNvSpPr>
            <a:spLocks noGrp="1"/>
          </p:cNvSpPr>
          <p:nvPr>
            <p:ph type="ctrTitle"/>
          </p:nvPr>
        </p:nvSpPr>
        <p:spPr>
          <a:xfrm>
            <a:off x="1143000" y="841772"/>
            <a:ext cx="6858000" cy="1790700"/>
          </a:xfrm>
        </p:spPr>
        <p:txBody>
          <a:bodyPr anchor="b"/>
          <a:lstStyle>
            <a:lvl1pPr algn="ctr">
              <a:defRPr sz="4500"/>
            </a:lvl1pPr>
          </a:lstStyle>
          <a:p>
            <a:r>
              <a:rPr lang="sv-SE"/>
              <a:t>Klicka här för att ändra mall för rubrikformat</a:t>
            </a:r>
          </a:p>
        </p:txBody>
      </p:sp>
      <p:sp>
        <p:nvSpPr>
          <p:cNvPr id="3" name="Underrubrik 2">
            <a:extLst>
              <a:ext uri="{FF2B5EF4-FFF2-40B4-BE49-F238E27FC236}">
                <a16:creationId xmlns:a16="http://schemas.microsoft.com/office/drawing/2014/main" id="{0E1C301A-6666-43E6-9E8F-C284EBF845D1}"/>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8396D30-36DC-4046-BEF7-97E079021F14}"/>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D04C19FF-C65B-4204-9E23-CD2C9E1EB1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0CA60B7-E4A1-4E2A-ACDC-A374B91288F6}"/>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62103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9128AE-56B3-4748-AA3D-39B46F96679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C6C546-9A0B-4F67-9181-0C4213B39CA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DCD123E-C229-4229-9256-69EE371DA687}"/>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C5736394-C55C-4F5B-AC13-74A945FCF7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662DA7-C7CA-4AD4-96CE-A0AC20B11636}"/>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259678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BD8BC0-7DE3-471A-B0F7-C8B89962A0F2}"/>
              </a:ext>
            </a:extLst>
          </p:cNvPr>
          <p:cNvSpPr>
            <a:spLocks noGrp="1"/>
          </p:cNvSpPr>
          <p:nvPr>
            <p:ph type="title"/>
          </p:nvPr>
        </p:nvSpPr>
        <p:spPr>
          <a:xfrm>
            <a:off x="623888" y="1282304"/>
            <a:ext cx="7886700" cy="2139553"/>
          </a:xfrm>
        </p:spPr>
        <p:txBody>
          <a:bodyPr anchor="b"/>
          <a:lstStyle>
            <a:lvl1pPr>
              <a:defRPr sz="45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08D5A4D-725A-4952-943E-AB612865AC0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4AAD0DB-321C-4FEA-84D6-9239FBF38FC3}"/>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F5C66EB6-224F-46FC-B345-CAB5537C846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6E0E91-2056-497D-A411-EEBEA30179C2}"/>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587907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C2825A-DC81-4AE2-99E1-10F0DC690E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E889381-3C58-4936-9377-AA6C0353677A}"/>
              </a:ext>
            </a:extLst>
          </p:cNvPr>
          <p:cNvSpPr>
            <a:spLocks noGrp="1"/>
          </p:cNvSpPr>
          <p:nvPr>
            <p:ph sz="half" idx="1"/>
          </p:nvPr>
        </p:nvSpPr>
        <p:spPr>
          <a:xfrm>
            <a:off x="6286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A057B81-3D17-481C-BD2D-DBD58F490431}"/>
              </a:ext>
            </a:extLst>
          </p:cNvPr>
          <p:cNvSpPr>
            <a:spLocks noGrp="1"/>
          </p:cNvSpPr>
          <p:nvPr>
            <p:ph sz="half" idx="2"/>
          </p:nvPr>
        </p:nvSpPr>
        <p:spPr>
          <a:xfrm>
            <a:off x="46291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97415AF-E7BB-4FDC-8B91-403BA366B9E6}"/>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6" name="Platshållare för sidfot 5">
            <a:extLst>
              <a:ext uri="{FF2B5EF4-FFF2-40B4-BE49-F238E27FC236}">
                <a16:creationId xmlns:a16="http://schemas.microsoft.com/office/drawing/2014/main" id="{C9FD76A0-DEE9-435B-92B9-F265C86A035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7D3281-1305-49EC-AEE0-7692DA43E96F}"/>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3140571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2B23E-3E67-4B6E-BB2C-F9E5A336A34C}"/>
              </a:ext>
            </a:extLst>
          </p:cNvPr>
          <p:cNvSpPr>
            <a:spLocks noGrp="1"/>
          </p:cNvSpPr>
          <p:nvPr>
            <p:ph type="title"/>
          </p:nvPr>
        </p:nvSpPr>
        <p:spPr>
          <a:xfrm>
            <a:off x="629841" y="273844"/>
            <a:ext cx="7886700" cy="994172"/>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33DCE9E-2E93-40C2-A118-EB2D9E7A02DB}"/>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39895C9-FB29-418F-9B40-4126F5AAA0F0}"/>
              </a:ext>
            </a:extLst>
          </p:cNvPr>
          <p:cNvSpPr>
            <a:spLocks noGrp="1"/>
          </p:cNvSpPr>
          <p:nvPr>
            <p:ph sz="half" idx="2"/>
          </p:nvPr>
        </p:nvSpPr>
        <p:spPr>
          <a:xfrm>
            <a:off x="629842" y="1878806"/>
            <a:ext cx="3868340" cy="276344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039E915-5373-4579-8AA1-0BD67EC8A3D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04175D9-A710-4E14-B172-7029C3AF6B9B}"/>
              </a:ext>
            </a:extLst>
          </p:cNvPr>
          <p:cNvSpPr>
            <a:spLocks noGrp="1"/>
          </p:cNvSpPr>
          <p:nvPr>
            <p:ph sz="quarter" idx="4"/>
          </p:nvPr>
        </p:nvSpPr>
        <p:spPr>
          <a:xfrm>
            <a:off x="4629150" y="1878806"/>
            <a:ext cx="3887391" cy="276344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0F01BD9-0DAD-4745-8848-EDC87991CF3A}"/>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8" name="Platshållare för sidfot 7">
            <a:extLst>
              <a:ext uri="{FF2B5EF4-FFF2-40B4-BE49-F238E27FC236}">
                <a16:creationId xmlns:a16="http://schemas.microsoft.com/office/drawing/2014/main" id="{917F7F5A-2005-42CF-9285-E42BB50BCC4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CE093CA-8FC6-4BA4-BA3E-E6C1D42F38EF}"/>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1304359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7501A-D1EC-495D-8215-D7AA4C15054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0516274-F97D-46F1-A5B4-31EE9F106931}"/>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4" name="Platshållare för sidfot 3">
            <a:extLst>
              <a:ext uri="{FF2B5EF4-FFF2-40B4-BE49-F238E27FC236}">
                <a16:creationId xmlns:a16="http://schemas.microsoft.com/office/drawing/2014/main" id="{9C312A76-9C80-4C4F-83BB-5AEAE4A9E88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E48D2FA-ED45-464A-8010-6BF77F577167}"/>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3205457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CE3E5A9-3ECA-431A-A61C-ABCDDB63ACB6}"/>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3" name="Platshållare för sidfot 2">
            <a:extLst>
              <a:ext uri="{FF2B5EF4-FFF2-40B4-BE49-F238E27FC236}">
                <a16:creationId xmlns:a16="http://schemas.microsoft.com/office/drawing/2014/main" id="{7ACEC953-955A-463C-ABC8-7F858A89F0A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A1C6100-EDD4-48B1-9029-E5B3E1EED7EF}"/>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42248575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2FA7EE-033E-405D-B715-0CAF79A60B32}"/>
              </a:ext>
            </a:extLst>
          </p:cNvPr>
          <p:cNvSpPr>
            <a:spLocks noGrp="1"/>
          </p:cNvSpPr>
          <p:nvPr>
            <p:ph type="title"/>
          </p:nvPr>
        </p:nvSpPr>
        <p:spPr>
          <a:xfrm>
            <a:off x="629841" y="342900"/>
            <a:ext cx="2949178" cy="1200150"/>
          </a:xfrm>
        </p:spPr>
        <p:txBody>
          <a:bodyPr anchor="b"/>
          <a:lstStyle>
            <a:lvl1pPr>
              <a:defRPr sz="24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08DAD63-D525-40B9-A0B3-36C71309385E}"/>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16E1C50-FC34-4085-95B5-7D8C76DA1F89}"/>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13D01AB-0A37-47AD-B46E-16D86C9348D8}"/>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6" name="Platshållare för sidfot 5">
            <a:extLst>
              <a:ext uri="{FF2B5EF4-FFF2-40B4-BE49-F238E27FC236}">
                <a16:creationId xmlns:a16="http://schemas.microsoft.com/office/drawing/2014/main" id="{C5187941-FC88-4282-9606-39CA1BC95D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08932B8-7081-4D91-AE9A-AE4CEBF1E082}"/>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3546232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CAC946-C851-4993-83F7-7FCAD07E4A93}"/>
              </a:ext>
            </a:extLst>
          </p:cNvPr>
          <p:cNvSpPr>
            <a:spLocks noGrp="1"/>
          </p:cNvSpPr>
          <p:nvPr>
            <p:ph type="title"/>
          </p:nvPr>
        </p:nvSpPr>
        <p:spPr>
          <a:xfrm>
            <a:off x="629841" y="342900"/>
            <a:ext cx="2949178" cy="1200150"/>
          </a:xfrm>
        </p:spPr>
        <p:txBody>
          <a:bodyPr anchor="b"/>
          <a:lstStyle>
            <a:lvl1pPr>
              <a:defRPr sz="24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7F139C4-B077-4772-BDD2-F5CD40C2F4C4}"/>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a:extLst>
              <a:ext uri="{FF2B5EF4-FFF2-40B4-BE49-F238E27FC236}">
                <a16:creationId xmlns:a16="http://schemas.microsoft.com/office/drawing/2014/main" id="{36AFF9B9-99D0-460A-A8FF-DB834BD16D8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D29A65D-C1FC-4D79-B507-32F5158AAF90}"/>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6" name="Platshållare för sidfot 5">
            <a:extLst>
              <a:ext uri="{FF2B5EF4-FFF2-40B4-BE49-F238E27FC236}">
                <a16:creationId xmlns:a16="http://schemas.microsoft.com/office/drawing/2014/main" id="{A58B4270-D7C9-470F-981B-48D3C7CB8CC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629882-7877-4C16-8D53-CFD1D0FE6F83}"/>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884837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A8E507-6D11-4331-B033-AD4FD156B8E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524DA22-4971-46EB-85D0-DAD187944B0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9C5501-4421-4D06-9AE5-04F2384335F7}"/>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7B5940BA-E557-4070-AD97-F7B2BC1663C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BDDB9E-2C14-46B0-AA3B-88E79BD7FC3F}"/>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1949955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A593AD9-51C0-44DD-B9C9-D315C45A4A3B}"/>
              </a:ext>
            </a:extLst>
          </p:cNvPr>
          <p:cNvSpPr>
            <a:spLocks noGrp="1"/>
          </p:cNvSpPr>
          <p:nvPr>
            <p:ph type="title" orient="vert"/>
          </p:nvPr>
        </p:nvSpPr>
        <p:spPr>
          <a:xfrm>
            <a:off x="6543675" y="273844"/>
            <a:ext cx="1971675" cy="4358879"/>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E933FE7-56AD-4B0B-854C-44A5FC29CD53}"/>
              </a:ext>
            </a:extLst>
          </p:cNvPr>
          <p:cNvSpPr>
            <a:spLocks noGrp="1"/>
          </p:cNvSpPr>
          <p:nvPr>
            <p:ph type="body" orient="vert" idx="1"/>
          </p:nvPr>
        </p:nvSpPr>
        <p:spPr>
          <a:xfrm>
            <a:off x="628650" y="273844"/>
            <a:ext cx="5800725" cy="435887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EBD4826-3D07-4380-9790-11BAA80A59A1}"/>
              </a:ext>
            </a:extLst>
          </p:cNvPr>
          <p:cNvSpPr>
            <a:spLocks noGrp="1"/>
          </p:cNvSpPr>
          <p:nvPr>
            <p:ph type="dt" sz="half" idx="10"/>
          </p:nvPr>
        </p:nvSpPr>
        <p:spPr/>
        <p:txBody>
          <a:body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3081C6A9-DF6E-4198-B67F-C3B1B2984DD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AEFFDD3-BAD0-4066-9A5E-D9AFDF352864}"/>
              </a:ext>
            </a:extLst>
          </p:cNvPr>
          <p:cNvSpPr>
            <a:spLocks noGrp="1"/>
          </p:cNvSpPr>
          <p:nvPr>
            <p:ph type="sldNum" sz="quarter" idx="12"/>
          </p:nvPr>
        </p:nvSpPr>
        <p:spPr/>
        <p:txBody>
          <a:bodyPr/>
          <a:lstStyle/>
          <a:p>
            <a:fld id="{97588E83-A7E5-488D-B3F9-035E8BEE8A6D}" type="slidenum">
              <a:rPr lang="sv-SE" smtClean="0"/>
              <a:t>‹#›</a:t>
            </a:fld>
            <a:endParaRPr lang="sv-SE"/>
          </a:p>
        </p:txBody>
      </p:sp>
    </p:spTree>
    <p:extLst>
      <p:ext uri="{BB962C8B-B14F-4D97-AF65-F5344CB8AC3E}">
        <p14:creationId xmlns:p14="http://schemas.microsoft.com/office/powerpoint/2010/main" val="32527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FC243CC-741D-4185-BEE5-F81064736AFE}"/>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2F2475-9AE4-4ACD-90AA-ACA4EB6E88A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E9B1D30-AE47-4CFA-8B70-8DEF68E5FCEA}"/>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E0260C8-7DE1-45BA-B1DC-D5AEA83A1AC1}" type="datetimeFigureOut">
              <a:rPr lang="sv-SE" smtClean="0"/>
              <a:t>2024-05-16</a:t>
            </a:fld>
            <a:endParaRPr lang="sv-SE"/>
          </a:p>
        </p:txBody>
      </p:sp>
      <p:sp>
        <p:nvSpPr>
          <p:cNvPr id="5" name="Platshållare för sidfot 4">
            <a:extLst>
              <a:ext uri="{FF2B5EF4-FFF2-40B4-BE49-F238E27FC236}">
                <a16:creationId xmlns:a16="http://schemas.microsoft.com/office/drawing/2014/main" id="{B1BF5EEE-401A-41B1-9DCD-140F1418A73E}"/>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533DE0B-EA6D-41AC-A2F8-232F78486FE9}"/>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7588E83-A7E5-488D-B3F9-035E8BEE8A6D}" type="slidenum">
              <a:rPr lang="sv-SE" smtClean="0"/>
              <a:t>‹#›</a:t>
            </a:fld>
            <a:endParaRPr lang="sv-SE"/>
          </a:p>
        </p:txBody>
      </p:sp>
    </p:spTree>
    <p:extLst>
      <p:ext uri="{BB962C8B-B14F-4D97-AF65-F5344CB8AC3E}">
        <p14:creationId xmlns:p14="http://schemas.microsoft.com/office/powerpoint/2010/main" val="285511369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B66E8FC9-974D-4DA8-BA43-E81BDCF1E795}"/>
              </a:ext>
            </a:extLst>
          </p:cNvPr>
          <p:cNvSpPr>
            <a:spLocks noGrp="1"/>
          </p:cNvSpPr>
          <p:nvPr>
            <p:ph type="ctrTitle"/>
          </p:nvPr>
        </p:nvSpPr>
        <p:spPr>
          <a:xfrm>
            <a:off x="1143000" y="457467"/>
            <a:ext cx="6858000" cy="1790700"/>
          </a:xfrm>
        </p:spPr>
        <p:txBody>
          <a:bodyPr>
            <a:normAutofit/>
          </a:bodyPr>
          <a:lstStyle/>
          <a:p>
            <a:r>
              <a:rPr lang="sv-SE" dirty="0">
                <a:latin typeface="Arial" charset="0"/>
              </a:rPr>
              <a:t>LOS-statistik</a:t>
            </a:r>
            <a:br>
              <a:rPr lang="sv-SE" dirty="0">
                <a:latin typeface="Arial" charset="0"/>
              </a:rPr>
            </a:br>
            <a:r>
              <a:rPr lang="sv-SE" sz="1800" dirty="0">
                <a:latin typeface="Arial" charset="0"/>
              </a:rPr>
              <a:t>(Prator och NCS Cross)</a:t>
            </a:r>
            <a:br>
              <a:rPr lang="sv-SE" sz="1800" dirty="0">
                <a:latin typeface="Arial" charset="0"/>
              </a:rPr>
            </a:br>
            <a:br>
              <a:rPr lang="sv-SE" sz="1800" dirty="0">
                <a:latin typeface="Arial" charset="0"/>
              </a:rPr>
            </a:br>
            <a:r>
              <a:rPr lang="sv-SE" sz="2800" dirty="0">
                <a:latin typeface="Arial" charset="0"/>
              </a:rPr>
              <a:t>April 2024</a:t>
            </a:r>
            <a:endParaRPr lang="sv-SE" sz="2800" dirty="0"/>
          </a:p>
        </p:txBody>
      </p:sp>
      <p:sp>
        <p:nvSpPr>
          <p:cNvPr id="5" name="Underrubrik 2">
            <a:extLst>
              <a:ext uri="{FF2B5EF4-FFF2-40B4-BE49-F238E27FC236}">
                <a16:creationId xmlns:a16="http://schemas.microsoft.com/office/drawing/2014/main" id="{78E63F00-B433-484D-A878-E5A669DD812A}"/>
              </a:ext>
            </a:extLst>
          </p:cNvPr>
          <p:cNvSpPr txBox="1">
            <a:spLocks/>
          </p:cNvSpPr>
          <p:nvPr/>
        </p:nvSpPr>
        <p:spPr>
          <a:xfrm>
            <a:off x="3058318" y="3028581"/>
            <a:ext cx="3027363" cy="93926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sv-SE" dirty="0"/>
              <a:t>Mats Wennstig </a:t>
            </a:r>
          </a:p>
          <a:p>
            <a:r>
              <a:rPr lang="sv-SE" dirty="0"/>
              <a:t>2024-05-16</a:t>
            </a:r>
          </a:p>
        </p:txBody>
      </p:sp>
      <p:pic>
        <p:nvPicPr>
          <p:cNvPr id="3" name="Bildobjekt 2">
            <a:extLst>
              <a:ext uri="{FF2B5EF4-FFF2-40B4-BE49-F238E27FC236}">
                <a16:creationId xmlns:a16="http://schemas.microsoft.com/office/drawing/2014/main" id="{59A5FE1C-E2B6-E6C9-3ADF-72F2AE5807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2320" y="3967848"/>
            <a:ext cx="5039360" cy="718185"/>
          </a:xfrm>
          <a:prstGeom prst="rect">
            <a:avLst/>
          </a:prstGeom>
          <a:noFill/>
          <a:ln>
            <a:noFill/>
          </a:ln>
        </p:spPr>
      </p:pic>
    </p:spTree>
    <p:extLst>
      <p:ext uri="{BB962C8B-B14F-4D97-AF65-F5344CB8AC3E}">
        <p14:creationId xmlns:p14="http://schemas.microsoft.com/office/powerpoint/2010/main" val="302186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5C85F9-6A1C-48CA-95BB-1C7C3F48AD7E}"/>
              </a:ext>
            </a:extLst>
          </p:cNvPr>
          <p:cNvSpPr txBox="1">
            <a:spLocks/>
          </p:cNvSpPr>
          <p:nvPr/>
        </p:nvSpPr>
        <p:spPr>
          <a:xfrm>
            <a:off x="1066800" y="123544"/>
            <a:ext cx="7054850" cy="700803"/>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Antal utskrivningsklardagar i snitt samt antal individer per kommun, </a:t>
            </a:r>
            <a:r>
              <a:rPr kumimoji="0" lang="sv-SE" sz="2400" b="1" i="0" u="sng"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totalt</a:t>
            </a:r>
            <a:r>
              <a:rPr lang="sv-SE" dirty="0">
                <a:solidFill>
                  <a:sysClr val="windowText" lastClr="000000"/>
                </a:solidFill>
              </a:rPr>
              <a:t> april 2023 – april 2024</a:t>
            </a:r>
            <a:b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5" name="Bildobjekt 4">
            <a:extLst>
              <a:ext uri="{FF2B5EF4-FFF2-40B4-BE49-F238E27FC236}">
                <a16:creationId xmlns:a16="http://schemas.microsoft.com/office/drawing/2014/main" id="{D874337B-0E29-DA43-BD0F-1A6FB969351C}"/>
              </a:ext>
            </a:extLst>
          </p:cNvPr>
          <p:cNvPicPr>
            <a:picLocks noChangeAspect="1"/>
          </p:cNvPicPr>
          <p:nvPr/>
        </p:nvPicPr>
        <p:blipFill>
          <a:blip r:embed="rId2"/>
          <a:stretch>
            <a:fillRect/>
          </a:stretch>
        </p:blipFill>
        <p:spPr>
          <a:xfrm>
            <a:off x="0" y="1202984"/>
            <a:ext cx="9144000" cy="2737531"/>
          </a:xfrm>
          <a:prstGeom prst="rect">
            <a:avLst/>
          </a:prstGeom>
        </p:spPr>
      </p:pic>
    </p:spTree>
    <p:extLst>
      <p:ext uri="{BB962C8B-B14F-4D97-AF65-F5344CB8AC3E}">
        <p14:creationId xmlns:p14="http://schemas.microsoft.com/office/powerpoint/2010/main" val="218130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061E7D-FB35-4F2D-AC30-5523C3CB312E}"/>
              </a:ext>
            </a:extLst>
          </p:cNvPr>
          <p:cNvSpPr txBox="1">
            <a:spLocks/>
          </p:cNvSpPr>
          <p:nvPr/>
        </p:nvSpPr>
        <p:spPr>
          <a:xfrm>
            <a:off x="970776" y="383137"/>
            <a:ext cx="7635751" cy="717548"/>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Antal utskrivningsklardagar i snitt samt antal individer per kommun, </a:t>
            </a:r>
            <a:r>
              <a:rPr kumimoji="0" lang="sv-SE" sz="2400" b="1" i="0" u="sng"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psykiatri</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a:t>
            </a:r>
            <a:r>
              <a:rPr lang="sv-SE" dirty="0">
                <a:solidFill>
                  <a:sysClr val="windowText" lastClr="000000"/>
                </a:solidFill>
              </a:rPr>
              <a:t>april 2023 – april 2024</a:t>
            </a:r>
            <a:br>
              <a:rPr lang="fr-FR" dirty="0">
                <a:solidFill>
                  <a:sysClr val="windowText" lastClr="000000"/>
                </a:solidFill>
              </a:rPr>
            </a:br>
            <a:br>
              <a:rPr lang="sv-SE" dirty="0">
                <a:solidFill>
                  <a:sysClr val="windowText" lastClr="000000"/>
                </a:solidFill>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4" name="Bildobjekt 3">
            <a:extLst>
              <a:ext uri="{FF2B5EF4-FFF2-40B4-BE49-F238E27FC236}">
                <a16:creationId xmlns:a16="http://schemas.microsoft.com/office/drawing/2014/main" id="{C4F09457-6636-7840-1D80-4C45944930F0}"/>
              </a:ext>
            </a:extLst>
          </p:cNvPr>
          <p:cNvPicPr>
            <a:picLocks noChangeAspect="1"/>
          </p:cNvPicPr>
          <p:nvPr/>
        </p:nvPicPr>
        <p:blipFill>
          <a:blip r:embed="rId2"/>
          <a:stretch>
            <a:fillRect/>
          </a:stretch>
        </p:blipFill>
        <p:spPr>
          <a:xfrm>
            <a:off x="0" y="1222502"/>
            <a:ext cx="9144000" cy="2698496"/>
          </a:xfrm>
          <a:prstGeom prst="rect">
            <a:avLst/>
          </a:prstGeom>
        </p:spPr>
      </p:pic>
    </p:spTree>
    <p:extLst>
      <p:ext uri="{BB962C8B-B14F-4D97-AF65-F5344CB8AC3E}">
        <p14:creationId xmlns:p14="http://schemas.microsoft.com/office/powerpoint/2010/main" val="42897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C8596218-9007-4422-85FC-3C5F21262A02}"/>
              </a:ext>
            </a:extLst>
          </p:cNvPr>
          <p:cNvSpPr txBox="1">
            <a:spLocks/>
          </p:cNvSpPr>
          <p:nvPr/>
        </p:nvSpPr>
        <p:spPr>
          <a:xfrm>
            <a:off x="971550" y="235894"/>
            <a:ext cx="7685562"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Antal utskrivningsklardagar i snitt samt antal individer per kommun,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april 2023 – april 2024</a:t>
            </a:r>
            <a:br>
              <a:rPr lang="fr-FR" dirty="0">
                <a:solidFill>
                  <a:sysClr val="windowText" lastClr="000000"/>
                </a:solidFill>
              </a:rPr>
            </a:br>
            <a:br>
              <a:rPr lang="sv-SE" dirty="0">
                <a:solidFill>
                  <a:sysClr val="windowText" lastClr="000000"/>
                </a:solidFill>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4" name="Bildobjekt 3">
            <a:extLst>
              <a:ext uri="{FF2B5EF4-FFF2-40B4-BE49-F238E27FC236}">
                <a16:creationId xmlns:a16="http://schemas.microsoft.com/office/drawing/2014/main" id="{FC646081-97EA-0E1E-880C-EEB98FE84E78}"/>
              </a:ext>
            </a:extLst>
          </p:cNvPr>
          <p:cNvPicPr>
            <a:picLocks noChangeAspect="1"/>
          </p:cNvPicPr>
          <p:nvPr/>
        </p:nvPicPr>
        <p:blipFill>
          <a:blip r:embed="rId2"/>
          <a:stretch>
            <a:fillRect/>
          </a:stretch>
        </p:blipFill>
        <p:spPr>
          <a:xfrm>
            <a:off x="0" y="1233504"/>
            <a:ext cx="9144000" cy="2676491"/>
          </a:xfrm>
          <a:prstGeom prst="rect">
            <a:avLst/>
          </a:prstGeom>
        </p:spPr>
      </p:pic>
    </p:spTree>
    <p:extLst>
      <p:ext uri="{BB962C8B-B14F-4D97-AF65-F5344CB8AC3E}">
        <p14:creationId xmlns:p14="http://schemas.microsoft.com/office/powerpoint/2010/main" val="146316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2907AD-7B97-4971-B804-A7D10711D154}"/>
              </a:ext>
            </a:extLst>
          </p:cNvPr>
          <p:cNvSpPr txBox="1">
            <a:spLocks/>
          </p:cNvSpPr>
          <p:nvPr/>
        </p:nvSpPr>
        <p:spPr>
          <a:xfrm>
            <a:off x="792720" y="85732"/>
            <a:ext cx="812903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Andel vårdplatser </a:t>
            </a:r>
            <a:r>
              <a:rPr lang="sv-SE" dirty="0">
                <a:solidFill>
                  <a:sysClr val="windowText" lastClr="000000"/>
                </a:solidFill>
              </a:rPr>
              <a:t>belagda av</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utskrivningsklara patienter,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a:t>
            </a:r>
            <a:r>
              <a:rPr lang="sv-SE" dirty="0">
                <a:solidFill>
                  <a:sysClr val="windowText" lastClr="000000"/>
                </a:solidFill>
              </a:rPr>
              <a:t>april 2023 – april 2024</a:t>
            </a:r>
            <a:br>
              <a:rPr lang="fr-FR" dirty="0">
                <a:solidFill>
                  <a:sysClr val="windowText" lastClr="000000"/>
                </a:solidFill>
              </a:rPr>
            </a:br>
            <a:b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br>
            <a:b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4" name="Bildobjekt 3">
            <a:extLst>
              <a:ext uri="{FF2B5EF4-FFF2-40B4-BE49-F238E27FC236}">
                <a16:creationId xmlns:a16="http://schemas.microsoft.com/office/drawing/2014/main" id="{2B18EF62-B9AA-3402-F9A1-3D0320305712}"/>
              </a:ext>
            </a:extLst>
          </p:cNvPr>
          <p:cNvPicPr>
            <a:picLocks noChangeAspect="1"/>
          </p:cNvPicPr>
          <p:nvPr/>
        </p:nvPicPr>
        <p:blipFill>
          <a:blip r:embed="rId2"/>
          <a:stretch>
            <a:fillRect/>
          </a:stretch>
        </p:blipFill>
        <p:spPr>
          <a:xfrm>
            <a:off x="0" y="1522763"/>
            <a:ext cx="9144000" cy="2097974"/>
          </a:xfrm>
          <a:prstGeom prst="rect">
            <a:avLst/>
          </a:prstGeom>
        </p:spPr>
      </p:pic>
    </p:spTree>
    <p:extLst>
      <p:ext uri="{BB962C8B-B14F-4D97-AF65-F5344CB8AC3E}">
        <p14:creationId xmlns:p14="http://schemas.microsoft.com/office/powerpoint/2010/main" val="3187384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928A5596-36F9-40EF-A7EF-1F04C6790AF8}"/>
              </a:ext>
            </a:extLst>
          </p:cNvPr>
          <p:cNvSpPr txBox="1">
            <a:spLocks/>
          </p:cNvSpPr>
          <p:nvPr/>
        </p:nvSpPr>
        <p:spPr>
          <a:xfrm>
            <a:off x="768350" y="196946"/>
            <a:ext cx="837565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Andel utskrivna samma dag som utskrivningsklara,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a:t>
            </a:r>
            <a:r>
              <a:rPr lang="sv-SE" dirty="0">
                <a:solidFill>
                  <a:sysClr val="windowText" lastClr="000000"/>
                </a:solidFill>
              </a:rPr>
              <a:t>april 2023 – april 2024</a:t>
            </a:r>
            <a:br>
              <a:rPr lang="fr-FR" dirty="0">
                <a:solidFill>
                  <a:sysClr val="windowText" lastClr="000000"/>
                </a:solidFill>
              </a:rPr>
            </a:br>
            <a:b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7" name="Bildobjekt 6">
            <a:extLst>
              <a:ext uri="{FF2B5EF4-FFF2-40B4-BE49-F238E27FC236}">
                <a16:creationId xmlns:a16="http://schemas.microsoft.com/office/drawing/2014/main" id="{586979F8-9C75-F6A7-6C8C-4915124867F2}"/>
              </a:ext>
            </a:extLst>
          </p:cNvPr>
          <p:cNvPicPr>
            <a:picLocks noChangeAspect="1"/>
          </p:cNvPicPr>
          <p:nvPr/>
        </p:nvPicPr>
        <p:blipFill>
          <a:blip r:embed="rId2"/>
          <a:stretch>
            <a:fillRect/>
          </a:stretch>
        </p:blipFill>
        <p:spPr>
          <a:xfrm>
            <a:off x="0" y="1015905"/>
            <a:ext cx="9144000" cy="3111690"/>
          </a:xfrm>
          <a:prstGeom prst="rect">
            <a:avLst/>
          </a:prstGeom>
        </p:spPr>
      </p:pic>
    </p:spTree>
    <p:extLst>
      <p:ext uri="{BB962C8B-B14F-4D97-AF65-F5344CB8AC3E}">
        <p14:creationId xmlns:p14="http://schemas.microsoft.com/office/powerpoint/2010/main" val="139814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91C2D772-B1DB-A509-FA8E-76E3D4D304B1}"/>
              </a:ext>
            </a:extLst>
          </p:cNvPr>
          <p:cNvPicPr>
            <a:picLocks noChangeAspect="1"/>
          </p:cNvPicPr>
          <p:nvPr/>
        </p:nvPicPr>
        <p:blipFill>
          <a:blip r:embed="rId2"/>
          <a:stretch>
            <a:fillRect/>
          </a:stretch>
        </p:blipFill>
        <p:spPr>
          <a:xfrm>
            <a:off x="0" y="1482372"/>
            <a:ext cx="9144000" cy="2681323"/>
          </a:xfrm>
          <a:prstGeom prst="rect">
            <a:avLst/>
          </a:prstGeom>
        </p:spPr>
      </p:pic>
      <p:sp>
        <p:nvSpPr>
          <p:cNvPr id="9" name="textruta 8">
            <a:extLst>
              <a:ext uri="{FF2B5EF4-FFF2-40B4-BE49-F238E27FC236}">
                <a16:creationId xmlns:a16="http://schemas.microsoft.com/office/drawing/2014/main" id="{F1B5870C-ED51-42C0-8D97-3D6DF418D0CF}"/>
              </a:ext>
            </a:extLst>
          </p:cNvPr>
          <p:cNvSpPr txBox="1"/>
          <p:nvPr/>
        </p:nvSpPr>
        <p:spPr>
          <a:xfrm>
            <a:off x="230464" y="4427322"/>
            <a:ext cx="6973054" cy="600164"/>
          </a:xfrm>
          <a:prstGeom prst="rect">
            <a:avLst/>
          </a:prstGeom>
          <a:solidFill>
            <a:schemeClr val="bg1">
              <a:lumMod val="95000"/>
            </a:schemeClr>
          </a:solidFill>
          <a:ln>
            <a:solidFill>
              <a:schemeClr val="accent1"/>
            </a:solidFill>
          </a:ln>
        </p:spPr>
        <p:txBody>
          <a:bodyPr wrap="square" rtlCol="0">
            <a:spAutoFit/>
          </a:bodyPr>
          <a:lstStyle>
            <a:defPPr>
              <a:defRPr lang="sv-SE"/>
            </a:defPPr>
            <a:lvl1pPr>
              <a:defRPr sz="800" b="1"/>
            </a:lvl1pPr>
          </a:lstStyle>
          <a:p>
            <a:r>
              <a:rPr lang="sv-SE" sz="1100" dirty="0"/>
              <a:t>Årsmedelvärde 2023</a:t>
            </a:r>
            <a:r>
              <a:rPr lang="sv-SE" sz="1100" b="0" dirty="0"/>
              <a:t> </a:t>
            </a:r>
            <a:r>
              <a:rPr lang="sv-SE" sz="1100" dirty="0"/>
              <a:t>för patienter i Prator: </a:t>
            </a:r>
            <a:r>
              <a:rPr lang="sv-SE" sz="1100" b="0" dirty="0"/>
              <a:t>21% (se även bild 9)</a:t>
            </a:r>
          </a:p>
          <a:p>
            <a:endParaRPr lang="sv-SE" sz="1100" b="0" dirty="0"/>
          </a:p>
          <a:p>
            <a:r>
              <a:rPr lang="sv-SE" sz="1100" dirty="0"/>
              <a:t>Årsmedelvärde 2023 för </a:t>
            </a:r>
            <a:r>
              <a:rPr lang="sv-SE" sz="1100" u="sng" dirty="0"/>
              <a:t>samtliga</a:t>
            </a:r>
            <a:r>
              <a:rPr lang="sv-SE" sz="1100" dirty="0"/>
              <a:t> patienter: </a:t>
            </a:r>
            <a:r>
              <a:rPr lang="sv-SE" sz="1100" b="0" dirty="0"/>
              <a:t>13% (2017-21: 14%, 2022: 13%)</a:t>
            </a:r>
          </a:p>
        </p:txBody>
      </p:sp>
      <p:sp>
        <p:nvSpPr>
          <p:cNvPr id="11" name="Rubrik 1">
            <a:extLst>
              <a:ext uri="{FF2B5EF4-FFF2-40B4-BE49-F238E27FC236}">
                <a16:creationId xmlns:a16="http://schemas.microsoft.com/office/drawing/2014/main" id="{2F2A9DA4-15D3-4447-9640-375CC09CE019}"/>
              </a:ext>
            </a:extLst>
          </p:cNvPr>
          <p:cNvSpPr txBox="1">
            <a:spLocks/>
          </p:cNvSpPr>
          <p:nvPr/>
        </p:nvSpPr>
        <p:spPr>
          <a:xfrm>
            <a:off x="172192" y="197173"/>
            <a:ext cx="8839185"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Andel återinskrivna inom 30 dagar,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a:t>
            </a:r>
            <a:r>
              <a:rPr lang="sv-SE" dirty="0">
                <a:solidFill>
                  <a:sysClr val="windowText" lastClr="000000"/>
                </a:solidFill>
              </a:rPr>
              <a:t>april 2023 – april 2024</a:t>
            </a: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sp>
        <p:nvSpPr>
          <p:cNvPr id="10" name="textruta 9">
            <a:extLst>
              <a:ext uri="{FF2B5EF4-FFF2-40B4-BE49-F238E27FC236}">
                <a16:creationId xmlns:a16="http://schemas.microsoft.com/office/drawing/2014/main" id="{5500A052-34E0-4629-B143-5BA867FE2A62}"/>
              </a:ext>
            </a:extLst>
          </p:cNvPr>
          <p:cNvSpPr txBox="1"/>
          <p:nvPr/>
        </p:nvSpPr>
        <p:spPr>
          <a:xfrm>
            <a:off x="3323665" y="613527"/>
            <a:ext cx="5820335" cy="1446550"/>
          </a:xfrm>
          <a:prstGeom prst="rect">
            <a:avLst/>
          </a:prstGeom>
          <a:solidFill>
            <a:schemeClr val="bg1">
              <a:lumMod val="95000"/>
            </a:schemeClr>
          </a:solidFill>
          <a:ln>
            <a:solidFill>
              <a:schemeClr val="accent1"/>
            </a:solidFill>
          </a:ln>
        </p:spPr>
        <p:txBody>
          <a:bodyPr wrap="square" rtlCol="0">
            <a:spAutoFit/>
          </a:bodyPr>
          <a:lstStyle>
            <a:defPPr>
              <a:defRPr lang="sv-SE"/>
            </a:defPPr>
            <a:lvl1pPr>
              <a:defRPr sz="800" b="1"/>
            </a:lvl1pPr>
          </a:lstStyle>
          <a:p>
            <a:r>
              <a:rPr lang="sv-SE" b="0" dirty="0"/>
              <a:t>Diagrammet visar andel vårdtillfällen som är en återinskrivning inom 30 dagar för vårdtillfällena i prator.</a:t>
            </a:r>
          </a:p>
          <a:p>
            <a:r>
              <a:rPr lang="sv-SE" b="0" dirty="0"/>
              <a:t>Beräkning av återinskrivning inom 30 dagar görs med data från NCS Cross.</a:t>
            </a:r>
          </a:p>
          <a:p>
            <a:r>
              <a:rPr lang="sv-SE" b="0" dirty="0"/>
              <a:t>Det aktuella vårdtillfället som ska definieras som återinskrivning inom 30 dagar från prator jämförs med individens närmast föregående vårdtillfälle i NCS Cross.</a:t>
            </a:r>
          </a:p>
          <a:p>
            <a:r>
              <a:rPr lang="sv-SE" b="0" dirty="0"/>
              <a:t>Om det är mindre än 30 dagar mellan vårdtillfället i prator och det närmast föregående vårdtillfället i NCS Cross och att vårdtillfället i prator har inskrivningssätt akut så kommer vårdtillfället i prator att klassas som en återinläggning inom 30 dagar.</a:t>
            </a:r>
          </a:p>
          <a:p>
            <a:r>
              <a:rPr lang="sv-SE" b="0" dirty="0"/>
              <a:t>Vårdtillfällen som har inskrivningssätt </a:t>
            </a:r>
            <a:r>
              <a:rPr lang="sv-SE" b="0" dirty="0" err="1"/>
              <a:t>elektiv</a:t>
            </a:r>
            <a:r>
              <a:rPr lang="sv-SE" b="0" dirty="0"/>
              <a:t> klassas inte som återinskrivning inom 30 dagar.</a:t>
            </a:r>
          </a:p>
          <a:p>
            <a:r>
              <a:rPr lang="sv-SE" b="0" dirty="0"/>
              <a:t>Det är bara inskrivningssätt och tidsperioden mellan vårdtillfällena som avgör om ett vårdtillfälle är en återinskrivning. Det spelar ingen roll om dom två vårdtillfällena som jämförs är på olika kliniker med helt olika diagnoser.</a:t>
            </a:r>
          </a:p>
          <a:p>
            <a:endParaRPr lang="sv-SE" b="0" dirty="0"/>
          </a:p>
          <a:p>
            <a:r>
              <a:rPr lang="sv-SE" b="0" dirty="0"/>
              <a:t>De personer som byter klinik och får två vårdtillfällen som sitter ihop tidsmässigt räknas inte som återinskrivningar.</a:t>
            </a:r>
          </a:p>
        </p:txBody>
      </p:sp>
    </p:spTree>
    <p:extLst>
      <p:ext uri="{BB962C8B-B14F-4D97-AF65-F5344CB8AC3E}">
        <p14:creationId xmlns:p14="http://schemas.microsoft.com/office/powerpoint/2010/main" val="411917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8DA330B1-3928-472D-95BB-CCFB4BE32593}"/>
              </a:ext>
            </a:extLst>
          </p:cNvPr>
          <p:cNvSpPr txBox="1">
            <a:spLocks/>
          </p:cNvSpPr>
          <p:nvPr/>
        </p:nvSpPr>
        <p:spPr>
          <a:xfrm>
            <a:off x="565150" y="230303"/>
            <a:ext cx="857885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Andel/antal återinskrivna inom 30 dagar per kommun,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a:t>
            </a:r>
            <a:r>
              <a:rPr lang="fr-FR" dirty="0">
                <a:solidFill>
                  <a:sysClr val="windowText" lastClr="000000"/>
                </a:solidFill>
              </a:rPr>
              <a:t>totalt jan 2024 – april 2024</a:t>
            </a:r>
            <a:br>
              <a:rPr lang="fr-FR" dirty="0">
                <a:solidFill>
                  <a:sysClr val="windowText" lastClr="000000"/>
                </a:solidFill>
              </a:rPr>
            </a:br>
            <a:b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br>
            <a:endPar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endParaRPr>
          </a:p>
        </p:txBody>
      </p:sp>
      <p:pic>
        <p:nvPicPr>
          <p:cNvPr id="3" name="Bildobjekt 2">
            <a:extLst>
              <a:ext uri="{FF2B5EF4-FFF2-40B4-BE49-F238E27FC236}">
                <a16:creationId xmlns:a16="http://schemas.microsoft.com/office/drawing/2014/main" id="{864B355B-FB67-9AFB-41D4-6FFB75872061}"/>
              </a:ext>
            </a:extLst>
          </p:cNvPr>
          <p:cNvPicPr>
            <a:picLocks noChangeAspect="1"/>
          </p:cNvPicPr>
          <p:nvPr/>
        </p:nvPicPr>
        <p:blipFill>
          <a:blip r:embed="rId2"/>
          <a:stretch>
            <a:fillRect/>
          </a:stretch>
        </p:blipFill>
        <p:spPr>
          <a:xfrm>
            <a:off x="0" y="1839342"/>
            <a:ext cx="9144000" cy="1464816"/>
          </a:xfrm>
          <a:prstGeom prst="rect">
            <a:avLst/>
          </a:prstGeom>
        </p:spPr>
      </p:pic>
    </p:spTree>
    <p:extLst>
      <p:ext uri="{BB962C8B-B14F-4D97-AF65-F5344CB8AC3E}">
        <p14:creationId xmlns:p14="http://schemas.microsoft.com/office/powerpoint/2010/main" val="190323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CE81820-B3ED-4A1B-A592-7AF773FC5F64}"/>
              </a:ext>
            </a:extLst>
          </p:cNvPr>
          <p:cNvSpPr txBox="1"/>
          <p:nvPr/>
        </p:nvSpPr>
        <p:spPr>
          <a:xfrm>
            <a:off x="7275317" y="1016894"/>
            <a:ext cx="1828800" cy="3823854"/>
          </a:xfrm>
          <a:prstGeom prst="rect">
            <a:avLst/>
          </a:prstGeom>
          <a:noFill/>
          <a:ln>
            <a:solidFill>
              <a:schemeClr val="tx2"/>
            </a:solidFill>
          </a:ln>
        </p:spPr>
        <p:txBody>
          <a:bodyPr wrap="square" rtlCol="0">
            <a:spAutoFit/>
          </a:bodyPr>
          <a:lstStyle/>
          <a:p>
            <a:endParaRPr lang="sv-SE" dirty="0"/>
          </a:p>
        </p:txBody>
      </p:sp>
      <p:sp>
        <p:nvSpPr>
          <p:cNvPr id="4" name="Rubrik 1">
            <a:extLst>
              <a:ext uri="{FF2B5EF4-FFF2-40B4-BE49-F238E27FC236}">
                <a16:creationId xmlns:a16="http://schemas.microsoft.com/office/drawing/2014/main" id="{8DA330B1-3928-472D-95BB-CCFB4BE32593}"/>
              </a:ext>
            </a:extLst>
          </p:cNvPr>
          <p:cNvSpPr txBox="1">
            <a:spLocks/>
          </p:cNvSpPr>
          <p:nvPr/>
        </p:nvSpPr>
        <p:spPr>
          <a:xfrm>
            <a:off x="336550" y="122672"/>
            <a:ext cx="857885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Andel återinskrivna inom 30 dagar per kommun och år, </a:t>
            </a:r>
            <a:r>
              <a:rPr kumimoji="0" lang="sv-SE" sz="2400" b="1" i="0" u="sng" strike="noStrike" kern="1200" cap="none" spc="0" normalizeH="0" baseline="0" noProof="0" dirty="0" err="1">
                <a:ln>
                  <a:noFill/>
                </a:ln>
                <a:solidFill>
                  <a:sysClr val="windowText" lastClr="000000"/>
                </a:solidFill>
                <a:effectLst/>
                <a:uLnTx/>
                <a:uFillTx/>
                <a:latin typeface="Corbel" panose="020B0503020204020204" pitchFamily="34" charset="0"/>
                <a:ea typeface="+mj-ea"/>
                <a:cs typeface="+mj-cs"/>
              </a:rPr>
              <a:t>somatik</a:t>
            </a:r>
            <a:r>
              <a:rPr kumimoji="0" lang="sv-SE" sz="24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  åren 2017-2023 </a:t>
            </a:r>
            <a:r>
              <a:rPr kumimoji="0" lang="sv-SE" sz="1600" b="1" i="0" u="none" strike="noStrike" kern="1200" cap="none" spc="0" normalizeH="0" baseline="0" noProof="0" dirty="0">
                <a:ln>
                  <a:noFill/>
                </a:ln>
                <a:solidFill>
                  <a:sysClr val="windowText" lastClr="000000"/>
                </a:solidFill>
                <a:effectLst/>
                <a:uLnTx/>
                <a:uFillTx/>
                <a:latin typeface="Corbel" panose="020B0503020204020204" pitchFamily="34" charset="0"/>
                <a:ea typeface="+mj-ea"/>
                <a:cs typeface="+mj-cs"/>
              </a:rPr>
              <a:t>(siffror i diagram anger % av vårdkedjor i Prator)</a:t>
            </a:r>
          </a:p>
        </p:txBody>
      </p:sp>
      <p:sp>
        <p:nvSpPr>
          <p:cNvPr id="2" name="textruta 1">
            <a:extLst>
              <a:ext uri="{FF2B5EF4-FFF2-40B4-BE49-F238E27FC236}">
                <a16:creationId xmlns:a16="http://schemas.microsoft.com/office/drawing/2014/main" id="{ABC75421-9B49-4361-9109-5EA7B90F4297}"/>
              </a:ext>
            </a:extLst>
          </p:cNvPr>
          <p:cNvSpPr txBox="1"/>
          <p:nvPr/>
        </p:nvSpPr>
        <p:spPr>
          <a:xfrm>
            <a:off x="7903029" y="1898927"/>
            <a:ext cx="1140031" cy="338554"/>
          </a:xfrm>
          <a:prstGeom prst="rect">
            <a:avLst/>
          </a:prstGeom>
          <a:noFill/>
        </p:spPr>
        <p:txBody>
          <a:bodyPr wrap="square" rtlCol="0">
            <a:spAutoFit/>
          </a:bodyPr>
          <a:lstStyle/>
          <a:p>
            <a:r>
              <a:rPr lang="sv-SE" sz="800" b="1" dirty="0"/>
              <a:t>Sölvesborg 21%:</a:t>
            </a:r>
            <a:endParaRPr lang="sv-SE" sz="800" dirty="0"/>
          </a:p>
          <a:p>
            <a:r>
              <a:rPr lang="sv-SE" sz="800" dirty="0"/>
              <a:t>106 av 494 vårdkedjor </a:t>
            </a:r>
          </a:p>
        </p:txBody>
      </p:sp>
      <p:sp>
        <p:nvSpPr>
          <p:cNvPr id="7" name="textruta 6">
            <a:extLst>
              <a:ext uri="{FF2B5EF4-FFF2-40B4-BE49-F238E27FC236}">
                <a16:creationId xmlns:a16="http://schemas.microsoft.com/office/drawing/2014/main" id="{B78B3270-EC13-4994-A429-B84E8602A36A}"/>
              </a:ext>
            </a:extLst>
          </p:cNvPr>
          <p:cNvSpPr txBox="1"/>
          <p:nvPr/>
        </p:nvSpPr>
        <p:spPr>
          <a:xfrm>
            <a:off x="7903028" y="1502455"/>
            <a:ext cx="1240971" cy="338554"/>
          </a:xfrm>
          <a:prstGeom prst="rect">
            <a:avLst/>
          </a:prstGeom>
          <a:noFill/>
        </p:spPr>
        <p:txBody>
          <a:bodyPr wrap="square" rtlCol="0">
            <a:spAutoFit/>
          </a:bodyPr>
          <a:lstStyle/>
          <a:p>
            <a:r>
              <a:rPr lang="sv-SE" sz="800" b="1" dirty="0"/>
              <a:t>Karlskrona 23%:</a:t>
            </a:r>
            <a:endParaRPr lang="sv-SE" sz="800" dirty="0"/>
          </a:p>
          <a:p>
            <a:r>
              <a:rPr lang="sv-SE" sz="800" dirty="0"/>
              <a:t>362 av 1579 vårdkedjor</a:t>
            </a:r>
          </a:p>
        </p:txBody>
      </p:sp>
      <p:sp>
        <p:nvSpPr>
          <p:cNvPr id="8" name="textruta 7">
            <a:extLst>
              <a:ext uri="{FF2B5EF4-FFF2-40B4-BE49-F238E27FC236}">
                <a16:creationId xmlns:a16="http://schemas.microsoft.com/office/drawing/2014/main" id="{09418A18-5CDF-4828-95CD-B0BAE5438F49}"/>
              </a:ext>
            </a:extLst>
          </p:cNvPr>
          <p:cNvSpPr txBox="1"/>
          <p:nvPr/>
        </p:nvSpPr>
        <p:spPr>
          <a:xfrm>
            <a:off x="7906792" y="2792863"/>
            <a:ext cx="1140031" cy="338554"/>
          </a:xfrm>
          <a:prstGeom prst="rect">
            <a:avLst/>
          </a:prstGeom>
          <a:noFill/>
        </p:spPr>
        <p:txBody>
          <a:bodyPr wrap="square" rtlCol="0">
            <a:spAutoFit/>
          </a:bodyPr>
          <a:lstStyle/>
          <a:p>
            <a:r>
              <a:rPr lang="sv-SE" sz="800" b="1" dirty="0"/>
              <a:t>Karlshamn 20%:</a:t>
            </a:r>
            <a:endParaRPr lang="sv-SE" sz="800" dirty="0"/>
          </a:p>
          <a:p>
            <a:r>
              <a:rPr lang="sv-SE" sz="800" dirty="0"/>
              <a:t>172 av 877 vårdkedjor </a:t>
            </a:r>
          </a:p>
        </p:txBody>
      </p:sp>
      <p:sp>
        <p:nvSpPr>
          <p:cNvPr id="9" name="textruta 8">
            <a:extLst>
              <a:ext uri="{FF2B5EF4-FFF2-40B4-BE49-F238E27FC236}">
                <a16:creationId xmlns:a16="http://schemas.microsoft.com/office/drawing/2014/main" id="{CBEF3D3B-C5B9-476E-8FDA-D7D52335D513}"/>
              </a:ext>
            </a:extLst>
          </p:cNvPr>
          <p:cNvSpPr txBox="1"/>
          <p:nvPr/>
        </p:nvSpPr>
        <p:spPr>
          <a:xfrm>
            <a:off x="7906792" y="2492387"/>
            <a:ext cx="1140031" cy="338554"/>
          </a:xfrm>
          <a:prstGeom prst="rect">
            <a:avLst/>
          </a:prstGeom>
          <a:noFill/>
        </p:spPr>
        <p:txBody>
          <a:bodyPr wrap="square" rtlCol="0">
            <a:spAutoFit/>
          </a:bodyPr>
          <a:lstStyle/>
          <a:p>
            <a:r>
              <a:rPr lang="sv-SE" sz="800" b="1" dirty="0"/>
              <a:t>Ronneby 21%:</a:t>
            </a:r>
          </a:p>
          <a:p>
            <a:r>
              <a:rPr lang="sv-SE" sz="800" dirty="0"/>
              <a:t>154 av 717 vårdkedjor</a:t>
            </a:r>
          </a:p>
        </p:txBody>
      </p:sp>
      <p:sp>
        <p:nvSpPr>
          <p:cNvPr id="10" name="textruta 9">
            <a:extLst>
              <a:ext uri="{FF2B5EF4-FFF2-40B4-BE49-F238E27FC236}">
                <a16:creationId xmlns:a16="http://schemas.microsoft.com/office/drawing/2014/main" id="{91BDACC1-1987-48B8-A1E1-9AB39B283F5C}"/>
              </a:ext>
            </a:extLst>
          </p:cNvPr>
          <p:cNvSpPr txBox="1"/>
          <p:nvPr/>
        </p:nvSpPr>
        <p:spPr>
          <a:xfrm>
            <a:off x="7903030" y="3947341"/>
            <a:ext cx="1140031" cy="338554"/>
          </a:xfrm>
          <a:prstGeom prst="rect">
            <a:avLst/>
          </a:prstGeom>
          <a:noFill/>
        </p:spPr>
        <p:txBody>
          <a:bodyPr wrap="square" rtlCol="0">
            <a:spAutoFit/>
          </a:bodyPr>
          <a:lstStyle/>
          <a:p>
            <a:r>
              <a:rPr lang="sv-SE" sz="800" b="1" dirty="0"/>
              <a:t>Olofström 16%</a:t>
            </a:r>
            <a:r>
              <a:rPr lang="sv-SE" sz="800" dirty="0"/>
              <a:t>:</a:t>
            </a:r>
          </a:p>
          <a:p>
            <a:r>
              <a:rPr lang="sv-SE" sz="800" dirty="0"/>
              <a:t>67 av 430 vårdkedjor</a:t>
            </a:r>
          </a:p>
        </p:txBody>
      </p:sp>
      <p:sp>
        <p:nvSpPr>
          <p:cNvPr id="11" name="textruta 10">
            <a:extLst>
              <a:ext uri="{FF2B5EF4-FFF2-40B4-BE49-F238E27FC236}">
                <a16:creationId xmlns:a16="http://schemas.microsoft.com/office/drawing/2014/main" id="{D61F29F2-A56C-4C21-86B2-0A39E370620B}"/>
              </a:ext>
            </a:extLst>
          </p:cNvPr>
          <p:cNvSpPr txBox="1"/>
          <p:nvPr/>
        </p:nvSpPr>
        <p:spPr>
          <a:xfrm>
            <a:off x="7906792" y="2197985"/>
            <a:ext cx="1240971" cy="338554"/>
          </a:xfrm>
          <a:prstGeom prst="rect">
            <a:avLst/>
          </a:prstGeom>
          <a:noFill/>
        </p:spPr>
        <p:txBody>
          <a:bodyPr wrap="square" rtlCol="0">
            <a:spAutoFit/>
          </a:bodyPr>
          <a:lstStyle/>
          <a:p>
            <a:r>
              <a:rPr lang="sv-SE" sz="800" b="1" dirty="0"/>
              <a:t>Länet 21%:</a:t>
            </a:r>
            <a:endParaRPr lang="sv-SE" sz="800" dirty="0"/>
          </a:p>
          <a:p>
            <a:r>
              <a:rPr lang="sv-SE" sz="800" dirty="0"/>
              <a:t>861 av 4097 vårdkedjor</a:t>
            </a:r>
          </a:p>
        </p:txBody>
      </p:sp>
      <p:graphicFrame>
        <p:nvGraphicFramePr>
          <p:cNvPr id="5" name="Diagram 4">
            <a:extLst>
              <a:ext uri="{FF2B5EF4-FFF2-40B4-BE49-F238E27FC236}">
                <a16:creationId xmlns:a16="http://schemas.microsoft.com/office/drawing/2014/main" id="{BE91BED7-4544-4BED-9825-14130D489C72}"/>
              </a:ext>
            </a:extLst>
          </p:cNvPr>
          <p:cNvGraphicFramePr>
            <a:graphicFrameLocks/>
          </p:cNvGraphicFramePr>
          <p:nvPr>
            <p:extLst>
              <p:ext uri="{D42A27DB-BD31-4B8C-83A1-F6EECF244321}">
                <p14:modId xmlns:p14="http://schemas.microsoft.com/office/powerpoint/2010/main" val="4169020867"/>
              </p:ext>
            </p:extLst>
          </p:nvPr>
        </p:nvGraphicFramePr>
        <p:xfrm>
          <a:off x="292904" y="664639"/>
          <a:ext cx="8250803" cy="4400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1328472"/>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116185</TotalTime>
  <Words>398</Words>
  <Application>Microsoft Office PowerPoint</Application>
  <PresentationFormat>Bildspel på skärmen (16:9)</PresentationFormat>
  <Paragraphs>34</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9</vt:i4>
      </vt:variant>
    </vt:vector>
  </HeadingPairs>
  <TitlesOfParts>
    <vt:vector size="15" baseType="lpstr">
      <vt:lpstr>Arial</vt:lpstr>
      <vt:lpstr>Calibri</vt:lpstr>
      <vt:lpstr>Calibri Light</vt:lpstr>
      <vt:lpstr>Corbel</vt:lpstr>
      <vt:lpstr>16_9_Presentation</vt:lpstr>
      <vt:lpstr>Office-tema</vt:lpstr>
      <vt:lpstr>LOS-statistik (Prator och NCS Cross)  April 2024</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på presentation</dc:title>
  <dc:creator>Lundgren, David</dc:creator>
  <cp:lastModifiedBy>Wennstig, Mats</cp:lastModifiedBy>
  <cp:revision>357</cp:revision>
  <cp:lastPrinted>2020-03-30T10:10:20Z</cp:lastPrinted>
  <dcterms:created xsi:type="dcterms:W3CDTF">2020-01-08T12:43:35Z</dcterms:created>
  <dcterms:modified xsi:type="dcterms:W3CDTF">2024-05-17T05:57:53Z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etDate">
    <vt:lpwstr>2021-11-11T06:48:57Z</vt:lpwstr>
  </property>
  <property fmtid="{D5CDD505-2E9C-101B-9397-08002B2CF9AE}" pid="5" name="MSIP_Label_fbac6341-7359-42b1-877b-46cac6ea067b_Method">
    <vt:lpwstr>Standard</vt:lpwstr>
  </property>
  <property fmtid="{D5CDD505-2E9C-101B-9397-08002B2CF9AE}" pid="6" name="MSIP_Label_fbac6341-7359-42b1-877b-46cac6ea067b_Name">
    <vt:lpwstr>Internt</vt:lpwstr>
  </property>
  <property fmtid="{D5CDD505-2E9C-101B-9397-08002B2CF9AE}" pid="7" name="MSIP_Label_fbac6341-7359-42b1-877b-46cac6ea067b_SiteId">
    <vt:lpwstr>b864d79d-1d58-48a3-b396-10684dbf5445</vt:lpwstr>
  </property>
  <property fmtid="{D5CDD505-2E9C-101B-9397-08002B2CF9AE}" pid="8" name="MSIP_Label_fbac6341-7359-42b1-877b-46cac6ea067b_ActionId">
    <vt:lpwstr>72e2de37-fa44-4010-9830-f521d1a54ef1</vt:lpwstr>
  </property>
  <property fmtid="{D5CDD505-2E9C-101B-9397-08002B2CF9AE}" pid="9" name="MSIP_Label_fbac6341-7359-42b1-877b-46cac6ea067b_ContentBits">
    <vt:lpwstr>0</vt:lpwstr>
  </property>
</Properties>
</file>