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727" r:id="rId2"/>
  </p:sldMasterIdLst>
  <p:notesMasterIdLst>
    <p:notesMasterId r:id="rId17"/>
  </p:notesMasterIdLst>
  <p:sldIdLst>
    <p:sldId id="278" r:id="rId3"/>
    <p:sldId id="282" r:id="rId4"/>
    <p:sldId id="294" r:id="rId5"/>
    <p:sldId id="283" r:id="rId6"/>
    <p:sldId id="291" r:id="rId7"/>
    <p:sldId id="296" r:id="rId8"/>
    <p:sldId id="297" r:id="rId9"/>
    <p:sldId id="284" r:id="rId10"/>
    <p:sldId id="286" r:id="rId11"/>
    <p:sldId id="285" r:id="rId12"/>
    <p:sldId id="287" r:id="rId13"/>
    <p:sldId id="288" r:id="rId14"/>
    <p:sldId id="289" r:id="rId15"/>
    <p:sldId id="290" r:id="rId16"/>
  </p:sldIdLst>
  <p:sldSz cx="9144000" cy="5143500" type="screen16x9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2E4"/>
    <a:srgbClr val="003D7C"/>
    <a:srgbClr val="29B8CC"/>
    <a:srgbClr val="98C21D"/>
    <a:srgbClr val="2D934F"/>
    <a:srgbClr val="6E368C"/>
    <a:srgbClr val="D7007F"/>
    <a:srgbClr val="00A6E2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031" autoAdjust="0"/>
  </p:normalViewPr>
  <p:slideViewPr>
    <p:cSldViewPr snapToGrid="0" snapToObjects="1">
      <p:cViewPr varScale="1">
        <p:scale>
          <a:sx n="137" d="100"/>
          <a:sy n="137" d="100"/>
        </p:scale>
        <p:origin x="120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ilecl01fsh\users$\ma4161\LOSamspel\Statistik%20och%20analys\2023\SIP%20m&#246;tesform%202304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ilecl01fsh\users$\ma4161\LOSamspel\Statistik%20och%20analys\2023\SIP%20Plats%20mars%2018-%20mars%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Totalt!$A$3</c:f>
              <c:strCache>
                <c:ptCount val="1"/>
                <c:pt idx="0">
                  <c:v>Fysiskt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Totalt!$C$2:$H$2</c:f>
              <c:strCache>
                <c:ptCount val="6"/>
                <c:pt idx="0">
                  <c:v>2019 mars</c:v>
                </c:pt>
                <c:pt idx="1">
                  <c:v>2020 mars</c:v>
                </c:pt>
                <c:pt idx="2">
                  <c:v>2021 mars</c:v>
                </c:pt>
                <c:pt idx="3">
                  <c:v>2022 mars</c:v>
                </c:pt>
                <c:pt idx="4">
                  <c:v>2023 mars</c:v>
                </c:pt>
                <c:pt idx="5">
                  <c:v>2024 mars</c:v>
                </c:pt>
              </c:strCache>
            </c:strRef>
          </c:cat>
          <c:val>
            <c:numRef>
              <c:f>Totalt!$C$3:$H$3</c:f>
              <c:numCache>
                <c:formatCode>General</c:formatCode>
                <c:ptCount val="6"/>
                <c:pt idx="0">
                  <c:v>23</c:v>
                </c:pt>
                <c:pt idx="1">
                  <c:v>52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C-49AC-8450-5A10F1008B90}"/>
            </c:ext>
          </c:extLst>
        </c:ser>
        <c:ser>
          <c:idx val="1"/>
          <c:order val="1"/>
          <c:tx>
            <c:strRef>
              <c:f>Totalt!$A$4</c:f>
              <c:strCache>
                <c:ptCount val="1"/>
                <c:pt idx="0">
                  <c:v>Digitalt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Totalt!$C$2:$H$2</c:f>
              <c:strCache>
                <c:ptCount val="6"/>
                <c:pt idx="0">
                  <c:v>2019 mars</c:v>
                </c:pt>
                <c:pt idx="1">
                  <c:v>2020 mars</c:v>
                </c:pt>
                <c:pt idx="2">
                  <c:v>2021 mars</c:v>
                </c:pt>
                <c:pt idx="3">
                  <c:v>2022 mars</c:v>
                </c:pt>
                <c:pt idx="4">
                  <c:v>2023 mars</c:v>
                </c:pt>
                <c:pt idx="5">
                  <c:v>2024 mars</c:v>
                </c:pt>
              </c:strCache>
            </c:strRef>
          </c:cat>
          <c:val>
            <c:numRef>
              <c:f>Totalt!$C$4:$H$4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65</c:v>
                </c:pt>
                <c:pt idx="3">
                  <c:v>74</c:v>
                </c:pt>
                <c:pt idx="4">
                  <c:v>64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C-49AC-8450-5A10F1008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7762144"/>
        <c:axId val="81142863"/>
      </c:barChart>
      <c:catAx>
        <c:axId val="17877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1142863"/>
        <c:crosses val="autoZero"/>
        <c:auto val="1"/>
        <c:lblAlgn val="ctr"/>
        <c:lblOffset val="100"/>
        <c:noMultiLvlLbl val="0"/>
      </c:catAx>
      <c:valAx>
        <c:axId val="81142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877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Mars 22 – mars 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Kommun!$A$39</c:f>
              <c:strCache>
                <c:ptCount val="1"/>
                <c:pt idx="0">
                  <c:v>Fysiskt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Kommun!$B$38:$F$38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Kommun!$B$39:$F$39</c:f>
              <c:numCache>
                <c:formatCode>General</c:formatCode>
                <c:ptCount val="5"/>
                <c:pt idx="0">
                  <c:v>13</c:v>
                </c:pt>
                <c:pt idx="1">
                  <c:v>27</c:v>
                </c:pt>
                <c:pt idx="2">
                  <c:v>11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8-4854-9E6C-C1539782CD92}"/>
            </c:ext>
          </c:extLst>
        </c:ser>
        <c:ser>
          <c:idx val="1"/>
          <c:order val="1"/>
          <c:tx>
            <c:strRef>
              <c:f>Kommun!$A$40</c:f>
              <c:strCache>
                <c:ptCount val="1"/>
                <c:pt idx="0">
                  <c:v>Digitalt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Kommun!$B$38:$F$38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Kommun!$B$40:$F$40</c:f>
              <c:numCache>
                <c:formatCode>General</c:formatCode>
                <c:ptCount val="5"/>
                <c:pt idx="0">
                  <c:v>338</c:v>
                </c:pt>
                <c:pt idx="1">
                  <c:v>171</c:v>
                </c:pt>
                <c:pt idx="2">
                  <c:v>180</c:v>
                </c:pt>
                <c:pt idx="3">
                  <c:v>49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68-4854-9E6C-C1539782CD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33790463"/>
        <c:axId val="1333784223"/>
      </c:barChart>
      <c:catAx>
        <c:axId val="133379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33784223"/>
        <c:crosses val="autoZero"/>
        <c:auto val="1"/>
        <c:lblAlgn val="ctr"/>
        <c:lblOffset val="100"/>
        <c:noMultiLvlLbl val="0"/>
      </c:catAx>
      <c:valAx>
        <c:axId val="133378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33790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Mars 23- mars 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Kommun!$A$57</c:f>
              <c:strCache>
                <c:ptCount val="1"/>
                <c:pt idx="0">
                  <c:v>Fysiskt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Kommun!$B$56:$F$56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Kommun!$B$57:$F$57</c:f>
              <c:numCache>
                <c:formatCode>General</c:formatCode>
                <c:ptCount val="5"/>
                <c:pt idx="0">
                  <c:v>10</c:v>
                </c:pt>
                <c:pt idx="1">
                  <c:v>36</c:v>
                </c:pt>
                <c:pt idx="2">
                  <c:v>15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B1-4C12-B4E8-B9FDDB96AC11}"/>
            </c:ext>
          </c:extLst>
        </c:ser>
        <c:ser>
          <c:idx val="1"/>
          <c:order val="1"/>
          <c:tx>
            <c:strRef>
              <c:f>Kommun!$A$58</c:f>
              <c:strCache>
                <c:ptCount val="1"/>
                <c:pt idx="0">
                  <c:v>Digitalt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Kommun!$B$56:$F$56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Kommun!$B$58:$F$58</c:f>
              <c:numCache>
                <c:formatCode>General</c:formatCode>
                <c:ptCount val="5"/>
                <c:pt idx="0">
                  <c:v>232</c:v>
                </c:pt>
                <c:pt idx="1">
                  <c:v>135</c:v>
                </c:pt>
                <c:pt idx="2">
                  <c:v>207</c:v>
                </c:pt>
                <c:pt idx="3">
                  <c:v>41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B1-4C12-B4E8-B9FDDB96AC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32590079"/>
        <c:axId val="1207434927"/>
      </c:barChart>
      <c:catAx>
        <c:axId val="123259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07434927"/>
        <c:crosses val="autoZero"/>
        <c:auto val="1"/>
        <c:lblAlgn val="ctr"/>
        <c:lblOffset val="100"/>
        <c:noMultiLvlLbl val="0"/>
      </c:catAx>
      <c:valAx>
        <c:axId val="120743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32590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Total!$A$82</c:f>
              <c:strCache>
                <c:ptCount val="1"/>
                <c:pt idx="0">
                  <c:v>Annan plats efter utskrivning (inom 14 dgr från utskrivning)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Total!$E$81:$Q$81</c:f>
              <c:strCache>
                <c:ptCount val="13"/>
                <c:pt idx="0">
                  <c:v>april</c:v>
                </c:pt>
                <c:pt idx="1">
                  <c:v>maj </c:v>
                </c:pt>
                <c:pt idx="2">
                  <c:v>juni</c:v>
                </c:pt>
                <c:pt idx="3">
                  <c:v>juli</c:v>
                </c:pt>
                <c:pt idx="4">
                  <c:v>aug</c:v>
                </c:pt>
                <c:pt idx="5">
                  <c:v>sept</c:v>
                </c:pt>
                <c:pt idx="6">
                  <c:v>okt</c:v>
                </c:pt>
                <c:pt idx="7">
                  <c:v>nov</c:v>
                </c:pt>
                <c:pt idx="8">
                  <c:v>dec</c:v>
                </c:pt>
                <c:pt idx="9">
                  <c:v>Jan, 24</c:v>
                </c:pt>
                <c:pt idx="10">
                  <c:v>Febr</c:v>
                </c:pt>
                <c:pt idx="11">
                  <c:v>Mars</c:v>
                </c:pt>
                <c:pt idx="12">
                  <c:v>April</c:v>
                </c:pt>
              </c:strCache>
            </c:strRef>
          </c:cat>
          <c:val>
            <c:numRef>
              <c:f>Total!$E$82:$Q$82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7-4C97-81B9-0A67D4015042}"/>
            </c:ext>
          </c:extLst>
        </c:ser>
        <c:ser>
          <c:idx val="1"/>
          <c:order val="1"/>
          <c:tx>
            <c:strRef>
              <c:f>Total!$A$83</c:f>
              <c:strCache>
                <c:ptCount val="1"/>
                <c:pt idx="0">
                  <c:v>Annan plats utan koppling till vårdtillfälle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Total!$E$81:$Q$81</c:f>
              <c:strCache>
                <c:ptCount val="13"/>
                <c:pt idx="0">
                  <c:v>april</c:v>
                </c:pt>
                <c:pt idx="1">
                  <c:v>maj </c:v>
                </c:pt>
                <c:pt idx="2">
                  <c:v>juni</c:v>
                </c:pt>
                <c:pt idx="3">
                  <c:v>juli</c:v>
                </c:pt>
                <c:pt idx="4">
                  <c:v>aug</c:v>
                </c:pt>
                <c:pt idx="5">
                  <c:v>sept</c:v>
                </c:pt>
                <c:pt idx="6">
                  <c:v>okt</c:v>
                </c:pt>
                <c:pt idx="7">
                  <c:v>nov</c:v>
                </c:pt>
                <c:pt idx="8">
                  <c:v>dec</c:v>
                </c:pt>
                <c:pt idx="9">
                  <c:v>Jan, 24</c:v>
                </c:pt>
                <c:pt idx="10">
                  <c:v>Febr</c:v>
                </c:pt>
                <c:pt idx="11">
                  <c:v>Mars</c:v>
                </c:pt>
                <c:pt idx="12">
                  <c:v>April</c:v>
                </c:pt>
              </c:strCache>
            </c:strRef>
          </c:cat>
          <c:val>
            <c:numRef>
              <c:f>Total!$E$83:$Q$83</c:f>
              <c:numCache>
                <c:formatCode>General</c:formatCode>
                <c:ptCount val="13"/>
                <c:pt idx="0">
                  <c:v>9</c:v>
                </c:pt>
                <c:pt idx="1">
                  <c:v>12</c:v>
                </c:pt>
                <c:pt idx="2">
                  <c:v>2</c:v>
                </c:pt>
                <c:pt idx="3">
                  <c:v>4</c:v>
                </c:pt>
                <c:pt idx="4">
                  <c:v>10</c:v>
                </c:pt>
                <c:pt idx="5">
                  <c:v>7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  <c:pt idx="10">
                  <c:v>13</c:v>
                </c:pt>
                <c:pt idx="11">
                  <c:v>10</c:v>
                </c:pt>
                <c:pt idx="1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7-4C97-81B9-0A67D4015042}"/>
            </c:ext>
          </c:extLst>
        </c:ser>
        <c:ser>
          <c:idx val="2"/>
          <c:order val="2"/>
          <c:tx>
            <c:strRef>
              <c:f>Total!$A$84</c:f>
              <c:strCache>
                <c:ptCount val="1"/>
                <c:pt idx="0">
                  <c:v>Sjukhus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Total!$E$81:$Q$81</c:f>
              <c:strCache>
                <c:ptCount val="13"/>
                <c:pt idx="0">
                  <c:v>april</c:v>
                </c:pt>
                <c:pt idx="1">
                  <c:v>maj </c:v>
                </c:pt>
                <c:pt idx="2">
                  <c:v>juni</c:v>
                </c:pt>
                <c:pt idx="3">
                  <c:v>juli</c:v>
                </c:pt>
                <c:pt idx="4">
                  <c:v>aug</c:v>
                </c:pt>
                <c:pt idx="5">
                  <c:v>sept</c:v>
                </c:pt>
                <c:pt idx="6">
                  <c:v>okt</c:v>
                </c:pt>
                <c:pt idx="7">
                  <c:v>nov</c:v>
                </c:pt>
                <c:pt idx="8">
                  <c:v>dec</c:v>
                </c:pt>
                <c:pt idx="9">
                  <c:v>Jan, 24</c:v>
                </c:pt>
                <c:pt idx="10">
                  <c:v>Febr</c:v>
                </c:pt>
                <c:pt idx="11">
                  <c:v>Mars</c:v>
                </c:pt>
                <c:pt idx="12">
                  <c:v>April</c:v>
                </c:pt>
              </c:strCache>
            </c:strRef>
          </c:cat>
          <c:val>
            <c:numRef>
              <c:f>Total!$E$84:$Q$84</c:f>
              <c:numCache>
                <c:formatCode>General</c:formatCode>
                <c:ptCount val="13"/>
                <c:pt idx="0">
                  <c:v>49</c:v>
                </c:pt>
                <c:pt idx="1">
                  <c:v>66</c:v>
                </c:pt>
                <c:pt idx="2">
                  <c:v>59</c:v>
                </c:pt>
                <c:pt idx="3">
                  <c:v>40</c:v>
                </c:pt>
                <c:pt idx="4">
                  <c:v>48</c:v>
                </c:pt>
                <c:pt idx="5">
                  <c:v>64</c:v>
                </c:pt>
                <c:pt idx="6">
                  <c:v>51</c:v>
                </c:pt>
                <c:pt idx="7">
                  <c:v>57</c:v>
                </c:pt>
                <c:pt idx="8">
                  <c:v>44</c:v>
                </c:pt>
                <c:pt idx="9">
                  <c:v>36</c:v>
                </c:pt>
                <c:pt idx="10">
                  <c:v>40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7-4C97-81B9-0A67D40150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99757583"/>
        <c:axId val="685210447"/>
      </c:barChart>
      <c:catAx>
        <c:axId val="1399757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210447"/>
        <c:crosses val="autoZero"/>
        <c:auto val="1"/>
        <c:lblAlgn val="ctr"/>
        <c:lblOffset val="100"/>
        <c:noMultiLvlLbl val="0"/>
      </c:catAx>
      <c:valAx>
        <c:axId val="685210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99757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Total!$A$4</c:f>
              <c:strCache>
                <c:ptCount val="1"/>
                <c:pt idx="0">
                  <c:v>Annan plats efter utskrivning (inom 14 dgr från utskrivning)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Total!$B$3:$H$3</c:f>
              <c:strCache>
                <c:ptCount val="7"/>
                <c:pt idx="0">
                  <c:v>2018 mars</c:v>
                </c:pt>
                <c:pt idx="1">
                  <c:v>2019 mars</c:v>
                </c:pt>
                <c:pt idx="2">
                  <c:v>2020 mars</c:v>
                </c:pt>
                <c:pt idx="3">
                  <c:v>2021 mars</c:v>
                </c:pt>
                <c:pt idx="4">
                  <c:v>2022 mars</c:v>
                </c:pt>
                <c:pt idx="5">
                  <c:v>2023 mars</c:v>
                </c:pt>
                <c:pt idx="6">
                  <c:v>2024 mars</c:v>
                </c:pt>
              </c:strCache>
            </c:strRef>
          </c:cat>
          <c:val>
            <c:numRef>
              <c:f>Total!$B$4:$H$4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5-4E45-8A1A-F5E46B4F0862}"/>
            </c:ext>
          </c:extLst>
        </c:ser>
        <c:ser>
          <c:idx val="1"/>
          <c:order val="1"/>
          <c:tx>
            <c:strRef>
              <c:f>Total!$A$5</c:f>
              <c:strCache>
                <c:ptCount val="1"/>
                <c:pt idx="0">
                  <c:v>Annan plats utan koppling till vårdtillfälle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Total!$B$3:$H$3</c:f>
              <c:strCache>
                <c:ptCount val="7"/>
                <c:pt idx="0">
                  <c:v>2018 mars</c:v>
                </c:pt>
                <c:pt idx="1">
                  <c:v>2019 mars</c:v>
                </c:pt>
                <c:pt idx="2">
                  <c:v>2020 mars</c:v>
                </c:pt>
                <c:pt idx="3">
                  <c:v>2021 mars</c:v>
                </c:pt>
                <c:pt idx="4">
                  <c:v>2022 mars</c:v>
                </c:pt>
                <c:pt idx="5">
                  <c:v>2023 mars</c:v>
                </c:pt>
                <c:pt idx="6">
                  <c:v>2024 mars</c:v>
                </c:pt>
              </c:strCache>
            </c:strRef>
          </c:cat>
          <c:val>
            <c:numRef>
              <c:f>Total!$B$5:$H$5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15</c:v>
                </c:pt>
                <c:pt idx="3">
                  <c:v>12</c:v>
                </c:pt>
                <c:pt idx="4">
                  <c:v>15</c:v>
                </c:pt>
                <c:pt idx="5">
                  <c:v>4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C5-4E45-8A1A-F5E46B4F0862}"/>
            </c:ext>
          </c:extLst>
        </c:ser>
        <c:ser>
          <c:idx val="2"/>
          <c:order val="2"/>
          <c:tx>
            <c:strRef>
              <c:f>Total!$A$6</c:f>
              <c:strCache>
                <c:ptCount val="1"/>
                <c:pt idx="0">
                  <c:v>Sjukhus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Total!$B$3:$H$3</c:f>
              <c:strCache>
                <c:ptCount val="7"/>
                <c:pt idx="0">
                  <c:v>2018 mars</c:v>
                </c:pt>
                <c:pt idx="1">
                  <c:v>2019 mars</c:v>
                </c:pt>
                <c:pt idx="2">
                  <c:v>2020 mars</c:v>
                </c:pt>
                <c:pt idx="3">
                  <c:v>2021 mars</c:v>
                </c:pt>
                <c:pt idx="4">
                  <c:v>2022 mars</c:v>
                </c:pt>
                <c:pt idx="5">
                  <c:v>2023 mars</c:v>
                </c:pt>
                <c:pt idx="6">
                  <c:v>2024 mars</c:v>
                </c:pt>
              </c:strCache>
            </c:strRef>
          </c:cat>
          <c:val>
            <c:numRef>
              <c:f>Total!$B$6:$H$6</c:f>
              <c:numCache>
                <c:formatCode>General</c:formatCode>
                <c:ptCount val="7"/>
                <c:pt idx="0">
                  <c:v>16</c:v>
                </c:pt>
                <c:pt idx="1">
                  <c:v>18</c:v>
                </c:pt>
                <c:pt idx="2">
                  <c:v>45</c:v>
                </c:pt>
                <c:pt idx="3">
                  <c:v>62</c:v>
                </c:pt>
                <c:pt idx="4">
                  <c:v>68</c:v>
                </c:pt>
                <c:pt idx="5">
                  <c:v>67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C5-4E45-8A1A-F5E46B4F08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976847"/>
        <c:axId val="81127055"/>
      </c:barChart>
      <c:catAx>
        <c:axId val="7297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1127055"/>
        <c:crosses val="autoZero"/>
        <c:auto val="1"/>
        <c:lblAlgn val="ctr"/>
        <c:lblOffset val="100"/>
        <c:noMultiLvlLbl val="0"/>
      </c:catAx>
      <c:valAx>
        <c:axId val="81127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976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Mars 22 – mars 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Kommun!$A$23</c:f>
              <c:strCache>
                <c:ptCount val="1"/>
                <c:pt idx="0">
                  <c:v>Annan plats efter utskrivning (inom 14 dgr från utskrivning)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Kommun!$B$22:$F$22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Kommun!$B$23:$F$23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0-4ADB-8DC2-6EB7E06D83BD}"/>
            </c:ext>
          </c:extLst>
        </c:ser>
        <c:ser>
          <c:idx val="1"/>
          <c:order val="1"/>
          <c:tx>
            <c:strRef>
              <c:f>Kommun!$A$24</c:f>
              <c:strCache>
                <c:ptCount val="1"/>
                <c:pt idx="0">
                  <c:v>Annan plats utan koppling till vårdtillfälle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Kommun!$B$22:$F$22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Kommun!$B$24:$F$24</c:f>
              <c:numCache>
                <c:formatCode>General</c:formatCode>
                <c:ptCount val="5"/>
                <c:pt idx="0">
                  <c:v>30</c:v>
                </c:pt>
                <c:pt idx="1">
                  <c:v>39</c:v>
                </c:pt>
                <c:pt idx="2">
                  <c:v>18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0-4ADB-8DC2-6EB7E06D83BD}"/>
            </c:ext>
          </c:extLst>
        </c:ser>
        <c:ser>
          <c:idx val="2"/>
          <c:order val="2"/>
          <c:tx>
            <c:strRef>
              <c:f>Kommun!$A$25</c:f>
              <c:strCache>
                <c:ptCount val="1"/>
                <c:pt idx="0">
                  <c:v>Sjukhus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Kommun!$B$22:$F$22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Kommun!$B$25:$F$25</c:f>
              <c:numCache>
                <c:formatCode>General</c:formatCode>
                <c:ptCount val="5"/>
                <c:pt idx="0">
                  <c:v>318</c:v>
                </c:pt>
                <c:pt idx="1">
                  <c:v>159</c:v>
                </c:pt>
                <c:pt idx="2">
                  <c:v>172</c:v>
                </c:pt>
                <c:pt idx="3">
                  <c:v>44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A0-4ADB-8DC2-6EB7E06D83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34198559"/>
        <c:axId val="1534203135"/>
      </c:barChart>
      <c:catAx>
        <c:axId val="153419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34203135"/>
        <c:crosses val="autoZero"/>
        <c:auto val="1"/>
        <c:lblAlgn val="ctr"/>
        <c:lblOffset val="100"/>
        <c:noMultiLvlLbl val="0"/>
      </c:catAx>
      <c:valAx>
        <c:axId val="153420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3419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Mars 23-mars 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Kommun!$A$31</c:f>
              <c:strCache>
                <c:ptCount val="1"/>
                <c:pt idx="0">
                  <c:v>Annan plats efter utskrivning (inom 14 dgr från utskrivning)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Kommun!$B$30:$F$30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Kommun!$B$31:$F$31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B-4D19-9F34-82B8ACB28C06}"/>
            </c:ext>
          </c:extLst>
        </c:ser>
        <c:ser>
          <c:idx val="1"/>
          <c:order val="1"/>
          <c:tx>
            <c:strRef>
              <c:f>Kommun!$A$32</c:f>
              <c:strCache>
                <c:ptCount val="1"/>
                <c:pt idx="0">
                  <c:v>Annan plats utan koppling till vårdtillfälle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Kommun!$B$30:$F$30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Kommun!$B$32:$F$32</c:f>
              <c:numCache>
                <c:formatCode>General</c:formatCode>
                <c:ptCount val="5"/>
                <c:pt idx="0">
                  <c:v>19</c:v>
                </c:pt>
                <c:pt idx="1">
                  <c:v>32</c:v>
                </c:pt>
                <c:pt idx="2">
                  <c:v>25</c:v>
                </c:pt>
                <c:pt idx="3">
                  <c:v>17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7B-4D19-9F34-82B8ACB28C06}"/>
            </c:ext>
          </c:extLst>
        </c:ser>
        <c:ser>
          <c:idx val="2"/>
          <c:order val="2"/>
          <c:tx>
            <c:strRef>
              <c:f>Kommun!$A$33</c:f>
              <c:strCache>
                <c:ptCount val="1"/>
                <c:pt idx="0">
                  <c:v>Sjukhus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Kommun!$B$30:$F$30</c:f>
              <c:strCache>
                <c:ptCount val="5"/>
                <c:pt idx="0">
                  <c:v>Karlskrona</c:v>
                </c:pt>
                <c:pt idx="1">
                  <c:v>Ronneby</c:v>
                </c:pt>
                <c:pt idx="2">
                  <c:v>Karlshamn</c:v>
                </c:pt>
                <c:pt idx="3">
                  <c:v>Sölvesborg</c:v>
                </c:pt>
                <c:pt idx="4">
                  <c:v>Olofström</c:v>
                </c:pt>
              </c:strCache>
            </c:strRef>
          </c:cat>
          <c:val>
            <c:numRef>
              <c:f>Kommun!$B$33:$F$33</c:f>
              <c:numCache>
                <c:formatCode>General</c:formatCode>
                <c:ptCount val="5"/>
                <c:pt idx="0">
                  <c:v>232</c:v>
                </c:pt>
                <c:pt idx="1">
                  <c:v>143</c:v>
                </c:pt>
                <c:pt idx="2">
                  <c:v>199</c:v>
                </c:pt>
                <c:pt idx="3">
                  <c:v>41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7B-4D19-9F34-82B8ACB28C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74818767"/>
        <c:axId val="620883455"/>
      </c:barChart>
      <c:catAx>
        <c:axId val="87481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0883455"/>
        <c:crosses val="autoZero"/>
        <c:auto val="1"/>
        <c:lblAlgn val="ctr"/>
        <c:lblOffset val="100"/>
        <c:noMultiLvlLbl val="0"/>
      </c:catAx>
      <c:valAx>
        <c:axId val="62088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81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981D8DC4-73F6-40AD-9FEB-24F680BBB2FC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8" tIns="47784" rIns="95568" bIns="477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BA108A-02FE-493B-A7C7-B7CDEF70A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C301A-6666-43E6-9E8F-C284EBF84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396D30-36DC-4046-BEF7-97E07902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4C19FF-C65B-4204-9E23-CD2C9E1E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CA60B7-E4A1-4E2A-ACDC-A374B912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03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2 -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9128AE-56B3-4748-AA3D-39B46F96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C6C546-9A0B-4F67-9181-0C4213B39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CD123E-C229-4229-9256-69EE371D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736394-C55C-4F5B-AC13-74A945FC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662DA7-C7CA-4AD4-96CE-A0AC20B1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78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BD8BC0-7DE3-471A-B0F7-C8B89962A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8D5A4D-725A-4952-943E-AB612865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AAD0DB-321C-4FEA-84D6-9239FBF3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C66EB6-224F-46FC-B345-CAB5537C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6E0E91-2056-497D-A411-EEBEA301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907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C2825A-DC81-4AE2-99E1-10F0DC69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889381-3C58-4936-9377-AA6C03536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057B81-3D17-481C-BD2D-DBD58F490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7415AF-E7BB-4FDC-8B91-403BA366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FD76A0-DEE9-435B-92B9-F265C86A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7D3281-1305-49EC-AEE0-7692DA43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57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42B23E-3E67-4B6E-BB2C-F9E5A336A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3DCE9E-2E93-40C2-A118-EB2D9E7A0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9895C9-FB29-418F-9B40-4126F5AA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039E915-5373-4579-8AA1-0BD67EC8A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04175D9-A710-4E14-B172-7029C3AF6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F01BD9-0DAD-4745-8848-EDC87991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17F7F5A-2005-42CF-9285-E42BB50B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CE093CA-8FC6-4BA4-BA3E-E6C1D42F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359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7501A-D1EC-495D-8215-D7AA4C15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0516274-F97D-46F1-A5B4-31EE9F10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312A76-9C80-4C4F-83BB-5AEAE4A9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48D2FA-ED45-464A-8010-6BF77F57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457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CE3E5A9-3ECA-431A-A61C-ABCDDB63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ACEC953-955A-463C-ABC8-7F858A89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A1C6100-EDD4-48B1-9029-E5B3E1EE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857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2FA7EE-033E-405D-B715-0CAF79A6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8DAD63-D525-40B9-A0B3-36C713093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6E1C50-FC34-4085-95B5-7D8C76DA1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3D01AB-0A37-47AD-B46E-16D86C93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187941-FC88-4282-9606-39CA1BC9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8932B8-7081-4D91-AE9A-AE4CEBF1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232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CAC946-C851-4993-83F7-7FCAD07E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7F139C4-B077-4772-BDD2-F5CD40C2F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AFF9B9-99D0-460A-A8FF-DB834BD16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9A65D-C1FC-4D79-B507-32F5158A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8B4270-D7C9-470F-981B-48D3C7CB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629882-7877-4C16-8D53-CFD1D0FE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837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A8E507-6D11-4331-B033-AD4FD156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524DA22-4971-46EB-85D0-DAD187944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9C5501-4421-4D06-9AE5-04F238433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5940BA-E557-4070-AD97-F7B2BC16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BDDB9E-2C14-46B0-AA3B-88E79BD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955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A593AD9-51C0-44DD-B9C9-D315C45A4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E933FE7-56AD-4B0B-854C-44A5FC29C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BD4826-3D07-4380-9790-11BAA80A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81C6A9-DF6E-4198-B67F-C3B1B298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EFFDD3-BAD0-4066-9A5E-D9AFDF35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27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2 -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555252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FC243CC-741D-4185-BEE5-F8106473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2F2475-9AE4-4ACD-90AA-ACA4EB6E8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9B1D30-AE47-4CFA-8B70-8DEF68E5F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60C8-7DE1-45BA-B1DC-D5AEA83A1AC1}" type="datetimeFigureOut">
              <a:rPr lang="sv-SE" smtClean="0"/>
              <a:t>2024-05-16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BF5EEE-401A-41B1-9DCD-140F1418A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33DE0B-EA6D-41AC-A2F8-232F78486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8E83-A7E5-488D-B3F9-035E8BEE8A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11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B66E8FC9-974D-4DA8-BA43-E81BDCF1E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01839"/>
            <a:ext cx="6858000" cy="1790700"/>
          </a:xfrm>
        </p:spPr>
        <p:txBody>
          <a:bodyPr>
            <a:normAutofit fontScale="90000"/>
          </a:bodyPr>
          <a:lstStyle/>
          <a:p>
            <a:br>
              <a:rPr lang="sv-SE" dirty="0">
                <a:latin typeface="Arial" charset="0"/>
              </a:rPr>
            </a:br>
            <a:r>
              <a:rPr lang="sv-SE" dirty="0">
                <a:latin typeface="Arial" charset="0"/>
              </a:rPr>
              <a:t>SIP-statistik </a:t>
            </a:r>
            <a:br>
              <a:rPr lang="sv-SE" dirty="0">
                <a:latin typeface="Arial" charset="0"/>
              </a:rPr>
            </a:br>
            <a:r>
              <a:rPr lang="sv-SE" sz="1800" dirty="0">
                <a:latin typeface="Arial" charset="0"/>
              </a:rPr>
              <a:t>(Prator och NCS Cross)</a:t>
            </a:r>
            <a:br>
              <a:rPr lang="sv-SE" sz="1800" dirty="0">
                <a:latin typeface="Arial" charset="0"/>
              </a:rPr>
            </a:br>
            <a:br>
              <a:rPr lang="sv-SE" sz="1800" dirty="0">
                <a:latin typeface="Arial" charset="0"/>
              </a:rPr>
            </a:br>
            <a:r>
              <a:rPr lang="sv-SE" sz="3100" dirty="0">
                <a:latin typeface="Arial" charset="0"/>
              </a:rPr>
              <a:t>April 2024</a:t>
            </a:r>
            <a:endParaRPr lang="sv-SE" sz="3100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EA8A1B87-D41D-457C-9FDE-097BE945D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8318" y="3050962"/>
            <a:ext cx="3027363" cy="1282700"/>
          </a:xfrm>
        </p:spPr>
        <p:txBody>
          <a:bodyPr/>
          <a:lstStyle/>
          <a:p>
            <a:r>
              <a:rPr lang="sv-SE" dirty="0"/>
              <a:t>Mats Wennstig </a:t>
            </a:r>
          </a:p>
          <a:p>
            <a:r>
              <a:rPr lang="sv-SE" dirty="0"/>
              <a:t>2024-05-16</a:t>
            </a:r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0761CC0-E31B-FE2C-D4A5-6B00FB78F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319" y="4123476"/>
            <a:ext cx="5039360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1860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C5B6C2A-6F00-A0AD-5180-188E81D4E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56" y="682916"/>
            <a:ext cx="8566960" cy="42725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43D7D2-D371-47DF-8026-A226CFA6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65" y="166286"/>
            <a:ext cx="6174828" cy="516630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SIP, Karlskrona,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lang="sv-SE" dirty="0"/>
            </a:b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AD5173A-6FEB-C224-51AF-EF6DDD34CF3C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30575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2F9E6F0-412A-E905-8688-3A20C2CDB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50" y="871212"/>
            <a:ext cx="8143617" cy="427228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DAE600E0-5736-4019-A241-42C7310A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01" y="237437"/>
            <a:ext cx="5972175" cy="515937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SIP, Ronneby,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66A7E59-0E21-8558-474C-C9E4B166441B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47891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F841725-6FCC-3E9C-6A1C-BFE54C34E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99" y="848740"/>
            <a:ext cx="8299402" cy="4110786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87804CEB-E1B1-49E4-ABB6-56E8B14F8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16" y="332803"/>
            <a:ext cx="6215347" cy="515937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SIP, Karlshamn,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161E88-3560-4B69-3E45-C6B2E2657969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51399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6AE1081-DC84-6106-0702-8545B210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28" y="652435"/>
            <a:ext cx="8536727" cy="4224883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9852B82B-9416-453E-93A6-5B34E257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5" y="266182"/>
            <a:ext cx="6290770" cy="515937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SIP, Sölvesborg,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542898F-24D2-94C0-8A5A-1C88794E819D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6139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05DC20C-5C81-D883-AFFD-A8390EB4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74" y="754639"/>
            <a:ext cx="8513322" cy="415284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08B65AE-9B36-47AB-A62C-4DEAED93E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65" y="255897"/>
            <a:ext cx="6197990" cy="516630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SIP, Olofström,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0E20DEF-C81F-C7FE-5B49-B8CB462AD4F8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4642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131FB3F-D7E2-1432-9EFE-477AD0229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89" y="821516"/>
            <a:ext cx="8003577" cy="4174894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3ECA5D36-8AB4-4840-A341-32F8D724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40" y="261986"/>
            <a:ext cx="5972175" cy="517525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 totalt.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br>
              <a:rPr lang="sv-SE" dirty="0"/>
            </a:b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29F3C18-5D9C-47BF-B47B-8DA83C16431C}"/>
              </a:ext>
            </a:extLst>
          </p:cNvPr>
          <p:cNvSpPr txBox="1"/>
          <p:nvPr/>
        </p:nvSpPr>
        <p:spPr>
          <a:xfrm>
            <a:off x="5988050" y="-7691"/>
            <a:ext cx="315595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Kommun, primärvård, psykiatri eller </a:t>
            </a:r>
            <a:r>
              <a:rPr lang="sv-SE" sz="800" b="1" dirty="0" err="1"/>
              <a:t>somatik</a:t>
            </a:r>
            <a:r>
              <a:rPr lang="sv-SE" sz="800" b="1" dirty="0"/>
              <a:t> </a:t>
            </a:r>
            <a:r>
              <a:rPr lang="sv-SE" sz="800" dirty="0"/>
              <a:t>anger vilken enhet som är registrerad som samordningsansvarig</a:t>
            </a:r>
          </a:p>
          <a:p>
            <a:endParaRPr lang="sv-SE" sz="800" dirty="0"/>
          </a:p>
          <a:p>
            <a:r>
              <a:rPr lang="sv-SE" sz="800" b="1" dirty="0"/>
              <a:t>Kolumn ”Antal SIP med Plan Planering datum” (</a:t>
            </a:r>
            <a:r>
              <a:rPr lang="sv-SE" sz="800" b="1" dirty="0">
                <a:highlight>
                  <a:srgbClr val="65B2E4"/>
                </a:highlight>
              </a:rPr>
              <a:t>Blå stapel </a:t>
            </a:r>
            <a:r>
              <a:rPr lang="sv-SE" sz="800" b="1" dirty="0"/>
              <a:t>i diagram):</a:t>
            </a:r>
          </a:p>
          <a:p>
            <a:r>
              <a:rPr lang="sv-SE" sz="800" dirty="0"/>
              <a:t>Totalt antal SIP som har gjorts</a:t>
            </a:r>
          </a:p>
          <a:p>
            <a:r>
              <a:rPr lang="sv-SE" sz="800" b="1" dirty="0"/>
              <a:t>Kolumn ”Antal SIP med Plan Låst datum” (</a:t>
            </a:r>
            <a:r>
              <a:rPr lang="sv-SE" sz="800" b="1" dirty="0">
                <a:highlight>
                  <a:srgbClr val="FF0000"/>
                </a:highlight>
              </a:rPr>
              <a:t>Röd stapel </a:t>
            </a:r>
            <a:r>
              <a:rPr lang="sv-SE" sz="800" b="1" dirty="0"/>
              <a:t>i diagram): </a:t>
            </a:r>
          </a:p>
          <a:p>
            <a:r>
              <a:rPr lang="sv-SE" sz="800" dirty="0"/>
              <a:t>Antal SIP (av de i blå stapel) som blivit låsta av samordningsansvarig = slutförd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44860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A64300F9-01F2-EBB9-8FFC-A01CC1C31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67" y="562251"/>
            <a:ext cx="3219450" cy="14382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CE024EB-C0DA-8796-3DA8-4898A9AC7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761" y="2086903"/>
            <a:ext cx="3086100" cy="136207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02A5580-1285-67FF-7F11-FED01E771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512" y="3502465"/>
            <a:ext cx="3571875" cy="1552575"/>
          </a:xfrm>
          <a:prstGeom prst="rect">
            <a:avLst/>
          </a:prstGeom>
        </p:spPr>
      </p:pic>
      <p:sp>
        <p:nvSpPr>
          <p:cNvPr id="7" name="Rubrik 6">
            <a:extLst>
              <a:ext uri="{FF2B5EF4-FFF2-40B4-BE49-F238E27FC236}">
                <a16:creationId xmlns:a16="http://schemas.microsoft.com/office/drawing/2014/main" id="{3A799EFF-807A-4A4F-8753-0554653AD8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5629" y="3648345"/>
            <a:ext cx="2575240" cy="86793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sv-SE" sz="800" dirty="0"/>
          </a:p>
          <a:p>
            <a:r>
              <a:rPr lang="sv-SE" sz="800" b="1" dirty="0"/>
              <a:t>Kolumn ”Antal SIP med Plan Planering datum”:</a:t>
            </a:r>
          </a:p>
          <a:p>
            <a:r>
              <a:rPr lang="sv-SE" sz="800" dirty="0"/>
              <a:t>SIP har gjorts men ej låsts = ej slutförd</a:t>
            </a:r>
            <a:br>
              <a:rPr lang="sv-SE" sz="800" dirty="0"/>
            </a:br>
            <a:endParaRPr lang="sv-SE" sz="800" dirty="0"/>
          </a:p>
          <a:p>
            <a:r>
              <a:rPr lang="sv-SE" sz="800" b="1" dirty="0"/>
              <a:t>Kolumn ”Antal SIP med Plan Låst datum”: </a:t>
            </a:r>
          </a:p>
          <a:p>
            <a:r>
              <a:rPr lang="sv-SE" sz="800" dirty="0"/>
              <a:t>SIP har gjorts och låsts av samordningsansvarig = slutförd</a:t>
            </a:r>
          </a:p>
          <a:p>
            <a:endParaRPr lang="sv-SE" sz="800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2BEB97D-16D0-4C70-9482-5ECFE7502B8B}"/>
              </a:ext>
            </a:extLst>
          </p:cNvPr>
          <p:cNvSpPr txBox="1">
            <a:spLocks/>
          </p:cNvSpPr>
          <p:nvPr/>
        </p:nvSpPr>
        <p:spPr>
          <a:xfrm>
            <a:off x="386567" y="200556"/>
            <a:ext cx="6622720" cy="517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b="1" dirty="0">
                <a:latin typeface="Corbel" panose="020B0503020204020204" pitchFamily="34" charset="0"/>
              </a:rPr>
              <a:t>Initiativ – Kallelse – SIP. April 2024.</a:t>
            </a:r>
            <a:br>
              <a:rPr lang="sv-SE" sz="2400" b="1" dirty="0">
                <a:latin typeface="Corbel" panose="020B0503020204020204" pitchFamily="34" charset="0"/>
              </a:rPr>
            </a:br>
            <a:endParaRPr lang="sv-SE" sz="2400" b="1" dirty="0">
              <a:latin typeface="Corbel" panose="020B0503020204020204" pitchFamily="34" charset="0"/>
            </a:endParaRPr>
          </a:p>
        </p:txBody>
      </p:sp>
      <p:sp>
        <p:nvSpPr>
          <p:cNvPr id="9" name="Pil: böjd 8">
            <a:extLst>
              <a:ext uri="{FF2B5EF4-FFF2-40B4-BE49-F238E27FC236}">
                <a16:creationId xmlns:a16="http://schemas.microsoft.com/office/drawing/2014/main" id="{D6CCDAF2-88F6-4B2A-9A32-4EBE6FC51D1C}"/>
              </a:ext>
            </a:extLst>
          </p:cNvPr>
          <p:cNvSpPr/>
          <p:nvPr/>
        </p:nvSpPr>
        <p:spPr>
          <a:xfrm rot="5400000">
            <a:off x="3765429" y="1332808"/>
            <a:ext cx="501650" cy="6350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Pil: böjd 9">
            <a:extLst>
              <a:ext uri="{FF2B5EF4-FFF2-40B4-BE49-F238E27FC236}">
                <a16:creationId xmlns:a16="http://schemas.microsoft.com/office/drawing/2014/main" id="{26DB0278-1B38-44BA-9CD1-B3F56C316623}"/>
              </a:ext>
            </a:extLst>
          </p:cNvPr>
          <p:cNvSpPr/>
          <p:nvPr/>
        </p:nvSpPr>
        <p:spPr>
          <a:xfrm rot="5400000">
            <a:off x="6030912" y="2177021"/>
            <a:ext cx="501650" cy="13239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F4405F21-A38C-4940-978C-4E19BA3B71A7}"/>
              </a:ext>
            </a:extLst>
          </p:cNvPr>
          <p:cNvSpPr/>
          <p:nvPr/>
        </p:nvSpPr>
        <p:spPr>
          <a:xfrm>
            <a:off x="4999512" y="3805080"/>
            <a:ext cx="1561605" cy="446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562C7C77-F517-4B18-A8A1-C92A7911B50F}"/>
              </a:ext>
            </a:extLst>
          </p:cNvPr>
          <p:cNvSpPr/>
          <p:nvPr/>
        </p:nvSpPr>
        <p:spPr>
          <a:xfrm>
            <a:off x="6394433" y="3792349"/>
            <a:ext cx="1434317" cy="446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D156376-645E-4BAD-BFAD-AB3327E22309}"/>
              </a:ext>
            </a:extLst>
          </p:cNvPr>
          <p:cNvSpPr/>
          <p:nvPr/>
        </p:nvSpPr>
        <p:spPr>
          <a:xfrm>
            <a:off x="4003810" y="2179114"/>
            <a:ext cx="558800" cy="3172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08A0B447-5D3A-4841-B864-F6413B7BF543}"/>
              </a:ext>
            </a:extLst>
          </p:cNvPr>
          <p:cNvSpPr/>
          <p:nvPr/>
        </p:nvSpPr>
        <p:spPr>
          <a:xfrm>
            <a:off x="2315550" y="722084"/>
            <a:ext cx="558800" cy="247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99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189ADD-51EA-4D3B-9F91-7D93A2B0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7114"/>
            <a:ext cx="8330540" cy="516630"/>
          </a:xfrm>
        </p:spPr>
        <p:txBody>
          <a:bodyPr/>
          <a:lstStyle/>
          <a:p>
            <a:r>
              <a:rPr lang="sv-SE" dirty="0"/>
              <a:t>Antal SIP - fysisk/digital mötesform. Mars månad 2019-2024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0131765-C632-45B6-9517-1C6563F3B9D4}"/>
              </a:ext>
            </a:extLst>
          </p:cNvPr>
          <p:cNvSpPr txBox="1"/>
          <p:nvPr/>
        </p:nvSpPr>
        <p:spPr>
          <a:xfrm>
            <a:off x="3079090" y="882501"/>
            <a:ext cx="5708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(Digital mötesform = telefon, video eller elektroniskt) 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DE0371DE-82F5-469A-9C5D-A8A9A8C8A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12031"/>
              </p:ext>
            </p:extLst>
          </p:nvPr>
        </p:nvGraphicFramePr>
        <p:xfrm>
          <a:off x="628215" y="1159500"/>
          <a:ext cx="7866631" cy="362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94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5E0B30B4-2913-4D2D-AD5D-F7E2C3AE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1" y="339203"/>
            <a:ext cx="7264400" cy="515937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 – fysisk/digital mötesform, per kommun. </a:t>
            </a:r>
            <a:br>
              <a:rPr lang="sv-SE" dirty="0"/>
            </a:br>
            <a:r>
              <a:rPr lang="sv-SE" dirty="0"/>
              <a:t>Perioderna mars 22</a:t>
            </a:r>
            <a:r>
              <a:rPr lang="sv-SE" sz="2400" b="1" dirty="0">
                <a:latin typeface="Corbel" panose="020B0503020204020204" pitchFamily="34" charset="0"/>
              </a:rPr>
              <a:t> – </a:t>
            </a:r>
            <a:r>
              <a:rPr lang="sv-SE" dirty="0"/>
              <a:t>mars </a:t>
            </a:r>
            <a:r>
              <a:rPr lang="sv-SE" sz="2400" b="1" dirty="0">
                <a:latin typeface="Corbel" panose="020B0503020204020204" pitchFamily="34" charset="0"/>
              </a:rPr>
              <a:t>23 samt mars 23 – mars 24</a:t>
            </a:r>
            <a:r>
              <a:rPr lang="sv-SE" dirty="0"/>
              <a:t>.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A0775173-8A7A-50B4-F5FE-F18B2DEED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28729"/>
              </p:ext>
            </p:extLst>
          </p:nvPr>
        </p:nvGraphicFramePr>
        <p:xfrm>
          <a:off x="880204" y="1229564"/>
          <a:ext cx="2727011" cy="243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8CCE61-2E85-ABBD-D6F7-CB7FDC0E6C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123761"/>
              </p:ext>
            </p:extLst>
          </p:nvPr>
        </p:nvGraphicFramePr>
        <p:xfrm>
          <a:off x="5001839" y="1159983"/>
          <a:ext cx="2882900" cy="23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416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56174C9E-1A50-4446-88C9-3D23CE1A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73063"/>
            <a:ext cx="7175500" cy="515937"/>
          </a:xfrm>
        </p:spPr>
        <p:txBody>
          <a:bodyPr/>
          <a:lstStyle/>
          <a:p>
            <a:r>
              <a:rPr lang="sv-SE" dirty="0"/>
              <a:t>Antal SIP - plats för mötet. April 2024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C295F3C-B394-716D-7BD4-8275E570E398}"/>
              </a:ext>
            </a:extLst>
          </p:cNvPr>
          <p:cNvSpPr txBox="1"/>
          <p:nvPr/>
        </p:nvSpPr>
        <p:spPr>
          <a:xfrm>
            <a:off x="4749616" y="1124967"/>
            <a:ext cx="151724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sv-SE" sz="800" dirty="0"/>
          </a:p>
          <a:p>
            <a:r>
              <a:rPr lang="sv-SE" sz="800" dirty="0"/>
              <a:t>Varav antal SIP som blivit låsta av samordningsansvarig = slutförd</a:t>
            </a:r>
          </a:p>
          <a:p>
            <a:endParaRPr lang="sv-SE" sz="8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6A625CD-EF16-4F7D-57ED-9352F38F2691}"/>
              </a:ext>
            </a:extLst>
          </p:cNvPr>
          <p:cNvSpPr txBox="1"/>
          <p:nvPr/>
        </p:nvSpPr>
        <p:spPr>
          <a:xfrm>
            <a:off x="3118170" y="1371188"/>
            <a:ext cx="157224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sv-SE" sz="800" dirty="0"/>
          </a:p>
          <a:p>
            <a:r>
              <a:rPr lang="sv-SE" sz="800" dirty="0"/>
              <a:t>Totalt antal SIP som har gjorts</a:t>
            </a:r>
          </a:p>
          <a:p>
            <a:endParaRPr lang="sv-SE" sz="800" dirty="0"/>
          </a:p>
        </p:txBody>
      </p:sp>
      <p:sp>
        <p:nvSpPr>
          <p:cNvPr id="7" name="Pil: nedåt 6">
            <a:extLst>
              <a:ext uri="{FF2B5EF4-FFF2-40B4-BE49-F238E27FC236}">
                <a16:creationId xmlns:a16="http://schemas.microsoft.com/office/drawing/2014/main" id="{C87F90EB-0D15-2233-F0C8-58161E48E464}"/>
              </a:ext>
            </a:extLst>
          </p:cNvPr>
          <p:cNvSpPr/>
          <p:nvPr/>
        </p:nvSpPr>
        <p:spPr>
          <a:xfrm>
            <a:off x="5432971" y="1851159"/>
            <a:ext cx="150537" cy="24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il: nedåt 9">
            <a:extLst>
              <a:ext uri="{FF2B5EF4-FFF2-40B4-BE49-F238E27FC236}">
                <a16:creationId xmlns:a16="http://schemas.microsoft.com/office/drawing/2014/main" id="{CF09BEFD-DA5E-A77C-3B8F-3E2C8E3D786B}"/>
              </a:ext>
            </a:extLst>
          </p:cNvPr>
          <p:cNvSpPr/>
          <p:nvPr/>
        </p:nvSpPr>
        <p:spPr>
          <a:xfrm>
            <a:off x="3829021" y="1861458"/>
            <a:ext cx="150537" cy="24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E3E5AB1-DCB6-9E74-DF51-FF92016AA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92" y="2199258"/>
            <a:ext cx="45624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56174C9E-1A50-4446-88C9-3D23CE1A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73063"/>
            <a:ext cx="7175500" cy="515937"/>
          </a:xfrm>
        </p:spPr>
        <p:txBody>
          <a:bodyPr/>
          <a:lstStyle/>
          <a:p>
            <a:r>
              <a:rPr lang="sv-SE" dirty="0"/>
              <a:t>SIP - plats för mötet. </a:t>
            </a:r>
            <a:r>
              <a:rPr lang="sv-SE" dirty="0">
                <a:solidFill>
                  <a:sysClr val="windowText" lastClr="000000"/>
                </a:solidFill>
              </a:rPr>
              <a:t>April 2023 – april 2024</a:t>
            </a:r>
            <a:endParaRPr lang="sv-S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470E21A-D077-BDBD-843D-0E512D7209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851748"/>
              </p:ext>
            </p:extLst>
          </p:nvPr>
        </p:nvGraphicFramePr>
        <p:xfrm>
          <a:off x="1060983" y="904875"/>
          <a:ext cx="6805649" cy="370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22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56174C9E-1A50-4446-88C9-3D23CE1A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73063"/>
            <a:ext cx="7175500" cy="515937"/>
          </a:xfrm>
        </p:spPr>
        <p:txBody>
          <a:bodyPr/>
          <a:lstStyle/>
          <a:p>
            <a:r>
              <a:rPr lang="sv-SE" dirty="0"/>
              <a:t>Antal SIP - plats för mötet. Mars månad 2019-2024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7BA1C883-0352-4836-A0D4-962BCDE28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758189"/>
              </p:ext>
            </p:extLst>
          </p:nvPr>
        </p:nvGraphicFramePr>
        <p:xfrm>
          <a:off x="971550" y="1250949"/>
          <a:ext cx="7111467" cy="336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78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18191B71-9A45-45AF-85FD-2908CD3E5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39203"/>
            <a:ext cx="8119258" cy="515937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SIP - plats för mötet, per kommun. Perioderna mars</a:t>
            </a:r>
            <a:r>
              <a:rPr lang="sv-SE" sz="2400" b="1" dirty="0">
                <a:latin typeface="Corbel" panose="020B0503020204020204" pitchFamily="34" charset="0"/>
              </a:rPr>
              <a:t> 22 – mars</a:t>
            </a:r>
            <a:r>
              <a:rPr lang="sv-SE" dirty="0"/>
              <a:t> </a:t>
            </a:r>
            <a:r>
              <a:rPr lang="sv-SE" sz="2400" b="1" dirty="0">
                <a:latin typeface="Corbel" panose="020B0503020204020204" pitchFamily="34" charset="0"/>
              </a:rPr>
              <a:t>23 samt mars 23 – mars 24</a:t>
            </a:r>
            <a:r>
              <a:rPr lang="sv-SE" dirty="0"/>
              <a:t>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5FD45FD-5550-35A1-5E75-E61BDFBD7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148591"/>
              </p:ext>
            </p:extLst>
          </p:nvPr>
        </p:nvGraphicFramePr>
        <p:xfrm>
          <a:off x="231002" y="1090407"/>
          <a:ext cx="3937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538318B-84DC-4C3C-E936-77B92B78E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431968"/>
              </p:ext>
            </p:extLst>
          </p:nvPr>
        </p:nvGraphicFramePr>
        <p:xfrm>
          <a:off x="4572000" y="1090406"/>
          <a:ext cx="4100840" cy="31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2657040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113126</TotalTime>
  <Words>668</Words>
  <Application>Microsoft Office PowerPoint</Application>
  <PresentationFormat>Bildspel på skärmen (16:9)</PresentationFormat>
  <Paragraphs>66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16_9_Presentation</vt:lpstr>
      <vt:lpstr>Office-tema</vt:lpstr>
      <vt:lpstr> SIP-statistik  (Prator och NCS Cross)  April 2024</vt:lpstr>
      <vt:lpstr>Antal SIP totalt. April 2023 – april 2024 </vt:lpstr>
      <vt:lpstr> Kolumn ”Antal SIP med Plan Planering datum”: SIP har gjorts men ej låsts = ej slutförd  Kolumn ”Antal SIP med Plan Låst datum”:  SIP har gjorts och låsts av samordningsansvarig = slutförd </vt:lpstr>
      <vt:lpstr>Antal SIP - fysisk/digital mötesform. Mars månad 2019-2024</vt:lpstr>
      <vt:lpstr>Antal SIP – fysisk/digital mötesform, per kommun.  Perioderna mars 22 – mars 23 samt mars 23 – mars 24.</vt:lpstr>
      <vt:lpstr>Antal SIP - plats för mötet. April 2024</vt:lpstr>
      <vt:lpstr>SIP - plats för mötet. April 2023 – april 2024</vt:lpstr>
      <vt:lpstr>Antal SIP - plats för mötet. Mars månad 2019-2024</vt:lpstr>
      <vt:lpstr>Antal SIP - plats för mötet, per kommun. Perioderna mars 22 – mars 23 samt mars 23 – mars 24.</vt:lpstr>
      <vt:lpstr>Antal SIP, Karlskrona, April 2023 – april 2024 </vt:lpstr>
      <vt:lpstr>Antal SIP, Ronneby, April 2023 – april 2024 </vt:lpstr>
      <vt:lpstr>Antal SIP, Karlshamn, April 2023 – april 2024 . </vt:lpstr>
      <vt:lpstr>Antal SIP, Sölvesborg, April 2023 – april 2024 . </vt:lpstr>
      <vt:lpstr>Antal SIP, Olofström, April 2023 – april 2024 . 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på presentation</dc:title>
  <dc:creator>Lundgren, David</dc:creator>
  <cp:lastModifiedBy>Wennstig, Mats</cp:lastModifiedBy>
  <cp:revision>398</cp:revision>
  <cp:lastPrinted>2020-03-30T10:10:20Z</cp:lastPrinted>
  <dcterms:created xsi:type="dcterms:W3CDTF">2020-01-08T12:43:35Z</dcterms:created>
  <dcterms:modified xsi:type="dcterms:W3CDTF">2024-05-17T06:16:17Z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etDate">
    <vt:lpwstr>2021-11-11T09:41:20Z</vt:lpwstr>
  </property>
  <property fmtid="{D5CDD505-2E9C-101B-9397-08002B2CF9AE}" pid="5" name="MSIP_Label_fbac6341-7359-42b1-877b-46cac6ea067b_Method">
    <vt:lpwstr>Standard</vt:lpwstr>
  </property>
  <property fmtid="{D5CDD505-2E9C-101B-9397-08002B2CF9AE}" pid="6" name="MSIP_Label_fbac6341-7359-42b1-877b-46cac6ea067b_Name">
    <vt:lpwstr>Internt</vt:lpwstr>
  </property>
  <property fmtid="{D5CDD505-2E9C-101B-9397-08002B2CF9AE}" pid="7" name="MSIP_Label_fbac6341-7359-42b1-877b-46cac6ea067b_SiteId">
    <vt:lpwstr>b864d79d-1d58-48a3-b396-10684dbf5445</vt:lpwstr>
  </property>
  <property fmtid="{D5CDD505-2E9C-101B-9397-08002B2CF9AE}" pid="8" name="MSIP_Label_fbac6341-7359-42b1-877b-46cac6ea067b_ActionId">
    <vt:lpwstr>72e2de37-fa44-4010-9830-f521d1a54ef1</vt:lpwstr>
  </property>
  <property fmtid="{D5CDD505-2E9C-101B-9397-08002B2CF9AE}" pid="9" name="MSIP_Label_fbac6341-7359-42b1-877b-46cac6ea067b_ContentBits">
    <vt:lpwstr>0</vt:lpwstr>
  </property>
</Properties>
</file>